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62" r:id="rId5"/>
    <p:sldId id="263" r:id="rId6"/>
    <p:sldId id="267" r:id="rId7"/>
    <p:sldId id="266"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03"/>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E2EAAF-AA9F-4F69-87C6-03D344F33604}"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B411FCD8-14EF-40DA-A619-207653B088F4}">
      <dgm:prSet/>
      <dgm:spPr/>
      <dgm:t>
        <a:bodyPr/>
        <a:lstStyle/>
        <a:p>
          <a:r>
            <a:rPr lang="en-US" b="1" i="0"/>
            <a:t>Clinical Decision Support:</a:t>
          </a:r>
          <a:endParaRPr lang="en-US"/>
        </a:p>
      </dgm:t>
    </dgm:pt>
    <dgm:pt modelId="{229FE4B3-5467-4CBE-9C46-D770A0492199}" type="parTrans" cxnId="{3029BBA5-E7B5-4CFA-9AFF-0DDB8531FFB3}">
      <dgm:prSet/>
      <dgm:spPr/>
      <dgm:t>
        <a:bodyPr/>
        <a:lstStyle/>
        <a:p>
          <a:endParaRPr lang="en-US"/>
        </a:p>
      </dgm:t>
    </dgm:pt>
    <dgm:pt modelId="{C28379B7-D2A5-4779-9024-1CEEE9233C97}" type="sibTrans" cxnId="{3029BBA5-E7B5-4CFA-9AFF-0DDB8531FFB3}">
      <dgm:prSet/>
      <dgm:spPr/>
      <dgm:t>
        <a:bodyPr/>
        <a:lstStyle/>
        <a:p>
          <a:endParaRPr lang="en-US"/>
        </a:p>
      </dgm:t>
    </dgm:pt>
    <dgm:pt modelId="{B9D0A15D-1EDB-4245-82DB-480730626F69}">
      <dgm:prSet/>
      <dgm:spPr/>
      <dgm:t>
        <a:bodyPr/>
        <a:lstStyle/>
        <a:p>
          <a:r>
            <a:rPr lang="en-US" b="0" i="0"/>
            <a:t>Assist healthcare professionals in making informed decisions by providing additional insights based on the model's predictions.</a:t>
          </a:r>
          <a:endParaRPr lang="en-US"/>
        </a:p>
      </dgm:t>
    </dgm:pt>
    <dgm:pt modelId="{35F13261-1C2E-4E2E-9E1E-F89E545573D3}" type="parTrans" cxnId="{26150AD0-EA50-4ADF-A5CC-478EE2E52CA6}">
      <dgm:prSet/>
      <dgm:spPr/>
      <dgm:t>
        <a:bodyPr/>
        <a:lstStyle/>
        <a:p>
          <a:endParaRPr lang="en-US"/>
        </a:p>
      </dgm:t>
    </dgm:pt>
    <dgm:pt modelId="{E5221501-CB8E-4466-9F20-7D98E80E4673}" type="sibTrans" cxnId="{26150AD0-EA50-4ADF-A5CC-478EE2E52CA6}">
      <dgm:prSet/>
      <dgm:spPr/>
      <dgm:t>
        <a:bodyPr/>
        <a:lstStyle/>
        <a:p>
          <a:endParaRPr lang="en-US"/>
        </a:p>
      </dgm:t>
    </dgm:pt>
    <dgm:pt modelId="{2B66D467-0970-4C38-B549-5B2760181448}">
      <dgm:prSet/>
      <dgm:spPr/>
      <dgm:t>
        <a:bodyPr/>
        <a:lstStyle/>
        <a:p>
          <a:r>
            <a:rPr lang="en-US" b="1" i="0"/>
            <a:t>Early Detection:</a:t>
          </a:r>
          <a:endParaRPr lang="en-US"/>
        </a:p>
      </dgm:t>
    </dgm:pt>
    <dgm:pt modelId="{E27455E8-4263-4914-9100-ADA5B97F62A3}" type="parTrans" cxnId="{EB9353FD-41AA-49B3-A0C8-F90204E0A4E9}">
      <dgm:prSet/>
      <dgm:spPr/>
      <dgm:t>
        <a:bodyPr/>
        <a:lstStyle/>
        <a:p>
          <a:endParaRPr lang="en-US"/>
        </a:p>
      </dgm:t>
    </dgm:pt>
    <dgm:pt modelId="{D4795A61-B00F-4D6B-B15F-5E863AA9D429}" type="sibTrans" cxnId="{EB9353FD-41AA-49B3-A0C8-F90204E0A4E9}">
      <dgm:prSet/>
      <dgm:spPr/>
      <dgm:t>
        <a:bodyPr/>
        <a:lstStyle/>
        <a:p>
          <a:endParaRPr lang="en-US"/>
        </a:p>
      </dgm:t>
    </dgm:pt>
    <dgm:pt modelId="{67D623D8-A16E-444B-A112-0D1DC28E669C}">
      <dgm:prSet/>
      <dgm:spPr/>
      <dgm:t>
        <a:bodyPr/>
        <a:lstStyle/>
        <a:p>
          <a:r>
            <a:rPr lang="en-US" b="0" i="0"/>
            <a:t>Facilitate early detection of breast cancer, increasing the chances of successful treatment.</a:t>
          </a:r>
          <a:endParaRPr lang="en-US"/>
        </a:p>
      </dgm:t>
    </dgm:pt>
    <dgm:pt modelId="{D02CDA59-A395-432D-B236-9757966E242E}" type="parTrans" cxnId="{69A7DA9D-3500-4373-905F-C37FF03313A3}">
      <dgm:prSet/>
      <dgm:spPr/>
      <dgm:t>
        <a:bodyPr/>
        <a:lstStyle/>
        <a:p>
          <a:endParaRPr lang="en-US"/>
        </a:p>
      </dgm:t>
    </dgm:pt>
    <dgm:pt modelId="{3933797E-B038-46B7-A6C4-89E205187E91}" type="sibTrans" cxnId="{69A7DA9D-3500-4373-905F-C37FF03313A3}">
      <dgm:prSet/>
      <dgm:spPr/>
      <dgm:t>
        <a:bodyPr/>
        <a:lstStyle/>
        <a:p>
          <a:endParaRPr lang="en-US"/>
        </a:p>
      </dgm:t>
    </dgm:pt>
    <dgm:pt modelId="{28F8F773-B712-48BE-82AB-B80910023D9A}">
      <dgm:prSet/>
      <dgm:spPr/>
      <dgm:t>
        <a:bodyPr/>
        <a:lstStyle/>
        <a:p>
          <a:r>
            <a:rPr lang="en-US" b="1" i="0"/>
            <a:t>Risk Assessment:</a:t>
          </a:r>
          <a:endParaRPr lang="en-US"/>
        </a:p>
      </dgm:t>
    </dgm:pt>
    <dgm:pt modelId="{5303CB63-6D70-4BAE-8721-C56E5FE107D9}" type="parTrans" cxnId="{6DB4C7E6-00EE-43F4-8C07-DB6CB231F024}">
      <dgm:prSet/>
      <dgm:spPr/>
      <dgm:t>
        <a:bodyPr/>
        <a:lstStyle/>
        <a:p>
          <a:endParaRPr lang="en-US"/>
        </a:p>
      </dgm:t>
    </dgm:pt>
    <dgm:pt modelId="{75DCE050-791D-4388-9D3B-9860BDE2A265}" type="sibTrans" cxnId="{6DB4C7E6-00EE-43F4-8C07-DB6CB231F024}">
      <dgm:prSet/>
      <dgm:spPr/>
      <dgm:t>
        <a:bodyPr/>
        <a:lstStyle/>
        <a:p>
          <a:endParaRPr lang="en-US"/>
        </a:p>
      </dgm:t>
    </dgm:pt>
    <dgm:pt modelId="{C483986F-26A3-41FD-937C-FAA2F37D390C}">
      <dgm:prSet/>
      <dgm:spPr/>
      <dgm:t>
        <a:bodyPr/>
        <a:lstStyle/>
        <a:p>
          <a:r>
            <a:rPr lang="en-US" b="0" i="0"/>
            <a:t>Provide patients with an assessment of their risk for developing breast cancer, helping them to take proactive measures.</a:t>
          </a:r>
          <a:endParaRPr lang="en-US"/>
        </a:p>
      </dgm:t>
    </dgm:pt>
    <dgm:pt modelId="{8404C8FE-3D2C-434B-B3BF-FB5B9FEED215}" type="parTrans" cxnId="{303D46D0-1356-46BD-8222-20F821FDBFDF}">
      <dgm:prSet/>
      <dgm:spPr/>
      <dgm:t>
        <a:bodyPr/>
        <a:lstStyle/>
        <a:p>
          <a:endParaRPr lang="en-US"/>
        </a:p>
      </dgm:t>
    </dgm:pt>
    <dgm:pt modelId="{92E2ED5C-35B5-4DC9-86D8-5CDD323F0AFE}" type="sibTrans" cxnId="{303D46D0-1356-46BD-8222-20F821FDBFDF}">
      <dgm:prSet/>
      <dgm:spPr/>
      <dgm:t>
        <a:bodyPr/>
        <a:lstStyle/>
        <a:p>
          <a:endParaRPr lang="en-US"/>
        </a:p>
      </dgm:t>
    </dgm:pt>
    <dgm:pt modelId="{77E43C3F-F2B4-4740-9B75-08EC4356120D}">
      <dgm:prSet/>
      <dgm:spPr/>
      <dgm:t>
        <a:bodyPr/>
        <a:lstStyle/>
        <a:p>
          <a:r>
            <a:rPr lang="en-US" b="1" i="0"/>
            <a:t>Screening Programs:</a:t>
          </a:r>
          <a:endParaRPr lang="en-US"/>
        </a:p>
      </dgm:t>
    </dgm:pt>
    <dgm:pt modelId="{067D941B-7B26-4D1F-9838-33C829F97001}" type="parTrans" cxnId="{3BA55914-886F-4FAA-A5B9-42438EFD8BD1}">
      <dgm:prSet/>
      <dgm:spPr/>
      <dgm:t>
        <a:bodyPr/>
        <a:lstStyle/>
        <a:p>
          <a:endParaRPr lang="en-US"/>
        </a:p>
      </dgm:t>
    </dgm:pt>
    <dgm:pt modelId="{2E27813F-66E5-4E1E-B2EE-13C3DB431DFD}" type="sibTrans" cxnId="{3BA55914-886F-4FAA-A5B9-42438EFD8BD1}">
      <dgm:prSet/>
      <dgm:spPr/>
      <dgm:t>
        <a:bodyPr/>
        <a:lstStyle/>
        <a:p>
          <a:endParaRPr lang="en-US"/>
        </a:p>
      </dgm:t>
    </dgm:pt>
    <dgm:pt modelId="{121EEE86-6CC3-4832-B89D-D26B598DF7E5}">
      <dgm:prSet/>
      <dgm:spPr/>
      <dgm:t>
        <a:bodyPr/>
        <a:lstStyle/>
        <a:p>
          <a:r>
            <a:rPr lang="en-US" b="0" i="0"/>
            <a:t>Enhance the efficiency of screening programs by prioritizing individuals who are identified as high-risk by the model.</a:t>
          </a:r>
          <a:endParaRPr lang="en-US"/>
        </a:p>
      </dgm:t>
    </dgm:pt>
    <dgm:pt modelId="{23091A16-9664-4CA6-BAA8-E4AE8104014D}" type="parTrans" cxnId="{CDAFD95D-FA78-4976-81F6-D130F954ABFF}">
      <dgm:prSet/>
      <dgm:spPr/>
      <dgm:t>
        <a:bodyPr/>
        <a:lstStyle/>
        <a:p>
          <a:endParaRPr lang="en-US"/>
        </a:p>
      </dgm:t>
    </dgm:pt>
    <dgm:pt modelId="{C0686A10-04E7-453B-BE6E-8E27BE5D63F7}" type="sibTrans" cxnId="{CDAFD95D-FA78-4976-81F6-D130F954ABFF}">
      <dgm:prSet/>
      <dgm:spPr/>
      <dgm:t>
        <a:bodyPr/>
        <a:lstStyle/>
        <a:p>
          <a:endParaRPr lang="en-US"/>
        </a:p>
      </dgm:t>
    </dgm:pt>
    <dgm:pt modelId="{260F58E2-AFA5-46BD-82FC-BB62D59130B0}">
      <dgm:prSet/>
      <dgm:spPr/>
      <dgm:t>
        <a:bodyPr/>
        <a:lstStyle/>
        <a:p>
          <a:r>
            <a:rPr lang="en-US" b="1" i="0"/>
            <a:t>Education and Awareness:</a:t>
          </a:r>
          <a:endParaRPr lang="en-US"/>
        </a:p>
      </dgm:t>
    </dgm:pt>
    <dgm:pt modelId="{49CDE6B5-07D9-4585-A458-2DC930DB55DB}" type="parTrans" cxnId="{39505165-042E-4D54-A56F-8F58D3D0F614}">
      <dgm:prSet/>
      <dgm:spPr/>
      <dgm:t>
        <a:bodyPr/>
        <a:lstStyle/>
        <a:p>
          <a:endParaRPr lang="en-US"/>
        </a:p>
      </dgm:t>
    </dgm:pt>
    <dgm:pt modelId="{AB7C7B53-8C88-48D6-9111-A972C7FF5F05}" type="sibTrans" cxnId="{39505165-042E-4D54-A56F-8F58D3D0F614}">
      <dgm:prSet/>
      <dgm:spPr/>
      <dgm:t>
        <a:bodyPr/>
        <a:lstStyle/>
        <a:p>
          <a:endParaRPr lang="en-US"/>
        </a:p>
      </dgm:t>
    </dgm:pt>
    <dgm:pt modelId="{422B84D3-7C44-4489-94D1-C54F61387243}">
      <dgm:prSet/>
      <dgm:spPr/>
      <dgm:t>
        <a:bodyPr/>
        <a:lstStyle/>
        <a:p>
          <a:r>
            <a:rPr lang="en-US" b="0" i="0"/>
            <a:t>Contribute to educational efforts by raising awareness about breast cancer risk factors and the importance of regular screenings.</a:t>
          </a:r>
          <a:endParaRPr lang="en-US"/>
        </a:p>
      </dgm:t>
    </dgm:pt>
    <dgm:pt modelId="{E75A0AE9-2528-4EF7-A7F5-45CF1F158855}" type="parTrans" cxnId="{654A7657-BB16-4B8C-BC48-5B741CBBFDEE}">
      <dgm:prSet/>
      <dgm:spPr/>
      <dgm:t>
        <a:bodyPr/>
        <a:lstStyle/>
        <a:p>
          <a:endParaRPr lang="en-US"/>
        </a:p>
      </dgm:t>
    </dgm:pt>
    <dgm:pt modelId="{2D15B872-B29E-4D85-962A-5605E38923CC}" type="sibTrans" cxnId="{654A7657-BB16-4B8C-BC48-5B741CBBFDEE}">
      <dgm:prSet/>
      <dgm:spPr/>
      <dgm:t>
        <a:bodyPr/>
        <a:lstStyle/>
        <a:p>
          <a:endParaRPr lang="en-US"/>
        </a:p>
      </dgm:t>
    </dgm:pt>
    <dgm:pt modelId="{2F3DFAF5-88E7-1A4F-8A34-435A932D7FBA}" type="pres">
      <dgm:prSet presAssocID="{93E2EAAF-AA9F-4F69-87C6-03D344F33604}" presName="linear" presStyleCnt="0">
        <dgm:presLayoutVars>
          <dgm:dir/>
          <dgm:animLvl val="lvl"/>
          <dgm:resizeHandles val="exact"/>
        </dgm:presLayoutVars>
      </dgm:prSet>
      <dgm:spPr/>
    </dgm:pt>
    <dgm:pt modelId="{95293945-0F94-B344-AD3A-A07222C22E4E}" type="pres">
      <dgm:prSet presAssocID="{B411FCD8-14EF-40DA-A619-207653B088F4}" presName="parentLin" presStyleCnt="0"/>
      <dgm:spPr/>
    </dgm:pt>
    <dgm:pt modelId="{E5ECF0E3-29F8-4A49-9221-19F56F17242A}" type="pres">
      <dgm:prSet presAssocID="{B411FCD8-14EF-40DA-A619-207653B088F4}" presName="parentLeftMargin" presStyleLbl="node1" presStyleIdx="0" presStyleCnt="5"/>
      <dgm:spPr/>
    </dgm:pt>
    <dgm:pt modelId="{880EF387-89B8-624E-9A3D-F7038CAD19FB}" type="pres">
      <dgm:prSet presAssocID="{B411FCD8-14EF-40DA-A619-207653B088F4}" presName="parentText" presStyleLbl="node1" presStyleIdx="0" presStyleCnt="5">
        <dgm:presLayoutVars>
          <dgm:chMax val="0"/>
          <dgm:bulletEnabled val="1"/>
        </dgm:presLayoutVars>
      </dgm:prSet>
      <dgm:spPr/>
    </dgm:pt>
    <dgm:pt modelId="{A77ABA83-7205-8248-874D-9B788A9F66FE}" type="pres">
      <dgm:prSet presAssocID="{B411FCD8-14EF-40DA-A619-207653B088F4}" presName="negativeSpace" presStyleCnt="0"/>
      <dgm:spPr/>
    </dgm:pt>
    <dgm:pt modelId="{4C349DA9-A8C0-6940-A061-C6938C5F487B}" type="pres">
      <dgm:prSet presAssocID="{B411FCD8-14EF-40DA-A619-207653B088F4}" presName="childText" presStyleLbl="conFgAcc1" presStyleIdx="0" presStyleCnt="5">
        <dgm:presLayoutVars>
          <dgm:bulletEnabled val="1"/>
        </dgm:presLayoutVars>
      </dgm:prSet>
      <dgm:spPr/>
    </dgm:pt>
    <dgm:pt modelId="{3344519A-21D4-A446-9FCB-477F347CFAE4}" type="pres">
      <dgm:prSet presAssocID="{C28379B7-D2A5-4779-9024-1CEEE9233C97}" presName="spaceBetweenRectangles" presStyleCnt="0"/>
      <dgm:spPr/>
    </dgm:pt>
    <dgm:pt modelId="{79C7CF90-4BAD-FC44-9D49-02EF17AF8C4E}" type="pres">
      <dgm:prSet presAssocID="{2B66D467-0970-4C38-B549-5B2760181448}" presName="parentLin" presStyleCnt="0"/>
      <dgm:spPr/>
    </dgm:pt>
    <dgm:pt modelId="{7945E202-427B-2543-939B-458EDE39D9EC}" type="pres">
      <dgm:prSet presAssocID="{2B66D467-0970-4C38-B549-5B2760181448}" presName="parentLeftMargin" presStyleLbl="node1" presStyleIdx="0" presStyleCnt="5"/>
      <dgm:spPr/>
    </dgm:pt>
    <dgm:pt modelId="{B06EFA2A-EDC9-F046-BD02-4544E6FFA3FF}" type="pres">
      <dgm:prSet presAssocID="{2B66D467-0970-4C38-B549-5B2760181448}" presName="parentText" presStyleLbl="node1" presStyleIdx="1" presStyleCnt="5">
        <dgm:presLayoutVars>
          <dgm:chMax val="0"/>
          <dgm:bulletEnabled val="1"/>
        </dgm:presLayoutVars>
      </dgm:prSet>
      <dgm:spPr/>
    </dgm:pt>
    <dgm:pt modelId="{F13B94FF-808C-754E-B7BA-70B9022C04F8}" type="pres">
      <dgm:prSet presAssocID="{2B66D467-0970-4C38-B549-5B2760181448}" presName="negativeSpace" presStyleCnt="0"/>
      <dgm:spPr/>
    </dgm:pt>
    <dgm:pt modelId="{DEB4DE3E-FFF5-4848-9650-EB53672437A8}" type="pres">
      <dgm:prSet presAssocID="{2B66D467-0970-4C38-B549-5B2760181448}" presName="childText" presStyleLbl="conFgAcc1" presStyleIdx="1" presStyleCnt="5">
        <dgm:presLayoutVars>
          <dgm:bulletEnabled val="1"/>
        </dgm:presLayoutVars>
      </dgm:prSet>
      <dgm:spPr/>
    </dgm:pt>
    <dgm:pt modelId="{5B4F5D54-782B-704E-A9C7-EEEEFB6D1CC8}" type="pres">
      <dgm:prSet presAssocID="{D4795A61-B00F-4D6B-B15F-5E863AA9D429}" presName="spaceBetweenRectangles" presStyleCnt="0"/>
      <dgm:spPr/>
    </dgm:pt>
    <dgm:pt modelId="{F5C6ED1A-3407-6844-864F-ABDDCBD73DBB}" type="pres">
      <dgm:prSet presAssocID="{28F8F773-B712-48BE-82AB-B80910023D9A}" presName="parentLin" presStyleCnt="0"/>
      <dgm:spPr/>
    </dgm:pt>
    <dgm:pt modelId="{32C2327D-3211-D04F-AA38-DE83DEBE57BD}" type="pres">
      <dgm:prSet presAssocID="{28F8F773-B712-48BE-82AB-B80910023D9A}" presName="parentLeftMargin" presStyleLbl="node1" presStyleIdx="1" presStyleCnt="5"/>
      <dgm:spPr/>
    </dgm:pt>
    <dgm:pt modelId="{BB9D8E79-A695-A440-A537-D676E03B51F4}" type="pres">
      <dgm:prSet presAssocID="{28F8F773-B712-48BE-82AB-B80910023D9A}" presName="parentText" presStyleLbl="node1" presStyleIdx="2" presStyleCnt="5">
        <dgm:presLayoutVars>
          <dgm:chMax val="0"/>
          <dgm:bulletEnabled val="1"/>
        </dgm:presLayoutVars>
      </dgm:prSet>
      <dgm:spPr/>
    </dgm:pt>
    <dgm:pt modelId="{B8C04B6E-CFF0-CB44-8DB5-F3F6961A0D63}" type="pres">
      <dgm:prSet presAssocID="{28F8F773-B712-48BE-82AB-B80910023D9A}" presName="negativeSpace" presStyleCnt="0"/>
      <dgm:spPr/>
    </dgm:pt>
    <dgm:pt modelId="{544EB21D-A3CC-0444-802C-E7523F50820F}" type="pres">
      <dgm:prSet presAssocID="{28F8F773-B712-48BE-82AB-B80910023D9A}" presName="childText" presStyleLbl="conFgAcc1" presStyleIdx="2" presStyleCnt="5">
        <dgm:presLayoutVars>
          <dgm:bulletEnabled val="1"/>
        </dgm:presLayoutVars>
      </dgm:prSet>
      <dgm:spPr/>
    </dgm:pt>
    <dgm:pt modelId="{FB780FF3-B971-C942-9FCC-BA3446F3F1CD}" type="pres">
      <dgm:prSet presAssocID="{75DCE050-791D-4388-9D3B-9860BDE2A265}" presName="spaceBetweenRectangles" presStyleCnt="0"/>
      <dgm:spPr/>
    </dgm:pt>
    <dgm:pt modelId="{6AE3E2F0-281F-7D41-A3FA-610B94A24356}" type="pres">
      <dgm:prSet presAssocID="{77E43C3F-F2B4-4740-9B75-08EC4356120D}" presName="parentLin" presStyleCnt="0"/>
      <dgm:spPr/>
    </dgm:pt>
    <dgm:pt modelId="{7D4C9259-B4D8-D747-8985-40A3747EE40A}" type="pres">
      <dgm:prSet presAssocID="{77E43C3F-F2B4-4740-9B75-08EC4356120D}" presName="parentLeftMargin" presStyleLbl="node1" presStyleIdx="2" presStyleCnt="5"/>
      <dgm:spPr/>
    </dgm:pt>
    <dgm:pt modelId="{46CF1A9A-0FA6-1342-B284-11581CD2A4B1}" type="pres">
      <dgm:prSet presAssocID="{77E43C3F-F2B4-4740-9B75-08EC4356120D}" presName="parentText" presStyleLbl="node1" presStyleIdx="3" presStyleCnt="5">
        <dgm:presLayoutVars>
          <dgm:chMax val="0"/>
          <dgm:bulletEnabled val="1"/>
        </dgm:presLayoutVars>
      </dgm:prSet>
      <dgm:spPr/>
    </dgm:pt>
    <dgm:pt modelId="{AB42801F-99F7-D14C-BD98-EA90DFC0F742}" type="pres">
      <dgm:prSet presAssocID="{77E43C3F-F2B4-4740-9B75-08EC4356120D}" presName="negativeSpace" presStyleCnt="0"/>
      <dgm:spPr/>
    </dgm:pt>
    <dgm:pt modelId="{B0920045-5810-F34B-A6E9-923D395A86B5}" type="pres">
      <dgm:prSet presAssocID="{77E43C3F-F2B4-4740-9B75-08EC4356120D}" presName="childText" presStyleLbl="conFgAcc1" presStyleIdx="3" presStyleCnt="5">
        <dgm:presLayoutVars>
          <dgm:bulletEnabled val="1"/>
        </dgm:presLayoutVars>
      </dgm:prSet>
      <dgm:spPr/>
    </dgm:pt>
    <dgm:pt modelId="{E603FF19-BB44-994C-B3A0-240B649C958C}" type="pres">
      <dgm:prSet presAssocID="{2E27813F-66E5-4E1E-B2EE-13C3DB431DFD}" presName="spaceBetweenRectangles" presStyleCnt="0"/>
      <dgm:spPr/>
    </dgm:pt>
    <dgm:pt modelId="{18F98A28-FDE1-1C42-A51A-B2221C561175}" type="pres">
      <dgm:prSet presAssocID="{260F58E2-AFA5-46BD-82FC-BB62D59130B0}" presName="parentLin" presStyleCnt="0"/>
      <dgm:spPr/>
    </dgm:pt>
    <dgm:pt modelId="{F5ED9BAF-9D92-F940-89F9-703BDF776460}" type="pres">
      <dgm:prSet presAssocID="{260F58E2-AFA5-46BD-82FC-BB62D59130B0}" presName="parentLeftMargin" presStyleLbl="node1" presStyleIdx="3" presStyleCnt="5"/>
      <dgm:spPr/>
    </dgm:pt>
    <dgm:pt modelId="{9B8817E4-B434-4747-A7D3-11E43AEE5296}" type="pres">
      <dgm:prSet presAssocID="{260F58E2-AFA5-46BD-82FC-BB62D59130B0}" presName="parentText" presStyleLbl="node1" presStyleIdx="4" presStyleCnt="5">
        <dgm:presLayoutVars>
          <dgm:chMax val="0"/>
          <dgm:bulletEnabled val="1"/>
        </dgm:presLayoutVars>
      </dgm:prSet>
      <dgm:spPr/>
    </dgm:pt>
    <dgm:pt modelId="{FB36C8F1-DA2E-1A4D-A261-6E73DA22BC68}" type="pres">
      <dgm:prSet presAssocID="{260F58E2-AFA5-46BD-82FC-BB62D59130B0}" presName="negativeSpace" presStyleCnt="0"/>
      <dgm:spPr/>
    </dgm:pt>
    <dgm:pt modelId="{142A7B9E-9BC1-AE4F-9A93-3687353631F8}" type="pres">
      <dgm:prSet presAssocID="{260F58E2-AFA5-46BD-82FC-BB62D59130B0}" presName="childText" presStyleLbl="conFgAcc1" presStyleIdx="4" presStyleCnt="5">
        <dgm:presLayoutVars>
          <dgm:bulletEnabled val="1"/>
        </dgm:presLayoutVars>
      </dgm:prSet>
      <dgm:spPr/>
    </dgm:pt>
  </dgm:ptLst>
  <dgm:cxnLst>
    <dgm:cxn modelId="{3BA55914-886F-4FAA-A5B9-42438EFD8BD1}" srcId="{93E2EAAF-AA9F-4F69-87C6-03D344F33604}" destId="{77E43C3F-F2B4-4740-9B75-08EC4356120D}" srcOrd="3" destOrd="0" parTransId="{067D941B-7B26-4D1F-9838-33C829F97001}" sibTransId="{2E27813F-66E5-4E1E-B2EE-13C3DB431DFD}"/>
    <dgm:cxn modelId="{8830E120-BE30-A948-9DBD-5F7507AF148F}" type="presOf" srcId="{93E2EAAF-AA9F-4F69-87C6-03D344F33604}" destId="{2F3DFAF5-88E7-1A4F-8A34-435A932D7FBA}" srcOrd="0" destOrd="0" presId="urn:microsoft.com/office/officeart/2005/8/layout/list1"/>
    <dgm:cxn modelId="{56814651-AFB8-0142-BA68-851350E433AD}" type="presOf" srcId="{422B84D3-7C44-4489-94D1-C54F61387243}" destId="{142A7B9E-9BC1-AE4F-9A93-3687353631F8}" srcOrd="0" destOrd="0" presId="urn:microsoft.com/office/officeart/2005/8/layout/list1"/>
    <dgm:cxn modelId="{C59FB255-F6A8-0344-A572-507FD95BCDC2}" type="presOf" srcId="{121EEE86-6CC3-4832-B89D-D26B598DF7E5}" destId="{B0920045-5810-F34B-A6E9-923D395A86B5}" srcOrd="0" destOrd="0" presId="urn:microsoft.com/office/officeart/2005/8/layout/list1"/>
    <dgm:cxn modelId="{654A7657-BB16-4B8C-BC48-5B741CBBFDEE}" srcId="{260F58E2-AFA5-46BD-82FC-BB62D59130B0}" destId="{422B84D3-7C44-4489-94D1-C54F61387243}" srcOrd="0" destOrd="0" parTransId="{E75A0AE9-2528-4EF7-A7F5-45CF1F158855}" sibTransId="{2D15B872-B29E-4D85-962A-5605E38923CC}"/>
    <dgm:cxn modelId="{CDAFD95D-FA78-4976-81F6-D130F954ABFF}" srcId="{77E43C3F-F2B4-4740-9B75-08EC4356120D}" destId="{121EEE86-6CC3-4832-B89D-D26B598DF7E5}" srcOrd="0" destOrd="0" parTransId="{23091A16-9664-4CA6-BAA8-E4AE8104014D}" sibTransId="{C0686A10-04E7-453B-BE6E-8E27BE5D63F7}"/>
    <dgm:cxn modelId="{A7464862-CE7A-0F45-ADFE-68F6C6EF0839}" type="presOf" srcId="{B411FCD8-14EF-40DA-A619-207653B088F4}" destId="{880EF387-89B8-624E-9A3D-F7038CAD19FB}" srcOrd="1" destOrd="0" presId="urn:microsoft.com/office/officeart/2005/8/layout/list1"/>
    <dgm:cxn modelId="{39505165-042E-4D54-A56F-8F58D3D0F614}" srcId="{93E2EAAF-AA9F-4F69-87C6-03D344F33604}" destId="{260F58E2-AFA5-46BD-82FC-BB62D59130B0}" srcOrd="4" destOrd="0" parTransId="{49CDE6B5-07D9-4585-A458-2DC930DB55DB}" sibTransId="{AB7C7B53-8C88-48D6-9111-A972C7FF5F05}"/>
    <dgm:cxn modelId="{5B4FAA68-B3FF-E54F-95F7-38D2083BED8E}" type="presOf" srcId="{77E43C3F-F2B4-4740-9B75-08EC4356120D}" destId="{7D4C9259-B4D8-D747-8985-40A3747EE40A}" srcOrd="0" destOrd="0" presId="urn:microsoft.com/office/officeart/2005/8/layout/list1"/>
    <dgm:cxn modelId="{407DF168-367A-6C4E-8050-69A179DD14EF}" type="presOf" srcId="{B411FCD8-14EF-40DA-A619-207653B088F4}" destId="{E5ECF0E3-29F8-4A49-9221-19F56F17242A}" srcOrd="0" destOrd="0" presId="urn:microsoft.com/office/officeart/2005/8/layout/list1"/>
    <dgm:cxn modelId="{2C320D6C-312C-BF4F-B1DF-7EC80594873F}" type="presOf" srcId="{260F58E2-AFA5-46BD-82FC-BB62D59130B0}" destId="{F5ED9BAF-9D92-F940-89F9-703BDF776460}" srcOrd="0" destOrd="0" presId="urn:microsoft.com/office/officeart/2005/8/layout/list1"/>
    <dgm:cxn modelId="{0F4A076F-1B81-C948-925B-BB7168BC22BF}" type="presOf" srcId="{260F58E2-AFA5-46BD-82FC-BB62D59130B0}" destId="{9B8817E4-B434-4747-A7D3-11E43AEE5296}" srcOrd="1" destOrd="0" presId="urn:microsoft.com/office/officeart/2005/8/layout/list1"/>
    <dgm:cxn modelId="{633E9F77-B8FB-3648-A90C-2746546F2A06}" type="presOf" srcId="{28F8F773-B712-48BE-82AB-B80910023D9A}" destId="{BB9D8E79-A695-A440-A537-D676E03B51F4}" srcOrd="1" destOrd="0" presId="urn:microsoft.com/office/officeart/2005/8/layout/list1"/>
    <dgm:cxn modelId="{09BFF077-C323-7744-B2BD-7438D879A0E7}" type="presOf" srcId="{2B66D467-0970-4C38-B549-5B2760181448}" destId="{7945E202-427B-2543-939B-458EDE39D9EC}" srcOrd="0" destOrd="0" presId="urn:microsoft.com/office/officeart/2005/8/layout/list1"/>
    <dgm:cxn modelId="{796BC291-9C9F-5641-898C-2CBE4CCF7AD3}" type="presOf" srcId="{2B66D467-0970-4C38-B549-5B2760181448}" destId="{B06EFA2A-EDC9-F046-BD02-4544E6FFA3FF}" srcOrd="1" destOrd="0" presId="urn:microsoft.com/office/officeart/2005/8/layout/list1"/>
    <dgm:cxn modelId="{69A7DA9D-3500-4373-905F-C37FF03313A3}" srcId="{2B66D467-0970-4C38-B549-5B2760181448}" destId="{67D623D8-A16E-444B-A112-0D1DC28E669C}" srcOrd="0" destOrd="0" parTransId="{D02CDA59-A395-432D-B236-9757966E242E}" sibTransId="{3933797E-B038-46B7-A6C4-89E205187E91}"/>
    <dgm:cxn modelId="{088BACA0-E34E-844F-A714-229FF0304039}" type="presOf" srcId="{77E43C3F-F2B4-4740-9B75-08EC4356120D}" destId="{46CF1A9A-0FA6-1342-B284-11581CD2A4B1}" srcOrd="1" destOrd="0" presId="urn:microsoft.com/office/officeart/2005/8/layout/list1"/>
    <dgm:cxn modelId="{3029BBA5-E7B5-4CFA-9AFF-0DDB8531FFB3}" srcId="{93E2EAAF-AA9F-4F69-87C6-03D344F33604}" destId="{B411FCD8-14EF-40DA-A619-207653B088F4}" srcOrd="0" destOrd="0" parTransId="{229FE4B3-5467-4CBE-9C46-D770A0492199}" sibTransId="{C28379B7-D2A5-4779-9024-1CEEE9233C97}"/>
    <dgm:cxn modelId="{78F0EAA8-0115-8E49-A56E-AB7E20C52FAE}" type="presOf" srcId="{67D623D8-A16E-444B-A112-0D1DC28E669C}" destId="{DEB4DE3E-FFF5-4848-9650-EB53672437A8}" srcOrd="0" destOrd="0" presId="urn:microsoft.com/office/officeart/2005/8/layout/list1"/>
    <dgm:cxn modelId="{E287CFB5-7E28-A64D-9C60-413E792516DB}" type="presOf" srcId="{B9D0A15D-1EDB-4245-82DB-480730626F69}" destId="{4C349DA9-A8C0-6940-A061-C6938C5F487B}" srcOrd="0" destOrd="0" presId="urn:microsoft.com/office/officeart/2005/8/layout/list1"/>
    <dgm:cxn modelId="{188863BA-3114-9840-9AED-676755E11C01}" type="presOf" srcId="{C483986F-26A3-41FD-937C-FAA2F37D390C}" destId="{544EB21D-A3CC-0444-802C-E7523F50820F}" srcOrd="0" destOrd="0" presId="urn:microsoft.com/office/officeart/2005/8/layout/list1"/>
    <dgm:cxn modelId="{26150AD0-EA50-4ADF-A5CC-478EE2E52CA6}" srcId="{B411FCD8-14EF-40DA-A619-207653B088F4}" destId="{B9D0A15D-1EDB-4245-82DB-480730626F69}" srcOrd="0" destOrd="0" parTransId="{35F13261-1C2E-4E2E-9E1E-F89E545573D3}" sibTransId="{E5221501-CB8E-4466-9F20-7D98E80E4673}"/>
    <dgm:cxn modelId="{303D46D0-1356-46BD-8222-20F821FDBFDF}" srcId="{28F8F773-B712-48BE-82AB-B80910023D9A}" destId="{C483986F-26A3-41FD-937C-FAA2F37D390C}" srcOrd="0" destOrd="0" parTransId="{8404C8FE-3D2C-434B-B3BF-FB5B9FEED215}" sibTransId="{92E2ED5C-35B5-4DC9-86D8-5CDD323F0AFE}"/>
    <dgm:cxn modelId="{6DB4C7E6-00EE-43F4-8C07-DB6CB231F024}" srcId="{93E2EAAF-AA9F-4F69-87C6-03D344F33604}" destId="{28F8F773-B712-48BE-82AB-B80910023D9A}" srcOrd="2" destOrd="0" parTransId="{5303CB63-6D70-4BAE-8721-C56E5FE107D9}" sibTransId="{75DCE050-791D-4388-9D3B-9860BDE2A265}"/>
    <dgm:cxn modelId="{60733EED-AEDD-9242-953D-0AEBC8443B64}" type="presOf" srcId="{28F8F773-B712-48BE-82AB-B80910023D9A}" destId="{32C2327D-3211-D04F-AA38-DE83DEBE57BD}" srcOrd="0" destOrd="0" presId="urn:microsoft.com/office/officeart/2005/8/layout/list1"/>
    <dgm:cxn modelId="{EB9353FD-41AA-49B3-A0C8-F90204E0A4E9}" srcId="{93E2EAAF-AA9F-4F69-87C6-03D344F33604}" destId="{2B66D467-0970-4C38-B549-5B2760181448}" srcOrd="1" destOrd="0" parTransId="{E27455E8-4263-4914-9100-ADA5B97F62A3}" sibTransId="{D4795A61-B00F-4D6B-B15F-5E863AA9D429}"/>
    <dgm:cxn modelId="{702AF051-BCFD-4C47-9D00-842119DACEE5}" type="presParOf" srcId="{2F3DFAF5-88E7-1A4F-8A34-435A932D7FBA}" destId="{95293945-0F94-B344-AD3A-A07222C22E4E}" srcOrd="0" destOrd="0" presId="urn:microsoft.com/office/officeart/2005/8/layout/list1"/>
    <dgm:cxn modelId="{93573D4A-A11B-CE43-9138-35EDEEA4E6F6}" type="presParOf" srcId="{95293945-0F94-B344-AD3A-A07222C22E4E}" destId="{E5ECF0E3-29F8-4A49-9221-19F56F17242A}" srcOrd="0" destOrd="0" presId="urn:microsoft.com/office/officeart/2005/8/layout/list1"/>
    <dgm:cxn modelId="{A50FD989-EBCD-3E4D-AB7A-80056730BB3C}" type="presParOf" srcId="{95293945-0F94-B344-AD3A-A07222C22E4E}" destId="{880EF387-89B8-624E-9A3D-F7038CAD19FB}" srcOrd="1" destOrd="0" presId="urn:microsoft.com/office/officeart/2005/8/layout/list1"/>
    <dgm:cxn modelId="{94A2ED7A-3081-3044-98D0-4A9D099AA990}" type="presParOf" srcId="{2F3DFAF5-88E7-1A4F-8A34-435A932D7FBA}" destId="{A77ABA83-7205-8248-874D-9B788A9F66FE}" srcOrd="1" destOrd="0" presId="urn:microsoft.com/office/officeart/2005/8/layout/list1"/>
    <dgm:cxn modelId="{CE06F8C5-BA7C-FC4A-BC16-DE2EA230E172}" type="presParOf" srcId="{2F3DFAF5-88E7-1A4F-8A34-435A932D7FBA}" destId="{4C349DA9-A8C0-6940-A061-C6938C5F487B}" srcOrd="2" destOrd="0" presId="urn:microsoft.com/office/officeart/2005/8/layout/list1"/>
    <dgm:cxn modelId="{53D0AABA-E4AB-FC44-B51E-31328141E6D6}" type="presParOf" srcId="{2F3DFAF5-88E7-1A4F-8A34-435A932D7FBA}" destId="{3344519A-21D4-A446-9FCB-477F347CFAE4}" srcOrd="3" destOrd="0" presId="urn:microsoft.com/office/officeart/2005/8/layout/list1"/>
    <dgm:cxn modelId="{942EC1E2-B406-374C-A24F-8C9D01ECDA70}" type="presParOf" srcId="{2F3DFAF5-88E7-1A4F-8A34-435A932D7FBA}" destId="{79C7CF90-4BAD-FC44-9D49-02EF17AF8C4E}" srcOrd="4" destOrd="0" presId="urn:microsoft.com/office/officeart/2005/8/layout/list1"/>
    <dgm:cxn modelId="{A6F39F65-2E7C-DD41-A7FF-52FAA0A4C415}" type="presParOf" srcId="{79C7CF90-4BAD-FC44-9D49-02EF17AF8C4E}" destId="{7945E202-427B-2543-939B-458EDE39D9EC}" srcOrd="0" destOrd="0" presId="urn:microsoft.com/office/officeart/2005/8/layout/list1"/>
    <dgm:cxn modelId="{0B104259-FCA6-964A-9A8D-C0C554D96365}" type="presParOf" srcId="{79C7CF90-4BAD-FC44-9D49-02EF17AF8C4E}" destId="{B06EFA2A-EDC9-F046-BD02-4544E6FFA3FF}" srcOrd="1" destOrd="0" presId="urn:microsoft.com/office/officeart/2005/8/layout/list1"/>
    <dgm:cxn modelId="{8FCD4A47-B150-9141-A7D6-1A38EC3BDAD6}" type="presParOf" srcId="{2F3DFAF5-88E7-1A4F-8A34-435A932D7FBA}" destId="{F13B94FF-808C-754E-B7BA-70B9022C04F8}" srcOrd="5" destOrd="0" presId="urn:microsoft.com/office/officeart/2005/8/layout/list1"/>
    <dgm:cxn modelId="{1EACF1E2-0F0F-7F48-8819-C69EB50E71D9}" type="presParOf" srcId="{2F3DFAF5-88E7-1A4F-8A34-435A932D7FBA}" destId="{DEB4DE3E-FFF5-4848-9650-EB53672437A8}" srcOrd="6" destOrd="0" presId="urn:microsoft.com/office/officeart/2005/8/layout/list1"/>
    <dgm:cxn modelId="{51DBBC28-1C38-C349-9B4B-D38A8721298A}" type="presParOf" srcId="{2F3DFAF5-88E7-1A4F-8A34-435A932D7FBA}" destId="{5B4F5D54-782B-704E-A9C7-EEEEFB6D1CC8}" srcOrd="7" destOrd="0" presId="urn:microsoft.com/office/officeart/2005/8/layout/list1"/>
    <dgm:cxn modelId="{DD7161DB-43F3-FE42-8255-6D9A63F484CA}" type="presParOf" srcId="{2F3DFAF5-88E7-1A4F-8A34-435A932D7FBA}" destId="{F5C6ED1A-3407-6844-864F-ABDDCBD73DBB}" srcOrd="8" destOrd="0" presId="urn:microsoft.com/office/officeart/2005/8/layout/list1"/>
    <dgm:cxn modelId="{34D28964-5EDF-794C-88C1-1F8A724F8A65}" type="presParOf" srcId="{F5C6ED1A-3407-6844-864F-ABDDCBD73DBB}" destId="{32C2327D-3211-D04F-AA38-DE83DEBE57BD}" srcOrd="0" destOrd="0" presId="urn:microsoft.com/office/officeart/2005/8/layout/list1"/>
    <dgm:cxn modelId="{F6403638-F26D-6F4D-8439-A0CEF01AA846}" type="presParOf" srcId="{F5C6ED1A-3407-6844-864F-ABDDCBD73DBB}" destId="{BB9D8E79-A695-A440-A537-D676E03B51F4}" srcOrd="1" destOrd="0" presId="urn:microsoft.com/office/officeart/2005/8/layout/list1"/>
    <dgm:cxn modelId="{731D0B4A-B3A6-4F46-942A-15C2723F510F}" type="presParOf" srcId="{2F3DFAF5-88E7-1A4F-8A34-435A932D7FBA}" destId="{B8C04B6E-CFF0-CB44-8DB5-F3F6961A0D63}" srcOrd="9" destOrd="0" presId="urn:microsoft.com/office/officeart/2005/8/layout/list1"/>
    <dgm:cxn modelId="{A809E534-9A89-FC4D-A82A-2FC9D19EE9C9}" type="presParOf" srcId="{2F3DFAF5-88E7-1A4F-8A34-435A932D7FBA}" destId="{544EB21D-A3CC-0444-802C-E7523F50820F}" srcOrd="10" destOrd="0" presId="urn:microsoft.com/office/officeart/2005/8/layout/list1"/>
    <dgm:cxn modelId="{97397208-A1B9-4145-8B81-97B9DC716C85}" type="presParOf" srcId="{2F3DFAF5-88E7-1A4F-8A34-435A932D7FBA}" destId="{FB780FF3-B971-C942-9FCC-BA3446F3F1CD}" srcOrd="11" destOrd="0" presId="urn:microsoft.com/office/officeart/2005/8/layout/list1"/>
    <dgm:cxn modelId="{0EFE7B6E-D070-9945-B013-B1E348E2B887}" type="presParOf" srcId="{2F3DFAF5-88E7-1A4F-8A34-435A932D7FBA}" destId="{6AE3E2F0-281F-7D41-A3FA-610B94A24356}" srcOrd="12" destOrd="0" presId="urn:microsoft.com/office/officeart/2005/8/layout/list1"/>
    <dgm:cxn modelId="{85819EBC-6793-ED42-AE99-54BA7EBDBCE7}" type="presParOf" srcId="{6AE3E2F0-281F-7D41-A3FA-610B94A24356}" destId="{7D4C9259-B4D8-D747-8985-40A3747EE40A}" srcOrd="0" destOrd="0" presId="urn:microsoft.com/office/officeart/2005/8/layout/list1"/>
    <dgm:cxn modelId="{ABDF1C4F-7C43-384B-BDE2-79CC6744627F}" type="presParOf" srcId="{6AE3E2F0-281F-7D41-A3FA-610B94A24356}" destId="{46CF1A9A-0FA6-1342-B284-11581CD2A4B1}" srcOrd="1" destOrd="0" presId="urn:microsoft.com/office/officeart/2005/8/layout/list1"/>
    <dgm:cxn modelId="{FCDBB4F8-8E64-C641-B5EF-E135185B41E0}" type="presParOf" srcId="{2F3DFAF5-88E7-1A4F-8A34-435A932D7FBA}" destId="{AB42801F-99F7-D14C-BD98-EA90DFC0F742}" srcOrd="13" destOrd="0" presId="urn:microsoft.com/office/officeart/2005/8/layout/list1"/>
    <dgm:cxn modelId="{3D502F41-E55F-F747-96AF-903CB19E671F}" type="presParOf" srcId="{2F3DFAF5-88E7-1A4F-8A34-435A932D7FBA}" destId="{B0920045-5810-F34B-A6E9-923D395A86B5}" srcOrd="14" destOrd="0" presId="urn:microsoft.com/office/officeart/2005/8/layout/list1"/>
    <dgm:cxn modelId="{2D69B13D-B991-FF4C-930A-F7A98BAA38AA}" type="presParOf" srcId="{2F3DFAF5-88E7-1A4F-8A34-435A932D7FBA}" destId="{E603FF19-BB44-994C-B3A0-240B649C958C}" srcOrd="15" destOrd="0" presId="urn:microsoft.com/office/officeart/2005/8/layout/list1"/>
    <dgm:cxn modelId="{17B1B61F-8D5E-1E43-9FCB-E191BA5C3E5C}" type="presParOf" srcId="{2F3DFAF5-88E7-1A4F-8A34-435A932D7FBA}" destId="{18F98A28-FDE1-1C42-A51A-B2221C561175}" srcOrd="16" destOrd="0" presId="urn:microsoft.com/office/officeart/2005/8/layout/list1"/>
    <dgm:cxn modelId="{D752D359-2D75-4040-BD65-98B7A56DA45D}" type="presParOf" srcId="{18F98A28-FDE1-1C42-A51A-B2221C561175}" destId="{F5ED9BAF-9D92-F940-89F9-703BDF776460}" srcOrd="0" destOrd="0" presId="urn:microsoft.com/office/officeart/2005/8/layout/list1"/>
    <dgm:cxn modelId="{DD699A05-8770-C44E-A51A-FDCF529BD79F}" type="presParOf" srcId="{18F98A28-FDE1-1C42-A51A-B2221C561175}" destId="{9B8817E4-B434-4747-A7D3-11E43AEE5296}" srcOrd="1" destOrd="0" presId="urn:microsoft.com/office/officeart/2005/8/layout/list1"/>
    <dgm:cxn modelId="{381D3026-9833-CB47-9441-FA5B64DC5DD2}" type="presParOf" srcId="{2F3DFAF5-88E7-1A4F-8A34-435A932D7FBA}" destId="{FB36C8F1-DA2E-1A4D-A261-6E73DA22BC68}" srcOrd="17" destOrd="0" presId="urn:microsoft.com/office/officeart/2005/8/layout/list1"/>
    <dgm:cxn modelId="{9CDDAB96-6D66-A347-BAD2-AECA4C46B5E5}" type="presParOf" srcId="{2F3DFAF5-88E7-1A4F-8A34-435A932D7FBA}" destId="{142A7B9E-9BC1-AE4F-9A93-3687353631F8}"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49DA9-A8C0-6940-A061-C6938C5F487B}">
      <dsp:nvSpPr>
        <dsp:cNvPr id="0" name=""/>
        <dsp:cNvSpPr/>
      </dsp:nvSpPr>
      <dsp:spPr>
        <a:xfrm>
          <a:off x="0" y="248777"/>
          <a:ext cx="6195784" cy="496125"/>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0862" tIns="187452" rIns="480862"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a:t>Assist healthcare professionals in making informed decisions by providing additional insights based on the model's predictions.</a:t>
          </a:r>
          <a:endParaRPr lang="en-US" sz="900" kern="1200"/>
        </a:p>
      </dsp:txBody>
      <dsp:txXfrm>
        <a:off x="0" y="248777"/>
        <a:ext cx="6195784" cy="496125"/>
      </dsp:txXfrm>
    </dsp:sp>
    <dsp:sp modelId="{880EF387-89B8-624E-9A3D-F7038CAD19FB}">
      <dsp:nvSpPr>
        <dsp:cNvPr id="0" name=""/>
        <dsp:cNvSpPr/>
      </dsp:nvSpPr>
      <dsp:spPr>
        <a:xfrm>
          <a:off x="309789" y="115937"/>
          <a:ext cx="4337048" cy="265680"/>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930" tIns="0" rIns="163930" bIns="0" numCol="1" spcCol="1270" anchor="ctr" anchorCtr="0">
          <a:noAutofit/>
        </a:bodyPr>
        <a:lstStyle/>
        <a:p>
          <a:pPr marL="0" lvl="0" indent="0" algn="l" defTabSz="400050">
            <a:lnSpc>
              <a:spcPct val="90000"/>
            </a:lnSpc>
            <a:spcBef>
              <a:spcPct val="0"/>
            </a:spcBef>
            <a:spcAft>
              <a:spcPct val="35000"/>
            </a:spcAft>
            <a:buNone/>
          </a:pPr>
          <a:r>
            <a:rPr lang="en-US" sz="900" b="1" i="0" kern="1200"/>
            <a:t>Clinical Decision Support:</a:t>
          </a:r>
          <a:endParaRPr lang="en-US" sz="900" kern="1200"/>
        </a:p>
      </dsp:txBody>
      <dsp:txXfrm>
        <a:off x="322758" y="128906"/>
        <a:ext cx="4311110" cy="239742"/>
      </dsp:txXfrm>
    </dsp:sp>
    <dsp:sp modelId="{DEB4DE3E-FFF5-4848-9650-EB53672437A8}">
      <dsp:nvSpPr>
        <dsp:cNvPr id="0" name=""/>
        <dsp:cNvSpPr/>
      </dsp:nvSpPr>
      <dsp:spPr>
        <a:xfrm>
          <a:off x="0" y="926342"/>
          <a:ext cx="6195784" cy="375637"/>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0862" tIns="187452" rIns="480862"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a:t>Facilitate early detection of breast cancer, increasing the chances of successful treatment.</a:t>
          </a:r>
          <a:endParaRPr lang="en-US" sz="900" kern="1200"/>
        </a:p>
      </dsp:txBody>
      <dsp:txXfrm>
        <a:off x="0" y="926342"/>
        <a:ext cx="6195784" cy="375637"/>
      </dsp:txXfrm>
    </dsp:sp>
    <dsp:sp modelId="{B06EFA2A-EDC9-F046-BD02-4544E6FFA3FF}">
      <dsp:nvSpPr>
        <dsp:cNvPr id="0" name=""/>
        <dsp:cNvSpPr/>
      </dsp:nvSpPr>
      <dsp:spPr>
        <a:xfrm>
          <a:off x="309789" y="793502"/>
          <a:ext cx="4337048" cy="265680"/>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930" tIns="0" rIns="163930" bIns="0" numCol="1" spcCol="1270" anchor="ctr" anchorCtr="0">
          <a:noAutofit/>
        </a:bodyPr>
        <a:lstStyle/>
        <a:p>
          <a:pPr marL="0" lvl="0" indent="0" algn="l" defTabSz="400050">
            <a:lnSpc>
              <a:spcPct val="90000"/>
            </a:lnSpc>
            <a:spcBef>
              <a:spcPct val="0"/>
            </a:spcBef>
            <a:spcAft>
              <a:spcPct val="35000"/>
            </a:spcAft>
            <a:buNone/>
          </a:pPr>
          <a:r>
            <a:rPr lang="en-US" sz="900" b="1" i="0" kern="1200"/>
            <a:t>Early Detection:</a:t>
          </a:r>
          <a:endParaRPr lang="en-US" sz="900" kern="1200"/>
        </a:p>
      </dsp:txBody>
      <dsp:txXfrm>
        <a:off x="322758" y="806471"/>
        <a:ext cx="4311110" cy="239742"/>
      </dsp:txXfrm>
    </dsp:sp>
    <dsp:sp modelId="{544EB21D-A3CC-0444-802C-E7523F50820F}">
      <dsp:nvSpPr>
        <dsp:cNvPr id="0" name=""/>
        <dsp:cNvSpPr/>
      </dsp:nvSpPr>
      <dsp:spPr>
        <a:xfrm>
          <a:off x="0" y="1483420"/>
          <a:ext cx="6195784" cy="496125"/>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0862" tIns="187452" rIns="480862"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a:t>Provide patients with an assessment of their risk for developing breast cancer, helping them to take proactive measures.</a:t>
          </a:r>
          <a:endParaRPr lang="en-US" sz="900" kern="1200"/>
        </a:p>
      </dsp:txBody>
      <dsp:txXfrm>
        <a:off x="0" y="1483420"/>
        <a:ext cx="6195784" cy="496125"/>
      </dsp:txXfrm>
    </dsp:sp>
    <dsp:sp modelId="{BB9D8E79-A695-A440-A537-D676E03B51F4}">
      <dsp:nvSpPr>
        <dsp:cNvPr id="0" name=""/>
        <dsp:cNvSpPr/>
      </dsp:nvSpPr>
      <dsp:spPr>
        <a:xfrm>
          <a:off x="309789" y="1350580"/>
          <a:ext cx="4337048" cy="265680"/>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930" tIns="0" rIns="163930" bIns="0" numCol="1" spcCol="1270" anchor="ctr" anchorCtr="0">
          <a:noAutofit/>
        </a:bodyPr>
        <a:lstStyle/>
        <a:p>
          <a:pPr marL="0" lvl="0" indent="0" algn="l" defTabSz="400050">
            <a:lnSpc>
              <a:spcPct val="90000"/>
            </a:lnSpc>
            <a:spcBef>
              <a:spcPct val="0"/>
            </a:spcBef>
            <a:spcAft>
              <a:spcPct val="35000"/>
            </a:spcAft>
            <a:buNone/>
          </a:pPr>
          <a:r>
            <a:rPr lang="en-US" sz="900" b="1" i="0" kern="1200"/>
            <a:t>Risk Assessment:</a:t>
          </a:r>
          <a:endParaRPr lang="en-US" sz="900" kern="1200"/>
        </a:p>
      </dsp:txBody>
      <dsp:txXfrm>
        <a:off x="322758" y="1363549"/>
        <a:ext cx="4311110" cy="239742"/>
      </dsp:txXfrm>
    </dsp:sp>
    <dsp:sp modelId="{B0920045-5810-F34B-A6E9-923D395A86B5}">
      <dsp:nvSpPr>
        <dsp:cNvPr id="0" name=""/>
        <dsp:cNvSpPr/>
      </dsp:nvSpPr>
      <dsp:spPr>
        <a:xfrm>
          <a:off x="0" y="2160985"/>
          <a:ext cx="6195784" cy="496125"/>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0862" tIns="187452" rIns="480862"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a:t>Enhance the efficiency of screening programs by prioritizing individuals who are identified as high-risk by the model.</a:t>
          </a:r>
          <a:endParaRPr lang="en-US" sz="900" kern="1200"/>
        </a:p>
      </dsp:txBody>
      <dsp:txXfrm>
        <a:off x="0" y="2160985"/>
        <a:ext cx="6195784" cy="496125"/>
      </dsp:txXfrm>
    </dsp:sp>
    <dsp:sp modelId="{46CF1A9A-0FA6-1342-B284-11581CD2A4B1}">
      <dsp:nvSpPr>
        <dsp:cNvPr id="0" name=""/>
        <dsp:cNvSpPr/>
      </dsp:nvSpPr>
      <dsp:spPr>
        <a:xfrm>
          <a:off x="309789" y="2028145"/>
          <a:ext cx="4337048" cy="265680"/>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930" tIns="0" rIns="163930" bIns="0" numCol="1" spcCol="1270" anchor="ctr" anchorCtr="0">
          <a:noAutofit/>
        </a:bodyPr>
        <a:lstStyle/>
        <a:p>
          <a:pPr marL="0" lvl="0" indent="0" algn="l" defTabSz="400050">
            <a:lnSpc>
              <a:spcPct val="90000"/>
            </a:lnSpc>
            <a:spcBef>
              <a:spcPct val="0"/>
            </a:spcBef>
            <a:spcAft>
              <a:spcPct val="35000"/>
            </a:spcAft>
            <a:buNone/>
          </a:pPr>
          <a:r>
            <a:rPr lang="en-US" sz="900" b="1" i="0" kern="1200"/>
            <a:t>Screening Programs:</a:t>
          </a:r>
          <a:endParaRPr lang="en-US" sz="900" kern="1200"/>
        </a:p>
      </dsp:txBody>
      <dsp:txXfrm>
        <a:off x="322758" y="2041114"/>
        <a:ext cx="4311110" cy="239742"/>
      </dsp:txXfrm>
    </dsp:sp>
    <dsp:sp modelId="{142A7B9E-9BC1-AE4F-9A93-3687353631F8}">
      <dsp:nvSpPr>
        <dsp:cNvPr id="0" name=""/>
        <dsp:cNvSpPr/>
      </dsp:nvSpPr>
      <dsp:spPr>
        <a:xfrm>
          <a:off x="0" y="2838550"/>
          <a:ext cx="6195784" cy="496125"/>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0862" tIns="187452" rIns="480862"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a:t>Contribute to educational efforts by raising awareness about breast cancer risk factors and the importance of regular screenings.</a:t>
          </a:r>
          <a:endParaRPr lang="en-US" sz="900" kern="1200"/>
        </a:p>
      </dsp:txBody>
      <dsp:txXfrm>
        <a:off x="0" y="2838550"/>
        <a:ext cx="6195784" cy="496125"/>
      </dsp:txXfrm>
    </dsp:sp>
    <dsp:sp modelId="{9B8817E4-B434-4747-A7D3-11E43AEE5296}">
      <dsp:nvSpPr>
        <dsp:cNvPr id="0" name=""/>
        <dsp:cNvSpPr/>
      </dsp:nvSpPr>
      <dsp:spPr>
        <a:xfrm>
          <a:off x="309789" y="2705710"/>
          <a:ext cx="4337048" cy="265680"/>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930" tIns="0" rIns="163930" bIns="0" numCol="1" spcCol="1270" anchor="ctr" anchorCtr="0">
          <a:noAutofit/>
        </a:bodyPr>
        <a:lstStyle/>
        <a:p>
          <a:pPr marL="0" lvl="0" indent="0" algn="l" defTabSz="400050">
            <a:lnSpc>
              <a:spcPct val="90000"/>
            </a:lnSpc>
            <a:spcBef>
              <a:spcPct val="0"/>
            </a:spcBef>
            <a:spcAft>
              <a:spcPct val="35000"/>
            </a:spcAft>
            <a:buNone/>
          </a:pPr>
          <a:r>
            <a:rPr lang="en-US" sz="900" b="1" i="0" kern="1200"/>
            <a:t>Education and Awareness:</a:t>
          </a:r>
          <a:endParaRPr lang="en-US" sz="900" kern="1200"/>
        </a:p>
      </dsp:txBody>
      <dsp:txXfrm>
        <a:off x="322758" y="2718679"/>
        <a:ext cx="4311110" cy="23974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1/27/24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1/27/24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B2EDA04-BC42-0B7F-30E1-CAA04B4395FB}"/>
              </a:ext>
            </a:extLst>
          </p:cNvPr>
          <p:cNvSpPr>
            <a:spLocks noGrp="1"/>
          </p:cNvSpPr>
          <p:nvPr>
            <p:ph type="ctrTitle"/>
          </p:nvPr>
        </p:nvSpPr>
        <p:spPr>
          <a:xfrm>
            <a:off x="6585200" y="967167"/>
            <a:ext cx="4151306" cy="2374516"/>
          </a:xfrm>
        </p:spPr>
        <p:txBody>
          <a:bodyPr>
            <a:normAutofit/>
          </a:bodyPr>
          <a:lstStyle/>
          <a:p>
            <a:r>
              <a:rPr lang="en-TR" sz="4800"/>
              <a:t>Breast cancer predıctıon</a:t>
            </a:r>
          </a:p>
        </p:txBody>
      </p:sp>
      <p:sp>
        <p:nvSpPr>
          <p:cNvPr id="3" name="Subtitle 2">
            <a:extLst>
              <a:ext uri="{FF2B5EF4-FFF2-40B4-BE49-F238E27FC236}">
                <a16:creationId xmlns:a16="http://schemas.microsoft.com/office/drawing/2014/main" id="{0A733333-BF83-E9CB-31A4-E8FBB277BBBE}"/>
              </a:ext>
            </a:extLst>
          </p:cNvPr>
          <p:cNvSpPr>
            <a:spLocks noGrp="1"/>
          </p:cNvSpPr>
          <p:nvPr>
            <p:ph type="subTitle" idx="1"/>
          </p:nvPr>
        </p:nvSpPr>
        <p:spPr>
          <a:xfrm>
            <a:off x="6579647" y="3529159"/>
            <a:ext cx="4162489" cy="1606576"/>
          </a:xfrm>
        </p:spPr>
        <p:txBody>
          <a:bodyPr>
            <a:normAutofit/>
          </a:bodyPr>
          <a:lstStyle/>
          <a:p>
            <a:r>
              <a:rPr lang="en-US" sz="1600"/>
              <a:t>B</a:t>
            </a:r>
            <a:r>
              <a:rPr lang="en-TR" sz="1600"/>
              <a:t>y busra gultekin s23823,</a:t>
            </a:r>
            <a:r>
              <a:rPr lang="en-US" sz="1600"/>
              <a:t> </a:t>
            </a:r>
            <a:br>
              <a:rPr lang="en-US" sz="1600"/>
            </a:br>
            <a:r>
              <a:rPr lang="en-US" sz="1600"/>
              <a:t>Franciszek Waleruk s20764</a:t>
            </a:r>
            <a:endParaRPr lang="en-TR" sz="1600"/>
          </a:p>
          <a:p>
            <a:endParaRPr lang="en-TR" sz="1600"/>
          </a:p>
        </p:txBody>
      </p:sp>
      <p:pic>
        <p:nvPicPr>
          <p:cNvPr id="4" name="Picture 3" descr="A pink ribbon with text&#10;&#10;Description automatically generated">
            <a:extLst>
              <a:ext uri="{FF2B5EF4-FFF2-40B4-BE49-F238E27FC236}">
                <a16:creationId xmlns:a16="http://schemas.microsoft.com/office/drawing/2014/main" id="{06D7868A-4825-79A3-762C-9C3B592143CB}"/>
              </a:ext>
            </a:extLst>
          </p:cNvPr>
          <p:cNvPicPr>
            <a:picLocks noChangeAspect="1"/>
          </p:cNvPicPr>
          <p:nvPr/>
        </p:nvPicPr>
        <p:blipFill>
          <a:blip r:embed="rId2"/>
          <a:stretch>
            <a:fillRect/>
          </a:stretch>
        </p:blipFill>
        <p:spPr>
          <a:xfrm>
            <a:off x="1130029" y="1747040"/>
            <a:ext cx="4960442" cy="2777847"/>
          </a:xfrm>
          <a:prstGeom prst="rect">
            <a:avLst/>
          </a:prstGeom>
        </p:spPr>
      </p:pic>
      <p:cxnSp>
        <p:nvCxnSpPr>
          <p:cNvPr id="13" name="Straight Connector 12">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099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C311-9D18-5312-2399-3F3FD3E1BBD0}"/>
              </a:ext>
            </a:extLst>
          </p:cNvPr>
          <p:cNvSpPr>
            <a:spLocks noGrp="1"/>
          </p:cNvSpPr>
          <p:nvPr>
            <p:ph type="title"/>
          </p:nvPr>
        </p:nvSpPr>
        <p:spPr>
          <a:xfrm>
            <a:off x="1451579" y="804519"/>
            <a:ext cx="9603275" cy="1049235"/>
          </a:xfrm>
        </p:spPr>
        <p:txBody>
          <a:bodyPr>
            <a:normAutofit/>
          </a:bodyPr>
          <a:lstStyle/>
          <a:p>
            <a:r>
              <a:rPr lang="en-US" b="1" i="0" dirty="0">
                <a:effectLst/>
                <a:latin typeface="Söhne"/>
              </a:rPr>
              <a:t>Project Overview:</a:t>
            </a:r>
            <a:br>
              <a:rPr lang="en-US" b="1" i="0" dirty="0">
                <a:effectLst/>
                <a:latin typeface="Söhne"/>
              </a:rPr>
            </a:br>
            <a:endParaRPr lang="en-TR" dirty="0"/>
          </a:p>
        </p:txBody>
      </p:sp>
      <p:sp>
        <p:nvSpPr>
          <p:cNvPr id="3" name="Content Placeholder 2">
            <a:extLst>
              <a:ext uri="{FF2B5EF4-FFF2-40B4-BE49-F238E27FC236}">
                <a16:creationId xmlns:a16="http://schemas.microsoft.com/office/drawing/2014/main" id="{626AFC30-5202-79DA-41CC-0BE2F260DAD5}"/>
              </a:ext>
            </a:extLst>
          </p:cNvPr>
          <p:cNvSpPr>
            <a:spLocks noGrp="1"/>
          </p:cNvSpPr>
          <p:nvPr>
            <p:ph idx="1"/>
          </p:nvPr>
        </p:nvSpPr>
        <p:spPr>
          <a:xfrm>
            <a:off x="1451579" y="2015734"/>
            <a:ext cx="4158849" cy="3450613"/>
          </a:xfrm>
        </p:spPr>
        <p:txBody>
          <a:bodyPr>
            <a:normAutofit/>
          </a:bodyPr>
          <a:lstStyle/>
          <a:p>
            <a:r>
              <a:rPr lang="en-US" b="0" i="0" dirty="0">
                <a:effectLst/>
                <a:latin typeface="Söhne"/>
              </a:rPr>
              <a:t>The main goal of this project is to develop a predictive model for breast cancer detection using machine learning techniques. The model aims to analyze medical data and identify patterns that can help in early detection of breast cancer.</a:t>
            </a:r>
            <a:endParaRPr lang="en-TR" dirty="0"/>
          </a:p>
        </p:txBody>
      </p:sp>
      <p:grpSp>
        <p:nvGrpSpPr>
          <p:cNvPr id="9" name="Group 8">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0" name="Rectangle 9">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A pink ribbon with white text&#10;&#10;Description automatically generated">
            <a:extLst>
              <a:ext uri="{FF2B5EF4-FFF2-40B4-BE49-F238E27FC236}">
                <a16:creationId xmlns:a16="http://schemas.microsoft.com/office/drawing/2014/main" id="{B0267F9C-4B23-BFD2-BB25-86AECEF2B2DB}"/>
              </a:ext>
            </a:extLst>
          </p:cNvPr>
          <p:cNvPicPr>
            <a:picLocks noChangeAspect="1"/>
          </p:cNvPicPr>
          <p:nvPr/>
        </p:nvPicPr>
        <p:blipFill>
          <a:blip r:embed="rId2"/>
          <a:stretch>
            <a:fillRect/>
          </a:stretch>
        </p:blipFill>
        <p:spPr>
          <a:xfrm>
            <a:off x="6277257" y="2201256"/>
            <a:ext cx="4613872" cy="3070322"/>
          </a:xfrm>
          <a:prstGeom prst="rect">
            <a:avLst/>
          </a:prstGeom>
        </p:spPr>
      </p:pic>
    </p:spTree>
    <p:extLst>
      <p:ext uri="{BB962C8B-B14F-4D97-AF65-F5344CB8AC3E}">
        <p14:creationId xmlns:p14="http://schemas.microsoft.com/office/powerpoint/2010/main" val="135247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DDA6-6DC8-E92F-FBD3-4EDACB2E5628}"/>
              </a:ext>
            </a:extLst>
          </p:cNvPr>
          <p:cNvSpPr>
            <a:spLocks noGrp="1"/>
          </p:cNvSpPr>
          <p:nvPr>
            <p:ph type="title"/>
          </p:nvPr>
        </p:nvSpPr>
        <p:spPr/>
        <p:txBody>
          <a:bodyPr/>
          <a:lstStyle/>
          <a:p>
            <a:r>
              <a:rPr lang="en-TR" dirty="0"/>
              <a:t>DATA OVERVIEW</a:t>
            </a:r>
          </a:p>
        </p:txBody>
      </p:sp>
      <p:sp>
        <p:nvSpPr>
          <p:cNvPr id="3" name="Content Placeholder 2">
            <a:extLst>
              <a:ext uri="{FF2B5EF4-FFF2-40B4-BE49-F238E27FC236}">
                <a16:creationId xmlns:a16="http://schemas.microsoft.com/office/drawing/2014/main" id="{71049E3E-1899-5479-2056-BF9C6D8AA753}"/>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1" i="0" dirty="0">
                <a:effectLst/>
                <a:latin typeface="Söhne"/>
              </a:rPr>
              <a:t>diagnosis:</a:t>
            </a:r>
            <a:r>
              <a:rPr lang="en-US" b="0" i="0" dirty="0">
                <a:effectLst/>
                <a:latin typeface="Söhne"/>
              </a:rPr>
              <a:t> The target variable, indicating whether the breast tumor is malignant (M) or benign (B).</a:t>
            </a:r>
          </a:p>
          <a:p>
            <a:pPr algn="l">
              <a:buFont typeface="Arial" panose="020B0604020202020204" pitchFamily="34" charset="0"/>
              <a:buChar char="•"/>
            </a:pPr>
            <a:r>
              <a:rPr lang="en-US" b="1" i="0" dirty="0" err="1">
                <a:effectLst/>
                <a:latin typeface="Söhne"/>
              </a:rPr>
              <a:t>radius_mean</a:t>
            </a:r>
            <a:r>
              <a:rPr lang="en-US" b="1" i="0" dirty="0">
                <a:effectLst/>
                <a:latin typeface="Söhne"/>
              </a:rPr>
              <a:t>:</a:t>
            </a:r>
            <a:r>
              <a:rPr lang="en-US" b="0" i="0" dirty="0">
                <a:effectLst/>
                <a:latin typeface="Söhne"/>
              </a:rPr>
              <a:t> Mean of distances from the center to points on the perimeter of the tumor.</a:t>
            </a:r>
          </a:p>
          <a:p>
            <a:pPr algn="l">
              <a:buFont typeface="Arial" panose="020B0604020202020204" pitchFamily="34" charset="0"/>
              <a:buChar char="•"/>
            </a:pPr>
            <a:r>
              <a:rPr lang="en-US" b="1" i="0" dirty="0" err="1">
                <a:effectLst/>
                <a:latin typeface="Söhne"/>
              </a:rPr>
              <a:t>texture_mean</a:t>
            </a:r>
            <a:r>
              <a:rPr lang="en-US" b="1" i="0" dirty="0">
                <a:effectLst/>
                <a:latin typeface="Söhne"/>
              </a:rPr>
              <a:t>:</a:t>
            </a:r>
            <a:r>
              <a:rPr lang="en-US" b="0" i="0" dirty="0">
                <a:effectLst/>
                <a:latin typeface="Söhne"/>
              </a:rPr>
              <a:t> Standard deviation of gray-scale values.</a:t>
            </a:r>
          </a:p>
          <a:p>
            <a:pPr algn="l">
              <a:buFont typeface="Arial" panose="020B0604020202020204" pitchFamily="34" charset="0"/>
              <a:buChar char="•"/>
            </a:pPr>
            <a:r>
              <a:rPr lang="en-US" b="1" i="0" dirty="0" err="1">
                <a:effectLst/>
                <a:latin typeface="Söhne"/>
              </a:rPr>
              <a:t>perimeter_mean</a:t>
            </a:r>
            <a:r>
              <a:rPr lang="en-US" b="1" i="0" dirty="0">
                <a:effectLst/>
                <a:latin typeface="Söhne"/>
              </a:rPr>
              <a:t>:</a:t>
            </a:r>
            <a:r>
              <a:rPr lang="en-US" b="0" i="0" dirty="0">
                <a:effectLst/>
                <a:latin typeface="Söhne"/>
              </a:rPr>
              <a:t> Mean size of the core tumor.</a:t>
            </a:r>
          </a:p>
          <a:p>
            <a:pPr algn="l">
              <a:buFont typeface="Arial" panose="020B0604020202020204" pitchFamily="34" charset="0"/>
              <a:buChar char="•"/>
            </a:pPr>
            <a:r>
              <a:rPr lang="en-US" b="1" i="0" dirty="0" err="1">
                <a:effectLst/>
                <a:latin typeface="Söhne"/>
              </a:rPr>
              <a:t>area_mean</a:t>
            </a:r>
            <a:r>
              <a:rPr lang="en-US" b="1" i="0" dirty="0">
                <a:effectLst/>
                <a:latin typeface="Söhne"/>
              </a:rPr>
              <a:t>:</a:t>
            </a:r>
            <a:r>
              <a:rPr lang="en-US" b="0" i="0" dirty="0">
                <a:effectLst/>
                <a:latin typeface="Söhne"/>
              </a:rPr>
              <a:t> Mean area of the tumor.</a:t>
            </a:r>
          </a:p>
          <a:p>
            <a:pPr algn="l">
              <a:buFont typeface="Arial" panose="020B0604020202020204" pitchFamily="34" charset="0"/>
              <a:buChar char="•"/>
            </a:pPr>
            <a:r>
              <a:rPr lang="en-US" b="1" i="0" dirty="0" err="1">
                <a:effectLst/>
                <a:latin typeface="Söhne"/>
              </a:rPr>
              <a:t>smoothness_mean</a:t>
            </a:r>
            <a:r>
              <a:rPr lang="en-US" b="1" i="0" dirty="0">
                <a:effectLst/>
                <a:latin typeface="Söhne"/>
              </a:rPr>
              <a:t>:</a:t>
            </a:r>
            <a:r>
              <a:rPr lang="en-US" b="0" i="0" dirty="0">
                <a:effectLst/>
                <a:latin typeface="Söhne"/>
              </a:rPr>
              <a:t> Mean smoothness of the tumor boundary.</a:t>
            </a:r>
          </a:p>
          <a:p>
            <a:pPr algn="l">
              <a:buFont typeface="Arial" panose="020B0604020202020204" pitchFamily="34" charset="0"/>
              <a:buChar char="•"/>
            </a:pPr>
            <a:r>
              <a:rPr lang="en-US" b="1" i="0" dirty="0" err="1">
                <a:effectLst/>
                <a:latin typeface="Söhne"/>
              </a:rPr>
              <a:t>compactness_mean</a:t>
            </a:r>
            <a:r>
              <a:rPr lang="en-US" b="1" i="0" dirty="0">
                <a:effectLst/>
                <a:latin typeface="Söhne"/>
              </a:rPr>
              <a:t>:</a:t>
            </a:r>
            <a:r>
              <a:rPr lang="en-US" b="0" i="0" dirty="0">
                <a:effectLst/>
                <a:latin typeface="Söhne"/>
              </a:rPr>
              <a:t> Mean compactness (perimeter^2 / area - 1.0).</a:t>
            </a:r>
          </a:p>
          <a:p>
            <a:pPr algn="l">
              <a:buFont typeface="Arial" panose="020B0604020202020204" pitchFamily="34" charset="0"/>
              <a:buChar char="•"/>
            </a:pPr>
            <a:r>
              <a:rPr lang="en-US" b="1" i="0" dirty="0" err="1">
                <a:effectLst/>
                <a:latin typeface="Söhne"/>
              </a:rPr>
              <a:t>concavity_mean</a:t>
            </a:r>
            <a:r>
              <a:rPr lang="en-US" b="1" i="0" dirty="0">
                <a:effectLst/>
                <a:latin typeface="Söhne"/>
              </a:rPr>
              <a:t>:</a:t>
            </a:r>
            <a:r>
              <a:rPr lang="en-US" b="0" i="0" dirty="0">
                <a:effectLst/>
                <a:latin typeface="Söhne"/>
              </a:rPr>
              <a:t> Mean severity of concave portions of the contour.</a:t>
            </a:r>
          </a:p>
          <a:p>
            <a:pPr algn="l">
              <a:buFont typeface="Arial" panose="020B0604020202020204" pitchFamily="34" charset="0"/>
              <a:buChar char="•"/>
            </a:pPr>
            <a:r>
              <a:rPr lang="en-US" b="1" i="0" dirty="0">
                <a:effectLst/>
                <a:latin typeface="Söhne"/>
              </a:rPr>
              <a:t>concave </a:t>
            </a:r>
            <a:r>
              <a:rPr lang="en-US" b="1" i="0" dirty="0" err="1">
                <a:effectLst/>
                <a:latin typeface="Söhne"/>
              </a:rPr>
              <a:t>points_mean</a:t>
            </a:r>
            <a:r>
              <a:rPr lang="en-US" b="1" i="0" dirty="0">
                <a:effectLst/>
                <a:latin typeface="Söhne"/>
              </a:rPr>
              <a:t>:</a:t>
            </a:r>
            <a:r>
              <a:rPr lang="en-US" b="0" i="0" dirty="0">
                <a:effectLst/>
                <a:latin typeface="Söhne"/>
              </a:rPr>
              <a:t> Mean number of concave portions of the contour.</a:t>
            </a:r>
          </a:p>
          <a:p>
            <a:pPr algn="l">
              <a:buFont typeface="Arial" panose="020B0604020202020204" pitchFamily="34" charset="0"/>
              <a:buChar char="•"/>
            </a:pPr>
            <a:r>
              <a:rPr lang="en-US" b="1" i="0" dirty="0" err="1">
                <a:effectLst/>
                <a:latin typeface="Söhne"/>
              </a:rPr>
              <a:t>symmetry_mean</a:t>
            </a:r>
            <a:r>
              <a:rPr lang="en-US" b="1" i="0" dirty="0">
                <a:effectLst/>
                <a:latin typeface="Söhne"/>
              </a:rPr>
              <a:t>:</a:t>
            </a:r>
            <a:r>
              <a:rPr lang="en-US" b="0" i="0" dirty="0">
                <a:effectLst/>
                <a:latin typeface="Söhne"/>
              </a:rPr>
              <a:t> Mean symmetry of the tumor.</a:t>
            </a:r>
          </a:p>
          <a:p>
            <a:endParaRPr lang="en-TR" dirty="0"/>
          </a:p>
        </p:txBody>
      </p:sp>
    </p:spTree>
    <p:extLst>
      <p:ext uri="{BB962C8B-B14F-4D97-AF65-F5344CB8AC3E}">
        <p14:creationId xmlns:p14="http://schemas.microsoft.com/office/powerpoint/2010/main" val="2785623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739F-0A0E-F699-C595-58523B716509}"/>
              </a:ext>
            </a:extLst>
          </p:cNvPr>
          <p:cNvSpPr>
            <a:spLocks noGrp="1"/>
          </p:cNvSpPr>
          <p:nvPr>
            <p:ph type="title"/>
          </p:nvPr>
        </p:nvSpPr>
        <p:spPr/>
        <p:txBody>
          <a:bodyPr/>
          <a:lstStyle/>
          <a:p>
            <a:r>
              <a:rPr lang="en-TR" dirty="0"/>
              <a:t>DATA OVERVIEW</a:t>
            </a:r>
          </a:p>
        </p:txBody>
      </p:sp>
      <p:sp>
        <p:nvSpPr>
          <p:cNvPr id="3" name="Content Placeholder 2">
            <a:extLst>
              <a:ext uri="{FF2B5EF4-FFF2-40B4-BE49-F238E27FC236}">
                <a16:creationId xmlns:a16="http://schemas.microsoft.com/office/drawing/2014/main" id="{36767CBE-D09B-8CC1-3F13-D01C6AF8C963}"/>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err="1">
                <a:effectLst/>
                <a:latin typeface="Söhne"/>
              </a:rPr>
              <a:t>fractal_dimension_mean</a:t>
            </a:r>
            <a:r>
              <a:rPr lang="en-US" b="1" i="0" dirty="0">
                <a:effectLst/>
                <a:latin typeface="Söhne"/>
              </a:rPr>
              <a:t>:</a:t>
            </a:r>
            <a:r>
              <a:rPr lang="en-US" b="0" i="0" dirty="0">
                <a:effectLst/>
                <a:latin typeface="Söhne"/>
              </a:rPr>
              <a:t> Mean fractal dimension (coastline approximation - 1).</a:t>
            </a:r>
          </a:p>
          <a:p>
            <a:pPr algn="l">
              <a:buFont typeface="Arial" panose="020B0604020202020204" pitchFamily="34" charset="0"/>
              <a:buChar char="•"/>
            </a:pPr>
            <a:r>
              <a:rPr lang="en-US" b="1" i="0" dirty="0" err="1">
                <a:effectLst/>
                <a:latin typeface="Söhne"/>
              </a:rPr>
              <a:t>radius_se</a:t>
            </a:r>
            <a:r>
              <a:rPr lang="en-US" b="1" i="0" dirty="0">
                <a:effectLst/>
                <a:latin typeface="Söhne"/>
              </a:rPr>
              <a:t>:</a:t>
            </a:r>
            <a:r>
              <a:rPr lang="en-US" b="0" i="0" dirty="0">
                <a:effectLst/>
                <a:latin typeface="Söhne"/>
              </a:rPr>
              <a:t> Standard error of the mean of distances from the center to points on the perimeter.</a:t>
            </a:r>
          </a:p>
          <a:p>
            <a:pPr algn="l">
              <a:buFont typeface="Arial" panose="020B0604020202020204" pitchFamily="34" charset="0"/>
              <a:buChar char="•"/>
            </a:pPr>
            <a:r>
              <a:rPr lang="en-US" b="1" i="0" dirty="0" err="1">
                <a:effectLst/>
                <a:latin typeface="Söhne"/>
              </a:rPr>
              <a:t>texture_se</a:t>
            </a:r>
            <a:r>
              <a:rPr lang="en-US" b="1" i="0" dirty="0">
                <a:effectLst/>
                <a:latin typeface="Söhne"/>
              </a:rPr>
              <a:t>:</a:t>
            </a:r>
            <a:r>
              <a:rPr lang="en-US" b="0" i="0" dirty="0">
                <a:effectLst/>
                <a:latin typeface="Söhne"/>
              </a:rPr>
              <a:t> Standard error of gray-scale values.</a:t>
            </a:r>
          </a:p>
          <a:p>
            <a:pPr algn="l">
              <a:buFont typeface="Arial" panose="020B0604020202020204" pitchFamily="34" charset="0"/>
              <a:buChar char="•"/>
            </a:pPr>
            <a:r>
              <a:rPr lang="en-US" b="1" i="0" dirty="0" err="1">
                <a:effectLst/>
                <a:latin typeface="Söhne"/>
              </a:rPr>
              <a:t>perimeter_se</a:t>
            </a:r>
            <a:r>
              <a:rPr lang="en-US" b="1" i="0" dirty="0">
                <a:effectLst/>
                <a:latin typeface="Söhne"/>
              </a:rPr>
              <a:t>:</a:t>
            </a:r>
            <a:r>
              <a:rPr lang="en-US" b="0" i="0" dirty="0">
                <a:effectLst/>
                <a:latin typeface="Söhne"/>
              </a:rPr>
              <a:t> Standard error of the size of the core tumor.</a:t>
            </a:r>
          </a:p>
          <a:p>
            <a:pPr algn="l">
              <a:buFont typeface="Arial" panose="020B0604020202020204" pitchFamily="34" charset="0"/>
              <a:buChar char="•"/>
            </a:pPr>
            <a:r>
              <a:rPr lang="en-US" b="1" i="0" dirty="0" err="1">
                <a:effectLst/>
                <a:latin typeface="Söhne"/>
              </a:rPr>
              <a:t>area_se</a:t>
            </a:r>
            <a:r>
              <a:rPr lang="en-US" b="1" i="0" dirty="0">
                <a:effectLst/>
                <a:latin typeface="Söhne"/>
              </a:rPr>
              <a:t>:</a:t>
            </a:r>
            <a:r>
              <a:rPr lang="en-US" b="0" i="0" dirty="0">
                <a:effectLst/>
                <a:latin typeface="Söhne"/>
              </a:rPr>
              <a:t> Standard error of the area of the tumor.</a:t>
            </a:r>
          </a:p>
          <a:p>
            <a:pPr algn="l">
              <a:buFont typeface="Arial" panose="020B0604020202020204" pitchFamily="34" charset="0"/>
              <a:buChar char="•"/>
            </a:pPr>
            <a:r>
              <a:rPr lang="en-US" b="1" i="0" dirty="0" err="1">
                <a:effectLst/>
                <a:latin typeface="Söhne"/>
              </a:rPr>
              <a:t>smoothness_se</a:t>
            </a:r>
            <a:r>
              <a:rPr lang="en-US" b="1" i="0" dirty="0">
                <a:effectLst/>
                <a:latin typeface="Söhne"/>
              </a:rPr>
              <a:t>:</a:t>
            </a:r>
            <a:r>
              <a:rPr lang="en-US" b="0" i="0" dirty="0">
                <a:effectLst/>
                <a:latin typeface="Söhne"/>
              </a:rPr>
              <a:t> Standard error of the smoothness of the tumor boundary.</a:t>
            </a:r>
          </a:p>
          <a:p>
            <a:pPr algn="l">
              <a:buFont typeface="Arial" panose="020B0604020202020204" pitchFamily="34" charset="0"/>
              <a:buChar char="•"/>
            </a:pPr>
            <a:r>
              <a:rPr lang="en-US" b="1" i="0" dirty="0" err="1">
                <a:effectLst/>
                <a:latin typeface="Söhne"/>
              </a:rPr>
              <a:t>compactness_se</a:t>
            </a:r>
            <a:r>
              <a:rPr lang="en-US" b="1" i="0" dirty="0">
                <a:effectLst/>
                <a:latin typeface="Söhne"/>
              </a:rPr>
              <a:t>:</a:t>
            </a:r>
            <a:r>
              <a:rPr lang="en-US" b="0" i="0" dirty="0">
                <a:effectLst/>
                <a:latin typeface="Söhne"/>
              </a:rPr>
              <a:t> Standard error of the compactness.</a:t>
            </a:r>
          </a:p>
          <a:p>
            <a:pPr algn="l">
              <a:buFont typeface="Arial" panose="020B0604020202020204" pitchFamily="34" charset="0"/>
              <a:buChar char="•"/>
            </a:pPr>
            <a:r>
              <a:rPr lang="en-US" b="1" i="0" dirty="0" err="1">
                <a:effectLst/>
                <a:latin typeface="Söhne"/>
              </a:rPr>
              <a:t>concavity_se</a:t>
            </a:r>
            <a:r>
              <a:rPr lang="en-US" b="1" i="0" dirty="0">
                <a:effectLst/>
                <a:latin typeface="Söhne"/>
              </a:rPr>
              <a:t>:</a:t>
            </a:r>
            <a:r>
              <a:rPr lang="en-US" b="0" i="0" dirty="0">
                <a:effectLst/>
                <a:latin typeface="Söhne"/>
              </a:rPr>
              <a:t> Standard error of the severity of concave portions.</a:t>
            </a:r>
          </a:p>
          <a:p>
            <a:pPr algn="l">
              <a:buFont typeface="Arial" panose="020B0604020202020204" pitchFamily="34" charset="0"/>
              <a:buChar char="•"/>
            </a:pPr>
            <a:r>
              <a:rPr lang="en-US" b="1" i="0" dirty="0">
                <a:effectLst/>
                <a:latin typeface="Söhne"/>
              </a:rPr>
              <a:t>concave </a:t>
            </a:r>
            <a:r>
              <a:rPr lang="en-US" b="1" i="0" dirty="0" err="1">
                <a:effectLst/>
                <a:latin typeface="Söhne"/>
              </a:rPr>
              <a:t>points_se</a:t>
            </a:r>
            <a:r>
              <a:rPr lang="en-US" b="1" i="0" dirty="0">
                <a:effectLst/>
                <a:latin typeface="Söhne"/>
              </a:rPr>
              <a:t>:</a:t>
            </a:r>
            <a:r>
              <a:rPr lang="en-US" b="0" i="0" dirty="0">
                <a:effectLst/>
                <a:latin typeface="Söhne"/>
              </a:rPr>
              <a:t> Standard error of the number of concave portions.</a:t>
            </a:r>
          </a:p>
          <a:p>
            <a:endParaRPr lang="en-TR" dirty="0"/>
          </a:p>
        </p:txBody>
      </p:sp>
    </p:spTree>
    <p:extLst>
      <p:ext uri="{BB962C8B-B14F-4D97-AF65-F5344CB8AC3E}">
        <p14:creationId xmlns:p14="http://schemas.microsoft.com/office/powerpoint/2010/main" val="350553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2368-5B0D-B720-938B-B192CFB7CD63}"/>
              </a:ext>
            </a:extLst>
          </p:cNvPr>
          <p:cNvSpPr>
            <a:spLocks noGrp="1"/>
          </p:cNvSpPr>
          <p:nvPr>
            <p:ph type="title"/>
          </p:nvPr>
        </p:nvSpPr>
        <p:spPr/>
        <p:txBody>
          <a:bodyPr/>
          <a:lstStyle/>
          <a:p>
            <a:r>
              <a:rPr lang="en-TR" dirty="0"/>
              <a:t>DATA OVERVIEW</a:t>
            </a:r>
          </a:p>
        </p:txBody>
      </p:sp>
      <p:sp>
        <p:nvSpPr>
          <p:cNvPr id="3" name="Content Placeholder 2">
            <a:extLst>
              <a:ext uri="{FF2B5EF4-FFF2-40B4-BE49-F238E27FC236}">
                <a16:creationId xmlns:a16="http://schemas.microsoft.com/office/drawing/2014/main" id="{C0AA329C-70ED-04C7-1E8B-B78D843DB90C}"/>
              </a:ext>
            </a:extLst>
          </p:cNvPr>
          <p:cNvSpPr>
            <a:spLocks noGrp="1"/>
          </p:cNvSpPr>
          <p:nvPr>
            <p:ph sz="half" idx="1"/>
          </p:nvPr>
        </p:nvSpPr>
        <p:spPr/>
        <p:txBody>
          <a:bodyPr>
            <a:normAutofit fontScale="70000" lnSpcReduction="20000"/>
          </a:bodyPr>
          <a:lstStyle/>
          <a:p>
            <a:pPr algn="l">
              <a:buFont typeface="Arial" panose="020B0604020202020204" pitchFamily="34" charset="0"/>
              <a:buChar char="•"/>
            </a:pPr>
            <a:r>
              <a:rPr lang="en-US" b="1" i="0" dirty="0" err="1">
                <a:effectLst/>
                <a:latin typeface="Söhne"/>
              </a:rPr>
              <a:t>fractal_dimension_se</a:t>
            </a:r>
            <a:r>
              <a:rPr lang="en-US" b="1" i="0" dirty="0">
                <a:effectLst/>
                <a:latin typeface="Söhne"/>
              </a:rPr>
              <a:t>:</a:t>
            </a:r>
            <a:r>
              <a:rPr lang="en-US" b="0" i="0" dirty="0">
                <a:effectLst/>
                <a:latin typeface="Söhne"/>
              </a:rPr>
              <a:t> Standard error of the fractal dimension.</a:t>
            </a:r>
          </a:p>
          <a:p>
            <a:pPr algn="l">
              <a:buFont typeface="Arial" panose="020B0604020202020204" pitchFamily="34" charset="0"/>
              <a:buChar char="•"/>
            </a:pPr>
            <a:r>
              <a:rPr lang="en-US" b="1" i="0" dirty="0" err="1">
                <a:effectLst/>
                <a:latin typeface="Söhne"/>
              </a:rPr>
              <a:t>radius_worst</a:t>
            </a:r>
            <a:r>
              <a:rPr lang="en-US" b="1" i="0" dirty="0">
                <a:effectLst/>
                <a:latin typeface="Söhne"/>
              </a:rPr>
              <a:t>:</a:t>
            </a:r>
            <a:r>
              <a:rPr lang="en-US" b="0" i="0" dirty="0">
                <a:effectLst/>
                <a:latin typeface="Söhne"/>
              </a:rPr>
              <a:t> Worst or largest mean value for radius in the tumor.</a:t>
            </a:r>
          </a:p>
          <a:p>
            <a:pPr algn="l">
              <a:buFont typeface="Arial" panose="020B0604020202020204" pitchFamily="34" charset="0"/>
              <a:buChar char="•"/>
            </a:pPr>
            <a:r>
              <a:rPr lang="en-US" b="1" i="0" dirty="0" err="1">
                <a:effectLst/>
                <a:latin typeface="Söhne"/>
              </a:rPr>
              <a:t>texture_worst</a:t>
            </a:r>
            <a:r>
              <a:rPr lang="en-US" b="1" i="0" dirty="0">
                <a:effectLst/>
                <a:latin typeface="Söhne"/>
              </a:rPr>
              <a:t>:</a:t>
            </a:r>
            <a:r>
              <a:rPr lang="en-US" b="0" i="0" dirty="0">
                <a:effectLst/>
                <a:latin typeface="Söhne"/>
              </a:rPr>
              <a:t> Worst or largest mean value for texture in the tumor.</a:t>
            </a:r>
          </a:p>
          <a:p>
            <a:pPr algn="l">
              <a:buFont typeface="Arial" panose="020B0604020202020204" pitchFamily="34" charset="0"/>
              <a:buChar char="•"/>
            </a:pPr>
            <a:r>
              <a:rPr lang="en-US" b="1" i="0" dirty="0" err="1">
                <a:effectLst/>
                <a:latin typeface="Söhne"/>
              </a:rPr>
              <a:t>perimeter_worst</a:t>
            </a:r>
            <a:r>
              <a:rPr lang="en-US" b="1" i="0" dirty="0">
                <a:effectLst/>
                <a:latin typeface="Söhne"/>
              </a:rPr>
              <a:t>:</a:t>
            </a:r>
            <a:r>
              <a:rPr lang="en-US" b="0" i="0" dirty="0">
                <a:effectLst/>
                <a:latin typeface="Söhne"/>
              </a:rPr>
              <a:t> Worst or largest mean value for perimeter in the tumor.</a:t>
            </a:r>
          </a:p>
          <a:p>
            <a:pPr algn="l">
              <a:buFont typeface="Arial" panose="020B0604020202020204" pitchFamily="34" charset="0"/>
              <a:buChar char="•"/>
            </a:pPr>
            <a:r>
              <a:rPr lang="en-US" b="1" i="0" dirty="0" err="1">
                <a:effectLst/>
                <a:latin typeface="Söhne"/>
              </a:rPr>
              <a:t>area_worst</a:t>
            </a:r>
            <a:r>
              <a:rPr lang="en-US" b="1" i="0" dirty="0">
                <a:effectLst/>
                <a:latin typeface="Söhne"/>
              </a:rPr>
              <a:t>:</a:t>
            </a:r>
            <a:r>
              <a:rPr lang="en-US" b="0" i="0" dirty="0">
                <a:effectLst/>
                <a:latin typeface="Söhne"/>
              </a:rPr>
              <a:t> Worst or largest mean value for area in the tumor.</a:t>
            </a:r>
          </a:p>
          <a:p>
            <a:pPr algn="l">
              <a:buFont typeface="Arial" panose="020B0604020202020204" pitchFamily="34" charset="0"/>
              <a:buChar char="•"/>
            </a:pPr>
            <a:r>
              <a:rPr lang="en-US" b="1" i="0" dirty="0" err="1">
                <a:effectLst/>
                <a:latin typeface="Söhne"/>
              </a:rPr>
              <a:t>smoothness_worst</a:t>
            </a:r>
            <a:r>
              <a:rPr lang="en-US" b="1" i="0" dirty="0">
                <a:effectLst/>
                <a:latin typeface="Söhne"/>
              </a:rPr>
              <a:t>:</a:t>
            </a:r>
            <a:r>
              <a:rPr lang="en-US" b="0" i="0" dirty="0">
                <a:effectLst/>
                <a:latin typeface="Söhne"/>
              </a:rPr>
              <a:t> Worst or largest mean value for smoothness in the tumor boundary.</a:t>
            </a:r>
          </a:p>
          <a:p>
            <a:endParaRPr lang="en-TR" dirty="0"/>
          </a:p>
        </p:txBody>
      </p:sp>
      <p:sp>
        <p:nvSpPr>
          <p:cNvPr id="4" name="Content Placeholder 3">
            <a:extLst>
              <a:ext uri="{FF2B5EF4-FFF2-40B4-BE49-F238E27FC236}">
                <a16:creationId xmlns:a16="http://schemas.microsoft.com/office/drawing/2014/main" id="{F74AEDAE-9CE5-F392-EC0D-B1FEA2A55534}"/>
              </a:ext>
            </a:extLst>
          </p:cNvPr>
          <p:cNvSpPr>
            <a:spLocks noGrp="1"/>
          </p:cNvSpPr>
          <p:nvPr>
            <p:ph sz="half" idx="2"/>
          </p:nvPr>
        </p:nvSpPr>
        <p:spPr/>
        <p:txBody>
          <a:bodyPr>
            <a:normAutofit fontScale="70000" lnSpcReduction="20000"/>
          </a:bodyPr>
          <a:lstStyle/>
          <a:p>
            <a:pPr algn="l">
              <a:buFont typeface="Arial" panose="020B0604020202020204" pitchFamily="34" charset="0"/>
              <a:buChar char="•"/>
            </a:pPr>
            <a:r>
              <a:rPr lang="en-US" b="1" i="0" dirty="0" err="1">
                <a:effectLst/>
                <a:latin typeface="Söhne"/>
              </a:rPr>
              <a:t>compactness_worst</a:t>
            </a:r>
            <a:r>
              <a:rPr lang="en-US" b="1" i="0" dirty="0">
                <a:effectLst/>
                <a:latin typeface="Söhne"/>
              </a:rPr>
              <a:t>:</a:t>
            </a:r>
            <a:r>
              <a:rPr lang="en-US" b="0" i="0" dirty="0">
                <a:effectLst/>
                <a:latin typeface="Söhne"/>
              </a:rPr>
              <a:t> Worst or largest mean value for compactness.</a:t>
            </a:r>
          </a:p>
          <a:p>
            <a:pPr algn="l">
              <a:buFont typeface="Arial" panose="020B0604020202020204" pitchFamily="34" charset="0"/>
              <a:buChar char="•"/>
            </a:pPr>
            <a:r>
              <a:rPr lang="en-US" b="1" i="0" dirty="0" err="1">
                <a:effectLst/>
                <a:latin typeface="Söhne"/>
              </a:rPr>
              <a:t>concavity_worst</a:t>
            </a:r>
            <a:r>
              <a:rPr lang="en-US" b="1" i="0" dirty="0">
                <a:effectLst/>
                <a:latin typeface="Söhne"/>
              </a:rPr>
              <a:t>:</a:t>
            </a:r>
            <a:r>
              <a:rPr lang="en-US" b="0" i="0" dirty="0">
                <a:effectLst/>
                <a:latin typeface="Söhne"/>
              </a:rPr>
              <a:t> Worst or largest mean value for concavity.</a:t>
            </a:r>
          </a:p>
          <a:p>
            <a:pPr algn="l">
              <a:buFont typeface="Arial" panose="020B0604020202020204" pitchFamily="34" charset="0"/>
              <a:buChar char="•"/>
            </a:pPr>
            <a:r>
              <a:rPr lang="en-US" b="1" i="0" dirty="0">
                <a:effectLst/>
                <a:latin typeface="Söhne"/>
              </a:rPr>
              <a:t>concave </a:t>
            </a:r>
            <a:r>
              <a:rPr lang="en-US" b="1" i="0" dirty="0" err="1">
                <a:effectLst/>
                <a:latin typeface="Söhne"/>
              </a:rPr>
              <a:t>points_worst</a:t>
            </a:r>
            <a:r>
              <a:rPr lang="en-US" b="1" i="0" dirty="0">
                <a:effectLst/>
                <a:latin typeface="Söhne"/>
              </a:rPr>
              <a:t>:</a:t>
            </a:r>
            <a:r>
              <a:rPr lang="en-US" b="0" i="0" dirty="0">
                <a:effectLst/>
                <a:latin typeface="Söhne"/>
              </a:rPr>
              <a:t> Worst or largest mean value for concave points.</a:t>
            </a:r>
          </a:p>
          <a:p>
            <a:pPr algn="l">
              <a:buFont typeface="Arial" panose="020B0604020202020204" pitchFamily="34" charset="0"/>
              <a:buChar char="•"/>
            </a:pPr>
            <a:r>
              <a:rPr lang="en-US" b="1" i="0" dirty="0" err="1">
                <a:effectLst/>
                <a:latin typeface="Söhne"/>
              </a:rPr>
              <a:t>symmetry_worst</a:t>
            </a:r>
            <a:r>
              <a:rPr lang="en-US" b="1" i="0" dirty="0">
                <a:effectLst/>
                <a:latin typeface="Söhne"/>
              </a:rPr>
              <a:t>:</a:t>
            </a:r>
            <a:r>
              <a:rPr lang="en-US" b="0" i="0" dirty="0">
                <a:effectLst/>
                <a:latin typeface="Söhne"/>
              </a:rPr>
              <a:t> Worst or largest mean value for symmetry.</a:t>
            </a:r>
          </a:p>
          <a:p>
            <a:pPr algn="l">
              <a:buFont typeface="Arial" panose="020B0604020202020204" pitchFamily="34" charset="0"/>
              <a:buChar char="•"/>
            </a:pPr>
            <a:r>
              <a:rPr lang="en-US" b="1" i="0" dirty="0" err="1">
                <a:effectLst/>
                <a:latin typeface="Söhne"/>
              </a:rPr>
              <a:t>fractal_dimension_worst</a:t>
            </a:r>
            <a:r>
              <a:rPr lang="en-US" b="1" i="0" dirty="0">
                <a:effectLst/>
                <a:latin typeface="Söhne"/>
              </a:rPr>
              <a:t>:</a:t>
            </a:r>
            <a:r>
              <a:rPr lang="en-US" b="0" i="0" dirty="0">
                <a:effectLst/>
                <a:latin typeface="Söhne"/>
              </a:rPr>
              <a:t> Worst or largest mean value for fractal dimension.</a:t>
            </a:r>
          </a:p>
          <a:p>
            <a:endParaRPr lang="en-TR" dirty="0"/>
          </a:p>
        </p:txBody>
      </p:sp>
    </p:spTree>
    <p:extLst>
      <p:ext uri="{BB962C8B-B14F-4D97-AF65-F5344CB8AC3E}">
        <p14:creationId xmlns:p14="http://schemas.microsoft.com/office/powerpoint/2010/main" val="175511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BFFC-F0E0-9397-E8E7-AB77506A5DD8}"/>
              </a:ext>
            </a:extLst>
          </p:cNvPr>
          <p:cNvSpPr>
            <a:spLocks noGrp="1"/>
          </p:cNvSpPr>
          <p:nvPr>
            <p:ph type="title"/>
          </p:nvPr>
        </p:nvSpPr>
        <p:spPr/>
        <p:txBody>
          <a:bodyPr/>
          <a:lstStyle/>
          <a:p>
            <a:r>
              <a:rPr lang="en-US" dirty="0"/>
              <a:t>M</a:t>
            </a:r>
            <a:r>
              <a:rPr lang="en-TR" dirty="0"/>
              <a:t>odel descrıptıon</a:t>
            </a:r>
          </a:p>
        </p:txBody>
      </p:sp>
      <p:sp>
        <p:nvSpPr>
          <p:cNvPr id="3" name="Content Placeholder 2">
            <a:extLst>
              <a:ext uri="{FF2B5EF4-FFF2-40B4-BE49-F238E27FC236}">
                <a16:creationId xmlns:a16="http://schemas.microsoft.com/office/drawing/2014/main" id="{A3C4153F-AF79-8757-6858-4361638E9710}"/>
              </a:ext>
            </a:extLst>
          </p:cNvPr>
          <p:cNvSpPr>
            <a:spLocks noGrp="1"/>
          </p:cNvSpPr>
          <p:nvPr>
            <p:ph idx="1"/>
          </p:nvPr>
        </p:nvSpPr>
        <p:spPr/>
        <p:txBody>
          <a:bodyPr>
            <a:normAutofit fontScale="62500" lnSpcReduction="20000"/>
          </a:bodyPr>
          <a:lstStyle/>
          <a:p>
            <a:pPr algn="l">
              <a:buFont typeface="+mj-lt"/>
              <a:buAutoNum type="arabicPeriod"/>
            </a:pPr>
            <a:r>
              <a:rPr lang="en-US" b="1" i="0" dirty="0">
                <a:effectLst/>
                <a:latin typeface="Söhne"/>
              </a:rPr>
              <a:t>Model Selection:</a:t>
            </a:r>
            <a:endParaRPr lang="en-US" b="0" i="0" dirty="0">
              <a:effectLst/>
              <a:latin typeface="Söhne"/>
            </a:endParaRPr>
          </a:p>
          <a:p>
            <a:pPr marL="742950" lvl="1" indent="-285750" algn="l">
              <a:buFont typeface="+mj-lt"/>
              <a:buAutoNum type="arabicPeriod"/>
            </a:pPr>
            <a:r>
              <a:rPr lang="en-US" b="0" i="0" dirty="0">
                <a:effectLst/>
                <a:latin typeface="Söhne"/>
              </a:rPr>
              <a:t>The chosen model is a Random Forest Classifier, which is an ensemble learning method based on decision tree classifiers.</a:t>
            </a:r>
          </a:p>
          <a:p>
            <a:pPr algn="l">
              <a:buFont typeface="+mj-lt"/>
              <a:buAutoNum type="arabicPeriod"/>
            </a:pPr>
            <a:r>
              <a:rPr lang="en-US" b="1" i="0" dirty="0">
                <a:effectLst/>
                <a:latin typeface="Söhne"/>
              </a:rPr>
              <a:t>Initialization:</a:t>
            </a:r>
            <a:endParaRPr lang="en-US" b="0" i="0" dirty="0">
              <a:effectLst/>
              <a:latin typeface="Söhne"/>
            </a:endParaRPr>
          </a:p>
          <a:p>
            <a:pPr marL="742950" lvl="1" indent="-285750" algn="l">
              <a:buFont typeface="+mj-lt"/>
              <a:buAutoNum type="arabicPeriod"/>
            </a:pPr>
            <a:r>
              <a:rPr lang="en-US" b="0" i="0" dirty="0">
                <a:effectLst/>
                <a:latin typeface="Söhne"/>
              </a:rPr>
              <a:t>The Random Forest Classifier is initialized with the following parameters:</a:t>
            </a:r>
          </a:p>
          <a:p>
            <a:pPr marL="1143000" lvl="2" indent="-228600" algn="l">
              <a:buFont typeface="+mj-lt"/>
              <a:buAutoNum type="arabicPeriod"/>
            </a:pPr>
            <a:r>
              <a:rPr lang="en-US" b="0" i="0" dirty="0" err="1">
                <a:effectLst/>
                <a:latin typeface="Söhne"/>
              </a:rPr>
              <a:t>n_estimators</a:t>
            </a:r>
            <a:r>
              <a:rPr lang="en-US" b="0" i="0" dirty="0">
                <a:effectLst/>
                <a:latin typeface="Söhne"/>
              </a:rPr>
              <a:t>: Number of decision trees in the forest (100 trees in this case).</a:t>
            </a:r>
          </a:p>
          <a:p>
            <a:pPr marL="1143000" lvl="2" indent="-228600" algn="l">
              <a:buFont typeface="+mj-lt"/>
              <a:buAutoNum type="arabicPeriod"/>
            </a:pPr>
            <a:r>
              <a:rPr lang="en-US" b="0" i="0" dirty="0">
                <a:effectLst/>
                <a:latin typeface="Söhne"/>
              </a:rPr>
              <a:t>criterion: The function used to measure the quality of a split (Gini impurity is used here).</a:t>
            </a:r>
          </a:p>
          <a:p>
            <a:pPr marL="1143000" lvl="2" indent="-228600" algn="l">
              <a:buFont typeface="+mj-lt"/>
              <a:buAutoNum type="arabicPeriod"/>
            </a:pPr>
            <a:r>
              <a:rPr lang="en-US" b="0" i="0" dirty="0" err="1">
                <a:effectLst/>
                <a:latin typeface="Söhne"/>
              </a:rPr>
              <a:t>oob_score</a:t>
            </a:r>
            <a:r>
              <a:rPr lang="en-US" b="0" i="0" dirty="0">
                <a:effectLst/>
                <a:latin typeface="Söhne"/>
              </a:rPr>
              <a:t>: Whether to use out-of-bag samples to estimate the generalization accuracy.</a:t>
            </a:r>
          </a:p>
          <a:p>
            <a:pPr algn="l">
              <a:buFont typeface="+mj-lt"/>
              <a:buAutoNum type="arabicPeriod"/>
            </a:pPr>
            <a:r>
              <a:rPr lang="en-US" b="1" i="0" dirty="0">
                <a:effectLst/>
                <a:latin typeface="Söhne"/>
              </a:rPr>
              <a:t>Training:</a:t>
            </a:r>
            <a:endParaRPr lang="en-US" b="0" i="0" dirty="0">
              <a:effectLst/>
              <a:latin typeface="Söhne"/>
            </a:endParaRPr>
          </a:p>
          <a:p>
            <a:pPr marL="742950" lvl="1" indent="-285750" algn="l">
              <a:buFont typeface="+mj-lt"/>
              <a:buAutoNum type="arabicPeriod"/>
            </a:pPr>
            <a:r>
              <a:rPr lang="en-US" b="0" i="0" dirty="0">
                <a:effectLst/>
                <a:latin typeface="Söhne"/>
              </a:rPr>
              <a:t>The model is trained using the training data (</a:t>
            </a:r>
            <a:r>
              <a:rPr lang="en-US" b="0" i="0" dirty="0" err="1">
                <a:effectLst/>
                <a:latin typeface="Söhne"/>
              </a:rPr>
              <a:t>X_train</a:t>
            </a:r>
            <a:r>
              <a:rPr lang="en-US" b="0" i="0" dirty="0">
                <a:effectLst/>
                <a:latin typeface="Söhne"/>
              </a:rPr>
              <a:t> and </a:t>
            </a:r>
            <a:r>
              <a:rPr lang="en-US" b="0" i="0" dirty="0" err="1">
                <a:effectLst/>
                <a:latin typeface="Söhne"/>
              </a:rPr>
              <a:t>Y_train</a:t>
            </a:r>
            <a:r>
              <a:rPr lang="en-US" b="0" i="0" dirty="0">
                <a:effectLst/>
                <a:latin typeface="Söhne"/>
              </a:rPr>
              <a:t>) with the fit method.</a:t>
            </a:r>
          </a:p>
          <a:p>
            <a:pPr algn="l">
              <a:buFont typeface="+mj-lt"/>
              <a:buAutoNum type="arabicPeriod"/>
            </a:pPr>
            <a:r>
              <a:rPr lang="en-US" b="1" i="0" dirty="0">
                <a:effectLst/>
                <a:latin typeface="Söhne"/>
              </a:rPr>
              <a:t>Prediction:</a:t>
            </a:r>
            <a:endParaRPr lang="en-US" b="0" i="0" dirty="0">
              <a:effectLst/>
              <a:latin typeface="Söhne"/>
            </a:endParaRPr>
          </a:p>
          <a:p>
            <a:pPr marL="742950" lvl="1" indent="-285750" algn="l">
              <a:buFont typeface="+mj-lt"/>
              <a:buAutoNum type="arabicPeriod"/>
            </a:pPr>
            <a:r>
              <a:rPr lang="en-US" b="0" i="0" dirty="0">
                <a:effectLst/>
                <a:latin typeface="Söhne"/>
              </a:rPr>
              <a:t>The trained model is used to make predictions on the test set (</a:t>
            </a:r>
            <a:r>
              <a:rPr lang="en-US" b="0" i="0" dirty="0" err="1">
                <a:effectLst/>
                <a:latin typeface="Söhne"/>
              </a:rPr>
              <a:t>X_test</a:t>
            </a:r>
            <a:r>
              <a:rPr lang="en-US" b="0" i="0" dirty="0">
                <a:effectLst/>
                <a:latin typeface="Söhne"/>
              </a:rPr>
              <a:t>), and the accuracy on the test data is printed using the </a:t>
            </a:r>
            <a:r>
              <a:rPr lang="en-US" b="0" i="0" dirty="0" err="1">
                <a:effectLst/>
                <a:latin typeface="Söhne"/>
              </a:rPr>
              <a:t>model.score</a:t>
            </a:r>
            <a:r>
              <a:rPr lang="en-US" b="0" i="0" dirty="0">
                <a:effectLst/>
                <a:latin typeface="Söhne"/>
              </a:rPr>
              <a:t> method.</a:t>
            </a:r>
          </a:p>
          <a:p>
            <a:pPr algn="l">
              <a:buFont typeface="+mj-lt"/>
              <a:buAutoNum type="arabicPeriod"/>
            </a:pPr>
            <a:r>
              <a:rPr lang="en-US" b="1" i="0" dirty="0">
                <a:effectLst/>
                <a:latin typeface="Söhne"/>
              </a:rPr>
              <a:t>Saving the Model:</a:t>
            </a:r>
            <a:endParaRPr lang="en-US" b="0" i="0" dirty="0">
              <a:effectLst/>
              <a:latin typeface="Söhne"/>
            </a:endParaRPr>
          </a:p>
          <a:p>
            <a:pPr marL="742950" lvl="1" indent="-285750" algn="l">
              <a:buFont typeface="+mj-lt"/>
              <a:buAutoNum type="arabicPeriod"/>
            </a:pPr>
            <a:r>
              <a:rPr lang="en-US" b="0" i="0" dirty="0">
                <a:effectLst/>
                <a:latin typeface="Söhne"/>
              </a:rPr>
              <a:t>The trained Random Forest Classifier is saved to a file named '</a:t>
            </a:r>
            <a:r>
              <a:rPr lang="en-US" b="0" i="0" dirty="0" err="1">
                <a:effectLst/>
                <a:latin typeface="Söhne"/>
              </a:rPr>
              <a:t>finalized_model.sav</a:t>
            </a:r>
            <a:r>
              <a:rPr lang="en-US" b="0" i="0" dirty="0">
                <a:effectLst/>
                <a:latin typeface="Söhne"/>
              </a:rPr>
              <a:t>' using the pickle library.</a:t>
            </a:r>
          </a:p>
          <a:p>
            <a:endParaRPr lang="en-TR" dirty="0"/>
          </a:p>
        </p:txBody>
      </p:sp>
    </p:spTree>
    <p:extLst>
      <p:ext uri="{BB962C8B-B14F-4D97-AF65-F5344CB8AC3E}">
        <p14:creationId xmlns:p14="http://schemas.microsoft.com/office/powerpoint/2010/main" val="15838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FE63-CE6E-7FDA-DBED-282C7777E891}"/>
              </a:ext>
            </a:extLst>
          </p:cNvPr>
          <p:cNvSpPr>
            <a:spLocks noGrp="1"/>
          </p:cNvSpPr>
          <p:nvPr>
            <p:ph type="title"/>
          </p:nvPr>
        </p:nvSpPr>
        <p:spPr/>
        <p:txBody>
          <a:bodyPr/>
          <a:lstStyle/>
          <a:p>
            <a:r>
              <a:rPr lang="en-TR" dirty="0"/>
              <a:t>Why breast cancer predıctıon ıs ımportant?</a:t>
            </a:r>
          </a:p>
        </p:txBody>
      </p:sp>
      <p:sp>
        <p:nvSpPr>
          <p:cNvPr id="3" name="Content Placeholder 2">
            <a:extLst>
              <a:ext uri="{FF2B5EF4-FFF2-40B4-BE49-F238E27FC236}">
                <a16:creationId xmlns:a16="http://schemas.microsoft.com/office/drawing/2014/main" id="{709B8EB0-2890-8C1E-5269-3EDAA0DCD158}"/>
              </a:ext>
            </a:extLst>
          </p:cNvPr>
          <p:cNvSpPr>
            <a:spLocks noGrp="1"/>
          </p:cNvSpPr>
          <p:nvPr>
            <p:ph sz="half" idx="1"/>
          </p:nvPr>
        </p:nvSpPr>
        <p:spPr>
          <a:xfrm>
            <a:off x="535259" y="2010878"/>
            <a:ext cx="5557224" cy="3448595"/>
          </a:xfrm>
        </p:spPr>
        <p:txBody>
          <a:bodyPr>
            <a:noAutofit/>
          </a:bodyPr>
          <a:lstStyle/>
          <a:p>
            <a:pPr algn="l">
              <a:buFont typeface="+mj-lt"/>
              <a:buAutoNum type="arabicPeriod"/>
            </a:pPr>
            <a:r>
              <a:rPr lang="en-US" sz="1100" b="1" i="0" dirty="0">
                <a:effectLst/>
                <a:latin typeface="Söhne"/>
              </a:rPr>
              <a:t>Early Detection Saves Lives:</a:t>
            </a:r>
            <a:endParaRPr lang="en-US" sz="1100" b="0" i="0" dirty="0">
              <a:effectLst/>
              <a:latin typeface="Söhne"/>
            </a:endParaRPr>
          </a:p>
          <a:p>
            <a:pPr marL="742950" lvl="1" indent="-285750" algn="l">
              <a:buFont typeface="+mj-lt"/>
              <a:buAutoNum type="arabicPeriod"/>
            </a:pPr>
            <a:r>
              <a:rPr lang="en-US" sz="1100" b="0" i="0" dirty="0">
                <a:effectLst/>
                <a:latin typeface="Söhne"/>
              </a:rPr>
              <a:t>Early detection of breast cancer significantly improves the chances of successful treatment and survival. Predictive models enable timely identification of individuals at risk, facilitating early intervention and potentially life-saving treatments.</a:t>
            </a:r>
          </a:p>
          <a:p>
            <a:pPr algn="l">
              <a:buFont typeface="+mj-lt"/>
              <a:buAutoNum type="arabicPeriod"/>
            </a:pPr>
            <a:r>
              <a:rPr lang="en-US" sz="1100" b="1" i="0" dirty="0">
                <a:effectLst/>
                <a:latin typeface="Söhne"/>
              </a:rPr>
              <a:t>Personalized Medicine:</a:t>
            </a:r>
            <a:endParaRPr lang="en-US" sz="1100" b="0" i="0" dirty="0">
              <a:effectLst/>
              <a:latin typeface="Söhne"/>
            </a:endParaRPr>
          </a:p>
          <a:p>
            <a:pPr marL="742950" lvl="1" indent="-285750" algn="l">
              <a:buFont typeface="+mj-lt"/>
              <a:buAutoNum type="arabicPeriod"/>
            </a:pPr>
            <a:r>
              <a:rPr lang="en-US" sz="1100" b="0" i="0" dirty="0">
                <a:effectLst/>
                <a:latin typeface="Söhne"/>
              </a:rPr>
              <a:t>Breast cancer prediction models contribute to the era of personalized medicine. By analyzing individual patient data, these models can tailor treatment plans based on a person's unique risk profile, optimizing the effectiveness of interventions.</a:t>
            </a:r>
          </a:p>
          <a:p>
            <a:pPr algn="l">
              <a:buFont typeface="+mj-lt"/>
              <a:buAutoNum type="arabicPeriod"/>
            </a:pPr>
            <a:r>
              <a:rPr lang="en-US" sz="1100" b="1" i="0" dirty="0">
                <a:effectLst/>
                <a:latin typeface="Söhne"/>
              </a:rPr>
              <a:t>Resource Allocation:</a:t>
            </a:r>
            <a:endParaRPr lang="en-US" sz="1100" b="0" i="0" dirty="0">
              <a:effectLst/>
              <a:latin typeface="Söhne"/>
            </a:endParaRPr>
          </a:p>
          <a:p>
            <a:pPr marL="742950" lvl="1" indent="-285750" algn="l">
              <a:buFont typeface="+mj-lt"/>
              <a:buAutoNum type="arabicPeriod"/>
            </a:pPr>
            <a:r>
              <a:rPr lang="en-US" sz="1100" b="0" i="0" dirty="0">
                <a:effectLst/>
                <a:latin typeface="Söhne"/>
              </a:rPr>
              <a:t>Healthcare resources are often limited, and accurate prediction models help allocate resources more efficiently. Identifying individuals at higher risk allows healthcare providers to prioritize screenings, diagnostic tests, and interventions for those who need them most.</a:t>
            </a:r>
            <a:br>
              <a:rPr lang="en-US" sz="1100" dirty="0"/>
            </a:br>
            <a:endParaRPr lang="en-TR" sz="1100" dirty="0"/>
          </a:p>
        </p:txBody>
      </p:sp>
      <p:sp>
        <p:nvSpPr>
          <p:cNvPr id="4" name="Content Placeholder 3">
            <a:extLst>
              <a:ext uri="{FF2B5EF4-FFF2-40B4-BE49-F238E27FC236}">
                <a16:creationId xmlns:a16="http://schemas.microsoft.com/office/drawing/2014/main" id="{F46488A9-8470-300A-15EC-33EDBB371D7B}"/>
              </a:ext>
            </a:extLst>
          </p:cNvPr>
          <p:cNvSpPr>
            <a:spLocks noGrp="1"/>
          </p:cNvSpPr>
          <p:nvPr>
            <p:ph sz="half" idx="2"/>
          </p:nvPr>
        </p:nvSpPr>
        <p:spPr>
          <a:xfrm>
            <a:off x="6413771" y="2017343"/>
            <a:ext cx="5242970" cy="3441520"/>
          </a:xfrm>
        </p:spPr>
        <p:txBody>
          <a:bodyPr>
            <a:normAutofit fontScale="25000" lnSpcReduction="20000"/>
          </a:bodyPr>
          <a:lstStyle/>
          <a:p>
            <a:pPr algn="l">
              <a:buFont typeface="+mj-lt"/>
              <a:buAutoNum type="arabicPeriod"/>
            </a:pPr>
            <a:r>
              <a:rPr lang="en-US" sz="4900" b="1" i="0" dirty="0">
                <a:effectLst/>
                <a:latin typeface="Söhne"/>
              </a:rPr>
              <a:t>Reducing Unnecessary Procedures:</a:t>
            </a:r>
            <a:endParaRPr lang="en-US" sz="4900" b="0" i="0" dirty="0">
              <a:effectLst/>
              <a:latin typeface="Söhne"/>
            </a:endParaRPr>
          </a:p>
          <a:p>
            <a:pPr marL="742950" lvl="1" indent="-285750" algn="l">
              <a:buFont typeface="+mj-lt"/>
              <a:buAutoNum type="arabicPeriod"/>
            </a:pPr>
            <a:r>
              <a:rPr lang="en-US" sz="4900" b="0" i="0" dirty="0">
                <a:effectLst/>
                <a:latin typeface="Söhne"/>
              </a:rPr>
              <a:t>Predictive models assist in reducing unnecessary medical procedures for individuals at lower risk, minimizing the physical and emotional burden on patients. This ensures that medical interventions are targeted towards those who are most likely to benefit.</a:t>
            </a:r>
          </a:p>
          <a:p>
            <a:pPr algn="l">
              <a:buFont typeface="+mj-lt"/>
              <a:buAutoNum type="arabicPeriod"/>
            </a:pPr>
            <a:r>
              <a:rPr lang="en-US" sz="4900" b="1" i="0" dirty="0">
                <a:effectLst/>
                <a:latin typeface="Söhne"/>
              </a:rPr>
              <a:t>Public Health Planning:</a:t>
            </a:r>
            <a:endParaRPr lang="en-US" sz="4900" b="0" i="0" dirty="0">
              <a:effectLst/>
              <a:latin typeface="Söhne"/>
            </a:endParaRPr>
          </a:p>
          <a:p>
            <a:pPr marL="742950" lvl="1" indent="-285750" algn="l">
              <a:buFont typeface="+mj-lt"/>
              <a:buAutoNum type="arabicPeriod"/>
            </a:pPr>
            <a:r>
              <a:rPr lang="en-US" sz="4900" b="0" i="0" dirty="0">
                <a:effectLst/>
                <a:latin typeface="Söhne"/>
              </a:rPr>
              <a:t>Breast cancer prediction contributes to public health planning by providing insights into the prevalence and distribution of the disease. This information aids in the development of targeted public health campaigns and resources to address specific risk factors and populations.</a:t>
            </a:r>
          </a:p>
          <a:p>
            <a:pPr algn="l">
              <a:buFont typeface="+mj-lt"/>
              <a:buAutoNum type="arabicPeriod"/>
            </a:pPr>
            <a:r>
              <a:rPr lang="en-US" sz="4900" b="1" i="0" dirty="0">
                <a:effectLst/>
                <a:latin typeface="Söhne"/>
              </a:rPr>
              <a:t>Cost-Effectiveness:</a:t>
            </a:r>
            <a:endParaRPr lang="en-US" sz="4900" b="0" i="0" dirty="0">
              <a:effectLst/>
              <a:latin typeface="Söhne"/>
            </a:endParaRPr>
          </a:p>
          <a:p>
            <a:pPr marL="742950" lvl="1" indent="-285750" algn="l">
              <a:buFont typeface="+mj-lt"/>
              <a:buAutoNum type="arabicPeriod"/>
            </a:pPr>
            <a:r>
              <a:rPr lang="en-US" sz="4900" b="0" i="0" dirty="0">
                <a:effectLst/>
                <a:latin typeface="Söhne"/>
              </a:rPr>
              <a:t>Early detection and targeted interventions not only save lives but can also be more cost-effective in the long run. By avoiding late-stage treatments and hospitalizations, healthcare costs can be reduced, benefiting both individuals and healthcare systems.</a:t>
            </a:r>
          </a:p>
          <a:p>
            <a:endParaRPr lang="en-TR" dirty="0"/>
          </a:p>
        </p:txBody>
      </p:sp>
    </p:spTree>
    <p:extLst>
      <p:ext uri="{BB962C8B-B14F-4D97-AF65-F5344CB8AC3E}">
        <p14:creationId xmlns:p14="http://schemas.microsoft.com/office/powerpoint/2010/main" val="47334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696A-933F-F11F-2A21-025F0B31B310}"/>
              </a:ext>
            </a:extLst>
          </p:cNvPr>
          <p:cNvSpPr>
            <a:spLocks noGrp="1"/>
          </p:cNvSpPr>
          <p:nvPr>
            <p:ph type="title"/>
          </p:nvPr>
        </p:nvSpPr>
        <p:spPr>
          <a:xfrm>
            <a:off x="1451579" y="804519"/>
            <a:ext cx="9603275" cy="1049235"/>
          </a:xfrm>
        </p:spPr>
        <p:txBody>
          <a:bodyPr>
            <a:normAutofit/>
          </a:bodyPr>
          <a:lstStyle/>
          <a:p>
            <a:r>
              <a:rPr lang="en-US" b="1" i="0">
                <a:effectLst/>
                <a:latin typeface="Söhne"/>
              </a:rPr>
              <a:t>Where Can the Model Be Used?</a:t>
            </a:r>
            <a:br>
              <a:rPr lang="en-US" b="1" i="0">
                <a:effectLst/>
                <a:latin typeface="Söhne"/>
              </a:rPr>
            </a:br>
            <a:endParaRPr lang="en-TR" dirty="0"/>
          </a:p>
        </p:txBody>
      </p:sp>
      <p:pic>
        <p:nvPicPr>
          <p:cNvPr id="4" name="Picture 3" descr="A person holding a pink ribbon&#10;&#10;Description automatically generated">
            <a:extLst>
              <a:ext uri="{FF2B5EF4-FFF2-40B4-BE49-F238E27FC236}">
                <a16:creationId xmlns:a16="http://schemas.microsoft.com/office/drawing/2014/main" id="{D1C78582-99F0-6551-4CA5-ACB3ADF8AA67}"/>
              </a:ext>
            </a:extLst>
          </p:cNvPr>
          <p:cNvPicPr>
            <a:picLocks noChangeAspect="1"/>
          </p:cNvPicPr>
          <p:nvPr/>
        </p:nvPicPr>
        <p:blipFill>
          <a:blip r:embed="rId2"/>
          <a:stretch>
            <a:fillRect/>
          </a:stretch>
        </p:blipFill>
        <p:spPr>
          <a:xfrm>
            <a:off x="8128756" y="2921733"/>
            <a:ext cx="2926098" cy="1638615"/>
          </a:xfrm>
          <a:prstGeom prst="rect">
            <a:avLst/>
          </a:prstGeom>
        </p:spPr>
      </p:pic>
      <p:graphicFrame>
        <p:nvGraphicFramePr>
          <p:cNvPr id="6" name="Content Placeholder 2">
            <a:extLst>
              <a:ext uri="{FF2B5EF4-FFF2-40B4-BE49-F238E27FC236}">
                <a16:creationId xmlns:a16="http://schemas.microsoft.com/office/drawing/2014/main" id="{820250BD-0BD9-8471-39F2-95B60E21A9D0}"/>
              </a:ext>
            </a:extLst>
          </p:cNvPr>
          <p:cNvGraphicFramePr>
            <a:graphicFrameLocks noGrp="1"/>
          </p:cNvGraphicFramePr>
          <p:nvPr>
            <p:ph idx="1"/>
            <p:extLst>
              <p:ext uri="{D42A27DB-BD31-4B8C-83A1-F6EECF244321}">
                <p14:modId xmlns:p14="http://schemas.microsoft.com/office/powerpoint/2010/main" val="769852116"/>
              </p:ext>
            </p:extLst>
          </p:nvPr>
        </p:nvGraphicFramePr>
        <p:xfrm>
          <a:off x="1451579" y="2015734"/>
          <a:ext cx="6195784"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41102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139</TotalTime>
  <Words>1025</Words>
  <Application>Microsoft Macintosh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Söhne</vt:lpstr>
      <vt:lpstr>Gallery</vt:lpstr>
      <vt:lpstr>Breast cancer predıctıon</vt:lpstr>
      <vt:lpstr>Project Overview: </vt:lpstr>
      <vt:lpstr>DATA OVERVIEW</vt:lpstr>
      <vt:lpstr>DATA OVERVIEW</vt:lpstr>
      <vt:lpstr>DATA OVERVIEW</vt:lpstr>
      <vt:lpstr>Model descrıptıon</vt:lpstr>
      <vt:lpstr>Why breast cancer predıctıon ıs ımportant?</vt:lpstr>
      <vt:lpstr>Where Can the Model Be Used?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predıctıon</dc:title>
  <dc:creator>Cem Gönül</dc:creator>
  <cp:lastModifiedBy>Cem Gönül</cp:lastModifiedBy>
  <cp:revision>1</cp:revision>
  <dcterms:created xsi:type="dcterms:W3CDTF">2024-01-27T20:54:39Z</dcterms:created>
  <dcterms:modified xsi:type="dcterms:W3CDTF">2024-01-27T23:13:47Z</dcterms:modified>
</cp:coreProperties>
</file>