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0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7" name="Shape 2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383059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8887" y="1600200"/>
            <a:ext cx="6016626" cy="480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8887" y="1600200"/>
            <a:ext cx="6016626" cy="4800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Shape 132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56" name="Shape 1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74" name="Shape 17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5" name="Shape 175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83" name="Shape 1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84" name="Shape 184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92" name="Shape 1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93" name="Shape 193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02" name="Shape 202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10" name="Shape 2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19" name="Shape 2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0" name="Shape 220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28" name="Shape 2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9" name="Shape 229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8887" y="1600200"/>
            <a:ext cx="6016626" cy="480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8887" y="1600200"/>
            <a:ext cx="6016626" cy="4800600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40" name="Shape 240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rgbClr val="1F497D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Shape 3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457200" y="274637"/>
            <a:ext cx="76200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8679631" y="5714206"/>
            <a:ext cx="252463" cy="2667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krnick/AP_MODE.git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685800" y="1397634"/>
            <a:ext cx="7543800" cy="310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/>
          <a:p>
            <a:pPr>
              <a:defRPr sz="6600">
                <a:solidFill>
                  <a:srgbClr val="675E47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Mode: </a:t>
            </a:r>
            <a:br>
              <a:rPr dirty="0"/>
            </a:br>
            <a:r>
              <a:rPr dirty="0"/>
              <a:t>eth -&gt; wan</a:t>
            </a:r>
            <a:br>
              <a:rPr dirty="0"/>
            </a:br>
            <a:r>
              <a:rPr dirty="0" err="1"/>
              <a:t>WiFi</a:t>
            </a:r>
            <a:r>
              <a:rPr dirty="0"/>
              <a:t> -&gt;</a:t>
            </a:r>
            <a:r>
              <a:rPr dirty="0" err="1"/>
              <a:t>Ap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33" b="94767" l="10239" r="8976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498975"/>
            <a:ext cx="279082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9167">
                        <a14:foregroundMark x1="86667" y1="50000" x2="99167" y2="45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778" t="34477" b="12412"/>
          <a:stretch/>
        </p:blipFill>
        <p:spPr bwMode="auto">
          <a:xfrm rot="10800000">
            <a:off x="3080448" y="5157192"/>
            <a:ext cx="1625409" cy="1163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5" descr="ãwifi png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" name="AutoShape 7" descr="ãwifi pngãçåçæå°çµ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9459" r="89865">
                        <a14:foregroundMark x1="39865" y1="61988" x2="52027" y2="54971"/>
                        <a14:foregroundMark x1="41216" y1="34503" x2="48311" y2="32164"/>
                        <a14:foregroundMark x1="47973" y1="83626" x2="51689" y2="847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645024"/>
            <a:ext cx="1773993" cy="1024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954940" y="3003334"/>
            <a:ext cx="25922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熱點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AP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95736" y="5318125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接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分享器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60374" y="509874"/>
            <a:ext cx="555178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itchFamily="34" charset="-120"/>
                <a:ea typeface="微軟正黑體" pitchFamily="34" charset="-120"/>
                <a:sym typeface="Arial"/>
              </a:rPr>
              <a:t>快速設定</a:t>
            </a:r>
            <a: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itchFamily="34" charset="-120"/>
                <a:ea typeface="微軟正黑體" pitchFamily="34" charset="-120"/>
                <a:sym typeface="Arial"/>
              </a:rPr>
              <a:t>-</a:t>
            </a:r>
            <a:r>
              <a:rPr kumimoji="0" lang="zh-TW" altLang="en-US" sz="18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itchFamily="34" charset="-120"/>
                <a:ea typeface="微軟正黑體" pitchFamily="34" charset="-120"/>
                <a:sym typeface="Arial"/>
              </a:rPr>
              <a:t>可參考</a:t>
            </a:r>
            <a:r>
              <a:rPr kumimoji="0" lang="en-US" altLang="zh-TW" sz="1800" b="1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itchFamily="34" charset="-120"/>
                <a:ea typeface="微軟正黑體" pitchFamily="34" charset="-120"/>
                <a:sym typeface="Arial"/>
              </a:rPr>
              <a:t>ppt</a:t>
            </a:r>
            <a: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itchFamily="34" charset="-120"/>
                <a:ea typeface="微軟正黑體" pitchFamily="34" charset="-120"/>
                <a:sym typeface="Arial"/>
              </a:rPr>
              <a:t> </a:t>
            </a:r>
            <a:r>
              <a:rPr kumimoji="0" lang="zh-TW" altLang="en-US" sz="18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itchFamily="34" charset="-120"/>
                <a:ea typeface="微軟正黑體" pitchFamily="34" charset="-120"/>
                <a:sym typeface="Arial"/>
              </a:rPr>
              <a:t>最後</a:t>
            </a:r>
            <a:r>
              <a:rPr kumimoji="0" lang="en-US" altLang="zh-TW" sz="18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itchFamily="34" charset="-120"/>
                <a:ea typeface="微軟正黑體" pitchFamily="34" charset="-120"/>
                <a:sym typeface="Arial"/>
              </a:rPr>
              <a:t>2</a:t>
            </a:r>
            <a:r>
              <a:rPr kumimoji="0" lang="zh-TW" altLang="en-US" sz="18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軟正黑體" pitchFamily="34" charset="-120"/>
                <a:ea typeface="微軟正黑體" pitchFamily="34" charset="-120"/>
                <a:sym typeface="Arial"/>
              </a:rPr>
              <a:t>頁，不需要自己設定</a:t>
            </a:r>
            <a:endParaRPr kumimoji="0" lang="zh-TW" altLang="en-US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軟正黑體" pitchFamily="34" charset="-120"/>
              <a:ea typeface="微軟正黑體" pitchFamily="34" charset="-120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457200" y="522972"/>
            <a:ext cx="762000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3600">
                <a:solidFill>
                  <a:srgbClr val="675E47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Routing 將eth0 流量轉至wlan0</a:t>
            </a:r>
          </a:p>
        </p:txBody>
      </p:sp>
      <p:sp>
        <p:nvSpPr>
          <p:cNvPr id="274" name="Shape 274"/>
          <p:cNvSpPr/>
          <p:nvPr/>
        </p:nvSpPr>
        <p:spPr>
          <a:xfrm>
            <a:off x="400050" y="2070100"/>
            <a:ext cx="8783638" cy="2225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indent="114300">
              <a:spcBef>
                <a:spcPts val="200"/>
              </a:spcBef>
              <a:defRPr sz="14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sudo</a:t>
            </a:r>
            <a:r>
              <a:rPr dirty="0"/>
              <a:t> </a:t>
            </a:r>
            <a:r>
              <a:rPr dirty="0" err="1"/>
              <a:t>iptables</a:t>
            </a:r>
            <a:r>
              <a:rPr dirty="0"/>
              <a:t> -t </a:t>
            </a:r>
            <a:r>
              <a:rPr dirty="0" err="1"/>
              <a:t>nat</a:t>
            </a:r>
            <a:r>
              <a:rPr dirty="0"/>
              <a:t> -A POSTROUTING -o eth0 -j </a:t>
            </a:r>
            <a:r>
              <a:rPr dirty="0" smtClean="0"/>
              <a:t>MASQUERADE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indent="114300">
              <a:spcBef>
                <a:spcPts val="200"/>
              </a:spcBef>
              <a:defRPr sz="14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sudo</a:t>
            </a:r>
            <a:r>
              <a:rPr dirty="0"/>
              <a:t> </a:t>
            </a:r>
            <a:r>
              <a:rPr dirty="0" err="1"/>
              <a:t>iptables</a:t>
            </a:r>
            <a:r>
              <a:rPr dirty="0"/>
              <a:t> -A FORWARD -i eth0 -o wlan0 -m state --state RELATED,ESTABLISHED -j </a:t>
            </a:r>
            <a:r>
              <a:rPr dirty="0" smtClean="0"/>
              <a:t>ACCEPT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indent="114300">
              <a:spcBef>
                <a:spcPts val="200"/>
              </a:spcBef>
              <a:defRPr sz="14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sudo</a:t>
            </a:r>
            <a:r>
              <a:rPr dirty="0"/>
              <a:t> </a:t>
            </a:r>
            <a:r>
              <a:rPr dirty="0" err="1"/>
              <a:t>iptables</a:t>
            </a:r>
            <a:r>
              <a:rPr dirty="0"/>
              <a:t> -A FORWARD -i wlan0 -o eth0 -j </a:t>
            </a:r>
            <a:r>
              <a:rPr dirty="0" smtClean="0"/>
              <a:t>ACCEPT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indent="114300">
              <a:spcBef>
                <a:spcPts val="200"/>
              </a:spcBef>
              <a:defRPr sz="1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indent="114300">
              <a:spcBef>
                <a:spcPts val="200"/>
              </a:spcBef>
              <a:defRPr sz="1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indent="114300">
              <a:spcBef>
                <a:spcPts val="200"/>
              </a:spcBef>
              <a:defRPr sz="1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indent="114300">
              <a:spcBef>
                <a:spcPts val="200"/>
              </a:spcBef>
              <a:defRPr sz="1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indent="114300">
              <a:spcBef>
                <a:spcPts val="200"/>
              </a:spcBef>
              <a:defRPr sz="14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sudo</a:t>
            </a:r>
            <a:r>
              <a:rPr dirty="0"/>
              <a:t> </a:t>
            </a:r>
            <a:r>
              <a:rPr dirty="0" err="1"/>
              <a:t>sh</a:t>
            </a:r>
            <a:r>
              <a:rPr dirty="0"/>
              <a:t> -c “</a:t>
            </a:r>
            <a:r>
              <a:rPr dirty="0" err="1"/>
              <a:t>iptables</a:t>
            </a:r>
            <a:r>
              <a:rPr dirty="0"/>
              <a:t>-save”  &gt; /</a:t>
            </a:r>
            <a:r>
              <a:rPr dirty="0" err="1"/>
              <a:t>etc</a:t>
            </a:r>
            <a:r>
              <a:rPr dirty="0"/>
              <a:t>/iptables.ipv4.nat 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indent="114300">
              <a:spcBef>
                <a:spcPts val="200"/>
              </a:spcBef>
              <a:defRPr sz="14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儲存iptables</a:t>
            </a:r>
            <a:r>
              <a:rPr dirty="0"/>
              <a:t>  </a:t>
            </a:r>
            <a:r>
              <a:rPr dirty="0" err="1"/>
              <a:t>設定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457200" y="446028"/>
            <a:ext cx="7620000" cy="800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600">
                <a:solidFill>
                  <a:srgbClr val="675E47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nano</a:t>
            </a:r>
            <a:r>
              <a:rPr dirty="0">
                <a:solidFill>
                  <a:schemeClr val="tx1"/>
                </a:solidFill>
              </a:rPr>
              <a:t>  /</a:t>
            </a:r>
            <a:r>
              <a:rPr dirty="0" err="1">
                <a:solidFill>
                  <a:schemeClr val="tx1"/>
                </a:solidFill>
              </a:rPr>
              <a:t>etc</a:t>
            </a:r>
            <a:r>
              <a:rPr dirty="0">
                <a:solidFill>
                  <a:schemeClr val="tx1"/>
                </a:solidFill>
              </a:rPr>
              <a:t>/</a:t>
            </a:r>
            <a:r>
              <a:rPr dirty="0" err="1">
                <a:solidFill>
                  <a:schemeClr val="tx1"/>
                </a:solidFill>
              </a:rPr>
              <a:t>rc.local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457200" y="1600200"/>
            <a:ext cx="7620000" cy="166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indent="-227012">
              <a:spcBef>
                <a:spcPts val="400"/>
              </a:spcBef>
              <a:buClr>
                <a:srgbClr val="A9A57C"/>
              </a:buClr>
              <a:buSzPct val="100000"/>
              <a:buFont typeface="Arial"/>
              <a:buChar char="•"/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在exit 0 上面一行貼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indent="-227012">
              <a:spcBef>
                <a:spcPts val="400"/>
              </a:spcBef>
              <a:buClr>
                <a:srgbClr val="A9A57C"/>
              </a:buClr>
              <a:buSzPct val="100000"/>
              <a:buFont typeface="Arial"/>
              <a:buChar char="•"/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iptables-restore &lt; /etc/iptables.ipv4.nat 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27012" indent="-111125"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indent="-227012">
              <a:spcBef>
                <a:spcPts val="400"/>
              </a:spcBef>
              <a:buClr>
                <a:srgbClr val="A9A57C"/>
              </a:buClr>
              <a:buSzPct val="100000"/>
              <a:buFont typeface="Arial"/>
              <a:buChar char="•"/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讓iptables 重開機後自動讀取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/>
        </p:nvSpPr>
        <p:spPr>
          <a:xfrm>
            <a:off x="444500" y="1562100"/>
            <a:ext cx="7620000" cy="199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indent="-227012">
              <a:spcBef>
                <a:spcPts val="400"/>
              </a:spcBef>
              <a:buClr>
                <a:srgbClr val="A9A57C"/>
              </a:buClr>
              <a:buSzPct val="100000"/>
              <a:buFont typeface="Arial"/>
              <a:buChar char="•"/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>
                <a:solidFill>
                  <a:schemeClr val="tx1"/>
                </a:solidFill>
              </a:rPr>
              <a:t>sudo</a:t>
            </a:r>
            <a:r>
              <a:rPr dirty="0">
                <a:solidFill>
                  <a:schemeClr val="tx1"/>
                </a:solidFill>
              </a:rPr>
              <a:t> service </a:t>
            </a:r>
            <a:r>
              <a:rPr dirty="0" err="1">
                <a:solidFill>
                  <a:schemeClr val="tx1"/>
                </a:solidFill>
              </a:rPr>
              <a:t>hostapd</a:t>
            </a:r>
            <a:r>
              <a:rPr dirty="0">
                <a:solidFill>
                  <a:schemeClr val="tx1"/>
                </a:solidFill>
              </a:rPr>
              <a:t> start </a:t>
            </a: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227012">
              <a:spcBef>
                <a:spcPts val="400"/>
              </a:spcBef>
              <a:buClr>
                <a:srgbClr val="A9A57C"/>
              </a:buClr>
              <a:buSzPct val="100000"/>
              <a:buFont typeface="Arial"/>
              <a:buChar char="•"/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>
                <a:solidFill>
                  <a:schemeClr val="tx1"/>
                </a:solidFill>
              </a:rPr>
              <a:t>sudo</a:t>
            </a:r>
            <a:r>
              <a:rPr dirty="0">
                <a:solidFill>
                  <a:schemeClr val="tx1"/>
                </a:solidFill>
              </a:rPr>
              <a:t> service </a:t>
            </a:r>
            <a:r>
              <a:rPr dirty="0" err="1">
                <a:solidFill>
                  <a:schemeClr val="tx1"/>
                </a:solidFill>
              </a:rPr>
              <a:t>dnsmasq</a:t>
            </a:r>
            <a:r>
              <a:rPr dirty="0">
                <a:solidFill>
                  <a:schemeClr val="tx1"/>
                </a:solidFill>
              </a:rPr>
              <a:t> start </a:t>
            </a: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227012">
              <a:spcBef>
                <a:spcPts val="400"/>
              </a:spcBef>
              <a:buClr>
                <a:srgbClr val="A9A57C"/>
              </a:buClr>
              <a:buSzPct val="100000"/>
              <a:buFont typeface="Arial"/>
              <a:buChar char="•"/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>
                <a:solidFill>
                  <a:schemeClr val="tx1"/>
                </a:solidFill>
              </a:rPr>
              <a:t>sudo</a:t>
            </a:r>
            <a:r>
              <a:rPr dirty="0">
                <a:solidFill>
                  <a:schemeClr val="tx1"/>
                </a:solidFill>
              </a:rPr>
              <a:t> reboot</a:t>
            </a: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8787" indent="-342900">
              <a:spcBef>
                <a:spcPts val="400"/>
              </a:spcBef>
              <a:buFont typeface="Arial" pitchFamily="34" charset="0"/>
              <a:buChar char="•"/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227012">
              <a:spcBef>
                <a:spcPts val="400"/>
              </a:spcBef>
              <a:buClr>
                <a:srgbClr val="A9A57C"/>
              </a:buClr>
              <a:buSzPct val="100000"/>
              <a:buFont typeface="Arial"/>
              <a:buChar char="•"/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>
                <a:solidFill>
                  <a:schemeClr val="tx1"/>
                </a:solidFill>
              </a:rPr>
              <a:t>重啟服務，重開機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1230630" y="2106929"/>
            <a:ext cx="3413753" cy="2985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6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可能發生問題</a:t>
            </a:r>
            <a:endParaRPr dirty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dirty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dirty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若是可以連上網路</a:t>
            </a:r>
            <a:r>
              <a:rPr dirty="0"/>
              <a:t> </a:t>
            </a:r>
            <a:r>
              <a:rPr dirty="0" err="1"/>
              <a:t>但手機沒有IP</a:t>
            </a:r>
            <a:r>
              <a:rPr dirty="0"/>
              <a:t> </a:t>
            </a:r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請確認wlan0 </a:t>
            </a:r>
            <a:r>
              <a:rPr dirty="0" err="1"/>
              <a:t>有</a:t>
            </a:r>
            <a:r>
              <a:rPr dirty="0" err="1" smtClean="0"/>
              <a:t>IP</a:t>
            </a:r>
            <a:endParaRPr lang="en-US" dirty="0" smtClean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lang="en-US" dirty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dirty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dirty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然後重啟</a:t>
            </a:r>
            <a:endParaRPr dirty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/</a:t>
            </a:r>
            <a:r>
              <a:rPr dirty="0" err="1"/>
              <a:t>etc</a:t>
            </a:r>
            <a:r>
              <a:rPr dirty="0"/>
              <a:t>/</a:t>
            </a:r>
            <a:r>
              <a:rPr dirty="0" err="1"/>
              <a:t>init.d</a:t>
            </a:r>
            <a:r>
              <a:rPr dirty="0"/>
              <a:t>/</a:t>
            </a:r>
            <a:r>
              <a:rPr dirty="0" err="1"/>
              <a:t>dnsmasq</a:t>
            </a:r>
            <a:r>
              <a:rPr dirty="0"/>
              <a:t> restart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457200" y="1600200"/>
            <a:ext cx="7620000" cy="1723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600"/>
              </a:spcBef>
              <a:defRPr sz="3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>
                <a:solidFill>
                  <a:schemeClr val="tx1"/>
                </a:solidFill>
              </a:rPr>
              <a:t>Mode:2</a:t>
            </a: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600"/>
              </a:spcBef>
              <a:defRPr sz="3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>
                <a:solidFill>
                  <a:schemeClr val="tx1"/>
                </a:solidFill>
              </a:rPr>
              <a:t>Wifi</a:t>
            </a:r>
            <a:r>
              <a:rPr dirty="0">
                <a:solidFill>
                  <a:schemeClr val="tx1"/>
                </a:solidFill>
              </a:rPr>
              <a:t> -&gt;wan</a:t>
            </a: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600"/>
              </a:spcBef>
              <a:defRPr sz="3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>
                <a:solidFill>
                  <a:schemeClr val="tx1"/>
                </a:solidFill>
              </a:rPr>
              <a:t>LAN-&gt;AP for eth0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33" b="94767" l="10239" r="8976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498975"/>
            <a:ext cx="279082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9167">
                        <a14:foregroundMark x1="86667" y1="50000" x2="99167" y2="45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778" t="34477" b="12412"/>
          <a:stretch/>
        </p:blipFill>
        <p:spPr bwMode="auto">
          <a:xfrm rot="900000">
            <a:off x="2885136" y="5203704"/>
            <a:ext cx="1625409" cy="1163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9459" r="89865">
                        <a14:foregroundMark x1="39865" y1="61988" x2="52027" y2="54971"/>
                        <a14:foregroundMark x1="41216" y1="34503" x2="48311" y2="32164"/>
                        <a14:foregroundMark x1="47973" y1="83626" x2="51689" y2="847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645024"/>
            <a:ext cx="1773993" cy="1024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4954940" y="3003334"/>
            <a:ext cx="25922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先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連好</a:t>
            </a:r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WiFi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7624" y="5133459"/>
            <a:ext cx="2262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接給其他要上網設備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>
            <a:off x="457200" y="446028"/>
            <a:ext cx="7620000" cy="800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4600">
                <a:solidFill>
                  <a:srgbClr val="675E47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>
                <a:solidFill>
                  <a:schemeClr val="tx1"/>
                </a:solidFill>
              </a:rPr>
              <a:t>安裝分配DHCP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的套件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457200" y="1600200"/>
            <a:ext cx="7620000" cy="1018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indent="114300">
              <a:spcBef>
                <a:spcPts val="500"/>
              </a:spcBef>
              <a:defRPr sz="28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>
                <a:solidFill>
                  <a:schemeClr val="tx1"/>
                </a:solidFill>
              </a:rPr>
              <a:t>apt-get update </a:t>
            </a: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14300">
              <a:spcBef>
                <a:spcPts val="500"/>
              </a:spcBef>
              <a:defRPr sz="28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 smtClean="0">
                <a:solidFill>
                  <a:schemeClr val="tx1"/>
                </a:solidFill>
              </a:rPr>
              <a:t>sudo</a:t>
            </a:r>
            <a:r>
              <a:rPr dirty="0" smtClean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apt-get install </a:t>
            </a:r>
            <a:r>
              <a:rPr dirty="0" err="1">
                <a:solidFill>
                  <a:schemeClr val="tx1"/>
                </a:solidFill>
              </a:rPr>
              <a:t>isc</a:t>
            </a:r>
            <a:r>
              <a:rPr dirty="0">
                <a:solidFill>
                  <a:schemeClr val="tx1"/>
                </a:solidFill>
              </a:rPr>
              <a:t>-</a:t>
            </a:r>
            <a:r>
              <a:rPr dirty="0" err="1">
                <a:solidFill>
                  <a:schemeClr val="tx1"/>
                </a:solidFill>
              </a:rPr>
              <a:t>dhcp</a:t>
            </a:r>
            <a:r>
              <a:rPr dirty="0">
                <a:solidFill>
                  <a:schemeClr val="tx1"/>
                </a:solidFill>
              </a:rPr>
              <a:t>-server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468312" y="-74265"/>
            <a:ext cx="8228013" cy="3539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2000" dirty="0">
                <a:solidFill>
                  <a:schemeClr val="tx1"/>
                </a:solidFill>
              </a:rPr>
              <a:t/>
            </a:r>
            <a:br>
              <a:rPr sz="2000" dirty="0">
                <a:solidFill>
                  <a:schemeClr val="tx1"/>
                </a:solidFill>
              </a:rPr>
            </a:br>
            <a:r>
              <a:rPr sz="2000" dirty="0">
                <a:solidFill>
                  <a:schemeClr val="tx1"/>
                </a:solidFill>
              </a:rPr>
              <a:t/>
            </a:r>
            <a:br>
              <a:rPr sz="2000" dirty="0">
                <a:solidFill>
                  <a:schemeClr val="tx1"/>
                </a:solidFill>
              </a:rPr>
            </a:br>
            <a:r>
              <a:rPr sz="2000" dirty="0">
                <a:solidFill>
                  <a:schemeClr val="tx1"/>
                </a:solidFill>
              </a:rPr>
              <a:t/>
            </a:r>
            <a:br>
              <a:rPr sz="2000" dirty="0">
                <a:solidFill>
                  <a:schemeClr val="tx1"/>
                </a:solidFill>
              </a:rPr>
            </a:br>
            <a:r>
              <a:rPr sz="2000" dirty="0">
                <a:solidFill>
                  <a:schemeClr val="tx1"/>
                </a:solidFill>
              </a:rPr>
              <a:t/>
            </a:r>
            <a:br>
              <a:rPr sz="2000" dirty="0">
                <a:solidFill>
                  <a:schemeClr val="tx1"/>
                </a:solidFill>
              </a:rPr>
            </a:br>
            <a:r>
              <a:rPr sz="2400" dirty="0" err="1">
                <a:solidFill>
                  <a:schemeClr val="tx1"/>
                </a:solidFill>
              </a:rPr>
              <a:t>nano</a:t>
            </a:r>
            <a:r>
              <a:rPr sz="2400" dirty="0">
                <a:solidFill>
                  <a:schemeClr val="tx1"/>
                </a:solidFill>
              </a:rPr>
              <a:t> /</a:t>
            </a:r>
            <a:r>
              <a:rPr sz="2400" dirty="0" err="1">
                <a:solidFill>
                  <a:schemeClr val="tx1"/>
                </a:solidFill>
              </a:rPr>
              <a:t>etc</a:t>
            </a:r>
            <a:r>
              <a:rPr sz="2400" dirty="0">
                <a:solidFill>
                  <a:schemeClr val="tx1"/>
                </a:solidFill>
              </a:rPr>
              <a:t>/</a:t>
            </a:r>
            <a:r>
              <a:rPr sz="2400" dirty="0" err="1">
                <a:solidFill>
                  <a:schemeClr val="tx1"/>
                </a:solidFill>
              </a:rPr>
              <a:t>dhcpcd.conf</a:t>
            </a:r>
            <a:r>
              <a:rPr sz="2400" dirty="0">
                <a:solidFill>
                  <a:schemeClr val="tx1"/>
                </a:solidFill>
              </a:rPr>
              <a:t> </a:t>
            </a:r>
            <a:br>
              <a:rPr sz="2400" dirty="0">
                <a:solidFill>
                  <a:schemeClr val="tx1"/>
                </a:solidFill>
              </a:rPr>
            </a:br>
            <a:r>
              <a:rPr sz="2400" dirty="0" err="1">
                <a:solidFill>
                  <a:schemeClr val="tx1"/>
                </a:solidFill>
              </a:rPr>
              <a:t>設定乙太網卡固定IP</a:t>
            </a:r>
            <a:r>
              <a:rPr sz="2400" dirty="0">
                <a:solidFill>
                  <a:schemeClr val="tx1"/>
                </a:solidFill>
              </a:rPr>
              <a:t/>
            </a:r>
            <a:br>
              <a:rPr sz="2400" dirty="0">
                <a:solidFill>
                  <a:schemeClr val="tx1"/>
                </a:solidFill>
              </a:rPr>
            </a:br>
            <a:r>
              <a:rPr sz="2400" dirty="0">
                <a:solidFill>
                  <a:schemeClr val="tx1"/>
                </a:solidFill>
              </a:rPr>
              <a:t/>
            </a:r>
            <a:br>
              <a:rPr sz="2400" dirty="0">
                <a:solidFill>
                  <a:schemeClr val="tx1"/>
                </a:solidFill>
              </a:rPr>
            </a:br>
            <a:r>
              <a:rPr sz="2400" dirty="0">
                <a:solidFill>
                  <a:schemeClr val="tx1"/>
                </a:solidFill>
              </a:rPr>
              <a:t/>
            </a:r>
            <a:br>
              <a:rPr sz="2400" dirty="0">
                <a:solidFill>
                  <a:schemeClr val="tx1"/>
                </a:solidFill>
              </a:rPr>
            </a:br>
            <a:r>
              <a:rPr sz="2400" dirty="0">
                <a:solidFill>
                  <a:schemeClr val="tx1"/>
                </a:solidFill>
              </a:rPr>
              <a:t/>
            </a:r>
            <a:br>
              <a:rPr sz="2400" dirty="0">
                <a:solidFill>
                  <a:schemeClr val="tx1"/>
                </a:solidFill>
              </a:rPr>
            </a:b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468312" y="2420937"/>
            <a:ext cx="8228013" cy="4431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interface eth0</a:t>
            </a: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static </a:t>
            </a:r>
            <a:r>
              <a:rPr dirty="0" err="1"/>
              <a:t>ip_address</a:t>
            </a:r>
            <a:r>
              <a:rPr dirty="0"/>
              <a:t>=192.168.4.1/24</a:t>
            </a: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static routers=192.168.4.1</a:t>
            </a: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static </a:t>
            </a:r>
            <a:r>
              <a:rPr dirty="0" err="1"/>
              <a:t>domain_name_servers</a:t>
            </a:r>
            <a:r>
              <a:rPr dirty="0"/>
              <a:t>=8.8.8.8</a:t>
            </a: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dirty="0"/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dirty="0"/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dirty="0"/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dirty="0"/>
          </a:p>
          <a:p>
            <a:pPr>
              <a:spcBef>
                <a:spcPts val="400"/>
              </a:spcBef>
              <a:defRPr sz="24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 </a:t>
            </a:r>
            <a:r>
              <a:rPr sz="2000" dirty="0" err="1">
                <a:solidFill>
                  <a:schemeClr val="tx1"/>
                </a:solidFill>
              </a:rPr>
              <a:t>ifconfig</a:t>
            </a:r>
            <a:r>
              <a:rPr sz="2000" dirty="0">
                <a:solidFill>
                  <a:schemeClr val="tx1"/>
                </a:solidFill>
              </a:rPr>
              <a:t>  eth0 192.168.4.1 </a:t>
            </a:r>
            <a:r>
              <a:rPr sz="2000" dirty="0" err="1">
                <a:solidFill>
                  <a:schemeClr val="tx1"/>
                </a:solidFill>
              </a:rPr>
              <a:t>netmask</a:t>
            </a:r>
            <a:r>
              <a:rPr sz="2000" dirty="0">
                <a:solidFill>
                  <a:schemeClr val="tx1"/>
                </a:solidFill>
              </a:rPr>
              <a:t> 255.255.255.0 broadcast 192.168.4.255</a:t>
            </a:r>
          </a:p>
          <a:p>
            <a:pPr>
              <a:spcBef>
                <a:spcPts val="400"/>
              </a:spcBef>
              <a:defRPr sz="24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2400" dirty="0" err="1">
                <a:solidFill>
                  <a:schemeClr val="tx1"/>
                </a:solidFill>
              </a:rPr>
              <a:t>指令方式設定網路</a:t>
            </a:r>
            <a:endParaRPr sz="2400" dirty="0">
              <a:solidFill>
                <a:schemeClr val="tx1"/>
              </a:solidFill>
            </a:endParaRPr>
          </a:p>
        </p:txBody>
      </p:sp>
      <p:pic>
        <p:nvPicPr>
          <p:cNvPr id="290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0550" y="3937000"/>
            <a:ext cx="5980113" cy="10572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/>
        </p:nvSpPr>
        <p:spPr>
          <a:xfrm>
            <a:off x="457200" y="522972"/>
            <a:ext cx="762000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3600">
                <a:solidFill>
                  <a:srgbClr val="675E47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nano</a:t>
            </a:r>
            <a:r>
              <a:rPr dirty="0">
                <a:solidFill>
                  <a:schemeClr val="tx1"/>
                </a:solidFill>
              </a:rPr>
              <a:t> /</a:t>
            </a:r>
            <a:r>
              <a:rPr dirty="0" err="1">
                <a:solidFill>
                  <a:schemeClr val="tx1"/>
                </a:solidFill>
              </a:rPr>
              <a:t>etc</a:t>
            </a:r>
            <a:r>
              <a:rPr dirty="0">
                <a:solidFill>
                  <a:schemeClr val="tx1"/>
                </a:solidFill>
              </a:rPr>
              <a:t>/default/</a:t>
            </a:r>
            <a:r>
              <a:rPr dirty="0" err="1">
                <a:solidFill>
                  <a:schemeClr val="tx1"/>
                </a:solidFill>
              </a:rPr>
              <a:t>isc</a:t>
            </a:r>
            <a:r>
              <a:rPr dirty="0">
                <a:solidFill>
                  <a:schemeClr val="tx1"/>
                </a:solidFill>
              </a:rPr>
              <a:t>-</a:t>
            </a:r>
            <a:r>
              <a:rPr dirty="0" err="1">
                <a:solidFill>
                  <a:schemeClr val="tx1"/>
                </a:solidFill>
              </a:rPr>
              <a:t>dhcp</a:t>
            </a:r>
            <a:r>
              <a:rPr dirty="0">
                <a:solidFill>
                  <a:schemeClr val="tx1"/>
                </a:solidFill>
              </a:rPr>
              <a:t>-server</a:t>
            </a:r>
          </a:p>
        </p:txBody>
      </p:sp>
      <p:sp>
        <p:nvSpPr>
          <p:cNvPr id="293" name="Shape 293"/>
          <p:cNvSpPr/>
          <p:nvPr/>
        </p:nvSpPr>
        <p:spPr>
          <a:xfrm>
            <a:off x="457200" y="1600200"/>
            <a:ext cx="7620000" cy="275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INTERFACESv4=“eth0”</a:t>
            </a: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>
                <a:latin typeface="DejaVu Sans"/>
                <a:ea typeface="DejaVu Sans"/>
                <a:cs typeface="DejaVu Sans"/>
                <a:sym typeface="DejaVu Sans"/>
              </a:rPr>
              <a:t>將綁定的網卡設為發配</a:t>
            </a:r>
            <a:r>
              <a:rPr dirty="0" err="1"/>
              <a:t>dhcp</a:t>
            </a:r>
            <a:r>
              <a:rPr dirty="0"/>
              <a:t> </a:t>
            </a: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pic>
        <p:nvPicPr>
          <p:cNvPr id="294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750" y="2708275"/>
            <a:ext cx="3619500" cy="1790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>
            <a:off x="457200" y="495617"/>
            <a:ext cx="7620000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000">
                <a:solidFill>
                  <a:srgbClr val="675E47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nano</a:t>
            </a:r>
            <a:r>
              <a:rPr dirty="0">
                <a:solidFill>
                  <a:schemeClr val="tx1"/>
                </a:solidFill>
              </a:rPr>
              <a:t> /</a:t>
            </a:r>
            <a:r>
              <a:rPr dirty="0" err="1">
                <a:solidFill>
                  <a:schemeClr val="tx1"/>
                </a:solidFill>
              </a:rPr>
              <a:t>etc</a:t>
            </a:r>
            <a:r>
              <a:rPr dirty="0">
                <a:solidFill>
                  <a:schemeClr val="tx1"/>
                </a:solidFill>
              </a:rPr>
              <a:t>/</a:t>
            </a:r>
            <a:r>
              <a:rPr dirty="0" err="1">
                <a:solidFill>
                  <a:schemeClr val="tx1"/>
                </a:solidFill>
              </a:rPr>
              <a:t>dhcp</a:t>
            </a:r>
            <a:r>
              <a:rPr dirty="0">
                <a:solidFill>
                  <a:schemeClr val="tx1"/>
                </a:solidFill>
              </a:rPr>
              <a:t>/</a:t>
            </a:r>
            <a:r>
              <a:rPr dirty="0" err="1">
                <a:solidFill>
                  <a:schemeClr val="tx1"/>
                </a:solidFill>
              </a:rPr>
              <a:t>dhcpd.conf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457200" y="1600200"/>
            <a:ext cx="7620000" cy="3939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subnet 192.168.4.0 </a:t>
            </a:r>
            <a:r>
              <a:rPr dirty="0" err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netmask</a:t>
            </a:r>
            <a:r>
              <a:rPr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255.255.255.0 {</a:t>
            </a: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range 192.168.4.2 192.168.4.250;  # </a:t>
            </a:r>
            <a:r>
              <a:rPr dirty="0" err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DejaVu Sans"/>
                <a:sym typeface="DejaVu Sans"/>
              </a:rPr>
              <a:t>開放配發的</a:t>
            </a:r>
            <a:r>
              <a:rPr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DejaVu Sans"/>
                <a:sym typeface="DejaVu Sans"/>
              </a:rPr>
              <a:t> </a:t>
            </a:r>
            <a:r>
              <a:rPr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IP </a:t>
            </a:r>
            <a:r>
              <a:rPr dirty="0" err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DejaVu Sans"/>
                <a:sym typeface="DejaVu Sans"/>
              </a:rPr>
              <a:t>範圍</a:t>
            </a:r>
            <a:endParaRPr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DejaVu Sans"/>
              <a:sym typeface="DejaVu Sans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option routers 192.168.4.1;  # </a:t>
            </a:r>
            <a:r>
              <a:rPr dirty="0" err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DejaVu Sans"/>
                <a:sym typeface="DejaVu Sans"/>
              </a:rPr>
              <a:t>預設通訊閘道</a:t>
            </a:r>
            <a:endParaRPr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DejaVu Sans"/>
              <a:sym typeface="DejaVu Sans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option broadcast-address 192.168.4.255;  # </a:t>
            </a:r>
            <a:r>
              <a:rPr dirty="0" err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DejaVu Sans"/>
                <a:sym typeface="DejaVu Sans"/>
              </a:rPr>
              <a:t>廣播位址</a:t>
            </a:r>
            <a:endParaRPr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DejaVu Sans"/>
              <a:sym typeface="DejaVu Sans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default-lease-time 600;  # </a:t>
            </a:r>
            <a:r>
              <a:rPr dirty="0" err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DejaVu Sans"/>
                <a:sym typeface="DejaVu Sans"/>
              </a:rPr>
              <a:t>預設租約時間，單位為秒</a:t>
            </a:r>
            <a:endParaRPr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DejaVu Sans"/>
              <a:sym typeface="DejaVu Sans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max-lease-time 7200;  # </a:t>
            </a:r>
            <a:r>
              <a:rPr dirty="0" err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DejaVu Sans"/>
                <a:sym typeface="DejaVu Sans"/>
              </a:rPr>
              <a:t>最長租約時間，單位為秒</a:t>
            </a:r>
            <a:endParaRPr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DejaVu Sans"/>
              <a:sym typeface="DejaVu Sans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option domain-name-servers 8.8.8.8;  # DNS </a:t>
            </a:r>
            <a:r>
              <a:rPr dirty="0" err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DejaVu Sans"/>
                <a:sym typeface="DejaVu Sans"/>
              </a:rPr>
              <a:t>伺服器</a:t>
            </a:r>
            <a:endParaRPr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DejaVu Sans"/>
              <a:sym typeface="DejaVu Sans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}</a:t>
            </a: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DejaVu Sans"/>
                <a:sym typeface="DejaVu Sans"/>
              </a:rPr>
              <a:t>設定發配</a:t>
            </a:r>
            <a:r>
              <a:rPr dirty="0" err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dhcp</a:t>
            </a:r>
            <a:r>
              <a:rPr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dirty="0" err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DejaVu Sans"/>
                <a:sym typeface="DejaVu Sans"/>
              </a:rPr>
              <a:t>的租約和</a:t>
            </a:r>
            <a:r>
              <a:rPr dirty="0" err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ip</a:t>
            </a:r>
            <a:r>
              <a:rPr dirty="0" err="1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DejaVu Sans"/>
                <a:sym typeface="DejaVu Sans"/>
              </a:rPr>
              <a:t>範圍</a:t>
            </a:r>
            <a:endParaRPr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DejaVu Sans"/>
              <a:sym typeface="DejaVu San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457200" y="1600200"/>
            <a:ext cx="7620000" cy="3459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300"/>
              </a:spcBef>
              <a:defRPr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2000" b="1" dirty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sz="2000" b="1" dirty="0" err="1">
                <a:latin typeface="微軟正黑體" pitchFamily="34" charset="-120"/>
                <a:ea typeface="微軟正黑體" pitchFamily="34" charset="-120"/>
              </a:rPr>
              <a:t>etc</a:t>
            </a:r>
            <a:r>
              <a:rPr sz="2000" b="1" dirty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sz="2000" b="1" dirty="0" err="1">
                <a:latin typeface="微軟正黑體" pitchFamily="34" charset="-120"/>
                <a:ea typeface="微軟正黑體" pitchFamily="34" charset="-120"/>
              </a:rPr>
              <a:t>init.d</a:t>
            </a:r>
            <a:r>
              <a:rPr sz="2000" b="1" dirty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sz="2000" b="1" dirty="0" err="1">
                <a:latin typeface="微軟正黑體" pitchFamily="34" charset="-120"/>
                <a:ea typeface="微軟正黑體" pitchFamily="34" charset="-120"/>
              </a:rPr>
              <a:t>isc</a:t>
            </a:r>
            <a:r>
              <a:rPr sz="2000" b="1" dirty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sz="2000" b="1" dirty="0" err="1">
                <a:latin typeface="微軟正黑體" pitchFamily="34" charset="-120"/>
                <a:ea typeface="微軟正黑體" pitchFamily="34" charset="-120"/>
              </a:rPr>
              <a:t>dhcp</a:t>
            </a:r>
            <a:r>
              <a:rPr sz="2000" b="1" dirty="0">
                <a:latin typeface="微軟正黑體" pitchFamily="34" charset="-120"/>
                <a:ea typeface="微軟正黑體" pitchFamily="34" charset="-120"/>
              </a:rPr>
              <a:t>-server restart  (</a:t>
            </a:r>
            <a:r>
              <a:rPr sz="2000" b="1" dirty="0" err="1">
                <a:latin typeface="微軟正黑體" pitchFamily="34" charset="-120"/>
                <a:ea typeface="微軟正黑體" pitchFamily="34" charset="-120"/>
              </a:rPr>
              <a:t>重啟dhcp服務</a:t>
            </a:r>
            <a:r>
              <a:rPr sz="2000" b="1" dirty="0">
                <a:latin typeface="微軟正黑體" pitchFamily="34" charset="-120"/>
                <a:ea typeface="微軟正黑體" pitchFamily="34" charset="-120"/>
              </a:rPr>
              <a:t>)</a:t>
            </a:r>
            <a:endParaRPr sz="2000" b="1" dirty="0">
              <a:latin typeface="微軟正黑體" pitchFamily="34" charset="-120"/>
              <a:ea typeface="微軟正黑體" pitchFamily="34" charset="-120"/>
              <a:cs typeface="Calibri"/>
              <a:sym typeface="Calibri"/>
            </a:endParaRPr>
          </a:p>
          <a:p>
            <a:pPr>
              <a:spcBef>
                <a:spcPts val="300"/>
              </a:spcBef>
              <a:defRPr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2000" b="1" dirty="0">
              <a:latin typeface="微軟正黑體" pitchFamily="34" charset="-120"/>
              <a:ea typeface="微軟正黑體" pitchFamily="34" charset="-120"/>
              <a:cs typeface="Calibri"/>
              <a:sym typeface="Calibri"/>
            </a:endParaRPr>
          </a:p>
          <a:p>
            <a:pPr>
              <a:spcBef>
                <a:spcPts val="300"/>
              </a:spcBef>
              <a:defRPr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2000" b="1" dirty="0">
                <a:latin typeface="微軟正黑體" pitchFamily="34" charset="-120"/>
                <a:ea typeface="微軟正黑體" pitchFamily="34" charset="-120"/>
              </a:rPr>
              <a:t>echo 1 &gt; /</a:t>
            </a:r>
            <a:r>
              <a:rPr sz="2000" b="1" dirty="0" err="1">
                <a:latin typeface="微軟正黑體" pitchFamily="34" charset="-120"/>
                <a:ea typeface="微軟正黑體" pitchFamily="34" charset="-120"/>
              </a:rPr>
              <a:t>proc</a:t>
            </a:r>
            <a:r>
              <a:rPr sz="2000" b="1" dirty="0">
                <a:latin typeface="微軟正黑體" pitchFamily="34" charset="-120"/>
                <a:ea typeface="微軟正黑體" pitchFamily="34" charset="-120"/>
              </a:rPr>
              <a:t>/sys/net/ipv4/</a:t>
            </a:r>
            <a:r>
              <a:rPr sz="2000" b="1" dirty="0" err="1">
                <a:latin typeface="微軟正黑體" pitchFamily="34" charset="-120"/>
                <a:ea typeface="微軟正黑體" pitchFamily="34" charset="-120"/>
              </a:rPr>
              <a:t>ip_forward</a:t>
            </a:r>
            <a:r>
              <a:rPr sz="2000" b="1" dirty="0">
                <a:latin typeface="微軟正黑體" pitchFamily="34" charset="-120"/>
                <a:ea typeface="微軟正黑體" pitchFamily="34" charset="-120"/>
              </a:rPr>
              <a:t>   (</a:t>
            </a:r>
            <a:r>
              <a:rPr sz="2000" b="1" dirty="0" err="1">
                <a:latin typeface="微軟正黑體" pitchFamily="34" charset="-120"/>
                <a:ea typeface="微軟正黑體" pitchFamily="34" charset="-120"/>
              </a:rPr>
              <a:t>開啟封包轉送</a:t>
            </a:r>
            <a:r>
              <a:rPr sz="2000" b="1" dirty="0">
                <a:latin typeface="微軟正黑體" pitchFamily="34" charset="-120"/>
                <a:ea typeface="微軟正黑體" pitchFamily="34" charset="-120"/>
              </a:rPr>
              <a:t>)</a:t>
            </a:r>
            <a:endParaRPr sz="2000" b="1" dirty="0">
              <a:latin typeface="微軟正黑體" pitchFamily="34" charset="-120"/>
              <a:ea typeface="微軟正黑體" pitchFamily="34" charset="-120"/>
              <a:cs typeface="Calibri"/>
              <a:sym typeface="Calibri"/>
            </a:endParaRPr>
          </a:p>
          <a:p>
            <a:pPr>
              <a:spcBef>
                <a:spcPts val="300"/>
              </a:spcBef>
              <a:defRPr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2000" b="1" dirty="0">
              <a:latin typeface="微軟正黑體" pitchFamily="34" charset="-120"/>
              <a:ea typeface="微軟正黑體" pitchFamily="34" charset="-120"/>
              <a:cs typeface="Calibri"/>
              <a:sym typeface="Calibri"/>
            </a:endParaRPr>
          </a:p>
          <a:p>
            <a:pPr>
              <a:spcBef>
                <a:spcPts val="200"/>
              </a:spcBef>
              <a:defRPr sz="1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1400" b="1" dirty="0" err="1">
                <a:latin typeface="微軟正黑體" pitchFamily="34" charset="-120"/>
                <a:ea typeface="微軟正黑體" pitchFamily="34" charset="-120"/>
              </a:rPr>
              <a:t>iptables</a:t>
            </a:r>
            <a:r>
              <a:rPr sz="1400" b="1" dirty="0">
                <a:latin typeface="微軟正黑體" pitchFamily="34" charset="-120"/>
                <a:ea typeface="微軟正黑體" pitchFamily="34" charset="-120"/>
              </a:rPr>
              <a:t> -A FORWARD -i eth0 -o wlan0 -j ACCEPT </a:t>
            </a:r>
            <a:endParaRPr sz="1400" b="1" dirty="0">
              <a:latin typeface="微軟正黑體" pitchFamily="34" charset="-120"/>
              <a:ea typeface="微軟正黑體" pitchFamily="34" charset="-120"/>
              <a:cs typeface="Calibri"/>
              <a:sym typeface="Calibri"/>
            </a:endParaRPr>
          </a:p>
          <a:p>
            <a:pPr>
              <a:spcBef>
                <a:spcPts val="200"/>
              </a:spcBef>
              <a:defRPr sz="1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400" b="1" dirty="0">
              <a:latin typeface="微軟正黑體" pitchFamily="34" charset="-120"/>
              <a:ea typeface="微軟正黑體" pitchFamily="34" charset="-120"/>
              <a:cs typeface="Calibri"/>
              <a:sym typeface="Calibri"/>
            </a:endParaRPr>
          </a:p>
          <a:p>
            <a:pPr>
              <a:spcBef>
                <a:spcPts val="200"/>
              </a:spcBef>
              <a:defRPr sz="1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1400" b="1" dirty="0" err="1">
                <a:latin typeface="微軟正黑體" pitchFamily="34" charset="-120"/>
                <a:ea typeface="微軟正黑體" pitchFamily="34" charset="-120"/>
              </a:rPr>
              <a:t>iptables</a:t>
            </a:r>
            <a:r>
              <a:rPr sz="1400" b="1" dirty="0">
                <a:latin typeface="微軟正黑體" pitchFamily="34" charset="-120"/>
                <a:ea typeface="微軟正黑體" pitchFamily="34" charset="-120"/>
              </a:rPr>
              <a:t> -A FORWARD -i wlan0 -o eth0 -m state --state ESTABLISHED,RELATED  -j ACCEPT </a:t>
            </a:r>
            <a:endParaRPr sz="1400" b="1" dirty="0">
              <a:latin typeface="微軟正黑體" pitchFamily="34" charset="-120"/>
              <a:ea typeface="微軟正黑體" pitchFamily="34" charset="-120"/>
              <a:cs typeface="Calibri"/>
              <a:sym typeface="Calibri"/>
            </a:endParaRPr>
          </a:p>
          <a:p>
            <a:pPr>
              <a:spcBef>
                <a:spcPts val="200"/>
              </a:spcBef>
              <a:defRPr sz="1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400" b="1" dirty="0">
              <a:latin typeface="微軟正黑體" pitchFamily="34" charset="-120"/>
              <a:ea typeface="微軟正黑體" pitchFamily="34" charset="-120"/>
              <a:cs typeface="Calibri"/>
              <a:sym typeface="Calibri"/>
            </a:endParaRPr>
          </a:p>
          <a:p>
            <a:pPr>
              <a:spcBef>
                <a:spcPts val="200"/>
              </a:spcBef>
              <a:defRPr sz="1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1400" b="1" dirty="0" err="1">
                <a:latin typeface="微軟正黑體" pitchFamily="34" charset="-120"/>
                <a:ea typeface="微軟正黑體" pitchFamily="34" charset="-120"/>
              </a:rPr>
              <a:t>iptables</a:t>
            </a:r>
            <a:r>
              <a:rPr sz="1400" b="1" dirty="0">
                <a:latin typeface="微軟正黑體" pitchFamily="34" charset="-120"/>
                <a:ea typeface="微軟正黑體" pitchFamily="34" charset="-120"/>
              </a:rPr>
              <a:t> –t  </a:t>
            </a:r>
            <a:r>
              <a:rPr sz="1400" b="1" dirty="0" err="1">
                <a:latin typeface="微軟正黑體" pitchFamily="34" charset="-120"/>
                <a:ea typeface="微軟正黑體" pitchFamily="34" charset="-120"/>
              </a:rPr>
              <a:t>nat</a:t>
            </a:r>
            <a:r>
              <a:rPr sz="1400" b="1" dirty="0">
                <a:latin typeface="微軟正黑體" pitchFamily="34" charset="-120"/>
                <a:ea typeface="微軟正黑體" pitchFamily="34" charset="-120"/>
              </a:rPr>
              <a:t>  -A    POSTROUTING -o wlan0 -j MASQUERADE</a:t>
            </a:r>
            <a:endParaRPr sz="1400" b="1" dirty="0">
              <a:latin typeface="微軟正黑體" pitchFamily="34" charset="-120"/>
              <a:ea typeface="微軟正黑體" pitchFamily="34" charset="-120"/>
              <a:cs typeface="Calibri"/>
              <a:sym typeface="Calibri"/>
            </a:endParaRPr>
          </a:p>
          <a:p>
            <a:pPr>
              <a:spcBef>
                <a:spcPts val="300"/>
              </a:spcBef>
              <a:defRPr sz="1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400" b="1" dirty="0">
              <a:latin typeface="微軟正黑體" pitchFamily="34" charset="-120"/>
              <a:ea typeface="微軟正黑體" pitchFamily="34" charset="-120"/>
              <a:cs typeface="Calibri"/>
              <a:sym typeface="Calibri"/>
            </a:endParaRPr>
          </a:p>
          <a:p>
            <a:pPr>
              <a:spcBef>
                <a:spcPts val="300"/>
              </a:spcBef>
              <a:defRPr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2000" b="1" dirty="0" err="1">
                <a:latin typeface="微軟正黑體" pitchFamily="34" charset="-120"/>
                <a:ea typeface="微軟正黑體" pitchFamily="34" charset="-120"/>
              </a:rPr>
              <a:t>防火牆</a:t>
            </a:r>
            <a:r>
              <a:rPr sz="2000" b="1" dirty="0">
                <a:latin typeface="微軟正黑體" pitchFamily="34" charset="-120"/>
                <a:ea typeface="微軟正黑體" pitchFamily="34" charset="-120"/>
              </a:rPr>
              <a:t>- 將wifi的流量轉送給eth0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457200" y="1600200"/>
            <a:ext cx="7620000" cy="3860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defRPr sz="28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>
                <a:solidFill>
                  <a:schemeClr val="tx1"/>
                </a:solidFill>
              </a:rPr>
              <a:t>sudo</a:t>
            </a:r>
            <a:r>
              <a:rPr dirty="0">
                <a:solidFill>
                  <a:schemeClr val="tx1"/>
                </a:solidFill>
              </a:rPr>
              <a:t> apt-get update </a:t>
            </a: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500"/>
              </a:spcBef>
              <a:defRPr sz="28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>
                <a:solidFill>
                  <a:schemeClr val="tx1"/>
                </a:solidFill>
              </a:rPr>
              <a:t>apt-get upgrade –y</a:t>
            </a: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500"/>
              </a:spcBef>
              <a:defRPr sz="28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>
                <a:solidFill>
                  <a:schemeClr val="tx1"/>
                </a:solidFill>
              </a:rPr>
              <a:t>更新套件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500"/>
              </a:spcBef>
              <a:defRPr sz="28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>
                <a:solidFill>
                  <a:schemeClr val="tx1"/>
                </a:solidFill>
              </a:rPr>
              <a:t>sudo</a:t>
            </a:r>
            <a:r>
              <a:rPr dirty="0">
                <a:solidFill>
                  <a:schemeClr val="tx1"/>
                </a:solidFill>
              </a:rPr>
              <a:t> apt-get install </a:t>
            </a:r>
            <a:r>
              <a:rPr dirty="0" err="1">
                <a:solidFill>
                  <a:schemeClr val="tx1"/>
                </a:solidFill>
              </a:rPr>
              <a:t>dnsmasq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hostapd</a:t>
            </a: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500"/>
              </a:spcBef>
              <a:defRPr sz="28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>
                <a:solidFill>
                  <a:schemeClr val="tx1"/>
                </a:solidFill>
              </a:rPr>
              <a:t>安裝</a:t>
            </a: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500"/>
              </a:spcBef>
              <a:defRPr sz="28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>
                <a:solidFill>
                  <a:schemeClr val="tx1"/>
                </a:solidFill>
              </a:rPr>
              <a:t>dnsmasq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dns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dhcp服務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r>
              <a:rPr dirty="0" err="1">
                <a:solidFill>
                  <a:schemeClr val="tx1"/>
                </a:solidFill>
              </a:rPr>
              <a:t>hostapd</a:t>
            </a:r>
            <a:r>
              <a:rPr dirty="0">
                <a:solidFill>
                  <a:schemeClr val="tx1"/>
                </a:solidFill>
              </a:rPr>
              <a:t>  </a:t>
            </a:r>
            <a:r>
              <a:rPr dirty="0" err="1">
                <a:solidFill>
                  <a:schemeClr val="tx1"/>
                </a:solidFill>
              </a:rPr>
              <a:t>開啟AP服務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ick\Desktop\AP_MODE-master (1)\AP_MODE-master\image\2018-04-25-083419_1824x984_scro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-497183"/>
            <a:ext cx="6279952" cy="338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hape 281"/>
          <p:cNvSpPr/>
          <p:nvPr/>
        </p:nvSpPr>
        <p:spPr>
          <a:xfrm>
            <a:off x="239068" y="1196752"/>
            <a:ext cx="8011165" cy="4093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6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 smtClean="0"/>
              <a:t>可能發生</a:t>
            </a:r>
            <a:r>
              <a:rPr lang="zh-TW" altLang="en-US" dirty="0"/>
              <a:t>的</a:t>
            </a:r>
            <a:r>
              <a:rPr dirty="0" err="1" smtClean="0"/>
              <a:t>問題</a:t>
            </a:r>
            <a:endParaRPr dirty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dirty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dirty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en-US" dirty="0" err="1" smtClean="0"/>
              <a:t>Isc</a:t>
            </a:r>
            <a:r>
              <a:rPr lang="en-US" dirty="0" smtClean="0"/>
              <a:t>-</a:t>
            </a:r>
            <a:r>
              <a:rPr lang="en-US" dirty="0" err="1" smtClean="0"/>
              <a:t>dhcp</a:t>
            </a:r>
            <a:r>
              <a:rPr lang="en-US" dirty="0" smtClean="0"/>
              <a:t>-server </a:t>
            </a:r>
            <a:r>
              <a:rPr lang="zh-TW" altLang="en-US" dirty="0" smtClean="0"/>
              <a:t>無法啟動</a:t>
            </a:r>
            <a:endParaRPr dirty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dirty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zh-TW" altLang="en-US" dirty="0"/>
              <a:t>請確</a:t>
            </a:r>
            <a:r>
              <a:rPr lang="zh-TW" altLang="en-US" dirty="0" smtClean="0"/>
              <a:t>定</a:t>
            </a:r>
            <a:r>
              <a:rPr lang="en-US" altLang="zh-TW" dirty="0" smtClean="0"/>
              <a:t>eth0 </a:t>
            </a:r>
            <a:r>
              <a:rPr lang="zh-TW" altLang="en-US" dirty="0" smtClean="0"/>
              <a:t>有</a:t>
            </a:r>
            <a:r>
              <a:rPr lang="en-US" altLang="zh-TW" dirty="0" smtClean="0"/>
              <a:t>IP</a:t>
            </a:r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lang="en-US" altLang="zh-TW" dirty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en-US" altLang="zh-TW" dirty="0" err="1"/>
              <a:t>ifconfig</a:t>
            </a:r>
            <a:r>
              <a:rPr lang="en-US" altLang="zh-TW" dirty="0"/>
              <a:t>  eth0 192.168.4.1 </a:t>
            </a:r>
            <a:r>
              <a:rPr lang="en-US" altLang="zh-TW" dirty="0" err="1"/>
              <a:t>netmask</a:t>
            </a:r>
            <a:r>
              <a:rPr lang="en-US" altLang="zh-TW" dirty="0"/>
              <a:t> 255.255.255.0 broadcast </a:t>
            </a:r>
            <a:r>
              <a:rPr lang="en-US" altLang="zh-TW" dirty="0" smtClean="0"/>
              <a:t>192.168.4.255</a:t>
            </a:r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lang="en-US" altLang="zh-TW" dirty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zh-TW" altLang="en-US" dirty="0"/>
              <a:t>然後再次重</a:t>
            </a:r>
            <a:r>
              <a:rPr lang="zh-TW" altLang="en-US" dirty="0" smtClean="0"/>
              <a:t>啟</a:t>
            </a:r>
            <a:endParaRPr lang="en-US" altLang="zh-TW" dirty="0" smtClean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lang="en-US" altLang="zh-TW" dirty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init.d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isc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dhcp</a:t>
            </a:r>
            <a:r>
              <a:rPr lang="en-US" altLang="zh-TW" dirty="0" smtClean="0"/>
              <a:t>-server restart</a:t>
            </a:r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lang="en-US" dirty="0"/>
          </a:p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74019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ick\Desktop\AP_MODE-master (1)\AP_MODE-master\image\2018-04-25-090943_1824x984_scro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88" b="24095"/>
          <a:stretch/>
        </p:blipFill>
        <p:spPr bwMode="auto">
          <a:xfrm>
            <a:off x="3203848" y="260648"/>
            <a:ext cx="5572497" cy="566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54757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528" y="1700808"/>
            <a:ext cx="8229600" cy="3976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快速設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定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git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 clone 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  <a:hlinkClick r:id="rId2"/>
              </a:rPr>
              <a:t>https://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  <a:hlinkClick r:id="rId2"/>
              </a:rPr>
              <a:t>github.com/krnick/AP_MODE.git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cd AP_MODE</a:t>
            </a:r>
          </a:p>
          <a:p>
            <a:pPr marL="0" indent="0">
              <a:buNone/>
            </a:pP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ource install.sh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2" r="56076" b="38999"/>
          <a:stretch/>
        </p:blipFill>
        <p:spPr bwMode="auto">
          <a:xfrm>
            <a:off x="3118768" y="2924944"/>
            <a:ext cx="5715000" cy="2704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208321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>
            <a:spLocks noGrp="1"/>
          </p:cNvSpPr>
          <p:nvPr>
            <p:ph type="body" idx="1"/>
          </p:nvPr>
        </p:nvSpPr>
        <p:spPr>
          <a:xfrm>
            <a:off x="323528" y="1700808"/>
            <a:ext cx="8229600" cy="3976688"/>
          </a:xfrm>
        </p:spPr>
        <p:txBody>
          <a:bodyPr>
            <a:normAutofit/>
          </a:bodyPr>
          <a:lstStyle/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腳本操作，在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source install.sh 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後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第一種模式 開熱點方式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source install.sh  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選擇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2 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然後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關閉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第二種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模式 開熱點方式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source install.sh  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選擇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3 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然後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關閉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再切換模式之前，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 source install.sh  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選擇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4 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離開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62270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/>
        </p:nvSpPr>
        <p:spPr>
          <a:xfrm>
            <a:off x="457200" y="577876"/>
            <a:ext cx="7620000" cy="739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600">
                <a:solidFill>
                  <a:srgbClr val="675E47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t>nano /etc/dhcpcd.conf</a:t>
            </a:r>
          </a:p>
        </p:txBody>
      </p:sp>
      <p:sp>
        <p:nvSpPr>
          <p:cNvPr id="254" name="Shape 254"/>
          <p:cNvSpPr/>
          <p:nvPr/>
        </p:nvSpPr>
        <p:spPr>
          <a:xfrm>
            <a:off x="457200" y="1600200"/>
            <a:ext cx="7620000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24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>
                <a:solidFill>
                  <a:schemeClr val="tx1"/>
                </a:solidFill>
              </a:rPr>
              <a:t>interface wlan0</a:t>
            </a: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4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>
                <a:solidFill>
                  <a:schemeClr val="tx1"/>
                </a:solidFill>
              </a:rPr>
              <a:t>static </a:t>
            </a:r>
            <a:r>
              <a:rPr dirty="0" err="1">
                <a:solidFill>
                  <a:schemeClr val="tx1"/>
                </a:solidFill>
              </a:rPr>
              <a:t>ip_address</a:t>
            </a:r>
            <a:r>
              <a:rPr dirty="0">
                <a:solidFill>
                  <a:schemeClr val="tx1"/>
                </a:solidFill>
              </a:rPr>
              <a:t>=192.168.4.1/24</a:t>
            </a: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4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>
                <a:solidFill>
                  <a:schemeClr val="tx1"/>
                </a:solidFill>
              </a:rPr>
              <a:t>static routers=1921.68.4.1</a:t>
            </a: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4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>
                <a:solidFill>
                  <a:schemeClr val="tx1"/>
                </a:solidFill>
              </a:rPr>
              <a:t>static </a:t>
            </a:r>
            <a:r>
              <a:rPr dirty="0" err="1">
                <a:solidFill>
                  <a:schemeClr val="tx1"/>
                </a:solidFill>
              </a:rPr>
              <a:t>domain_name_server</a:t>
            </a:r>
            <a:r>
              <a:rPr dirty="0">
                <a:solidFill>
                  <a:schemeClr val="tx1"/>
                </a:solidFill>
              </a:rPr>
              <a:t>=8.8.8.8</a:t>
            </a: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4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4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>
                <a:solidFill>
                  <a:schemeClr val="tx1"/>
                </a:solidFill>
              </a:rPr>
              <a:t>設定無線網卡固定IP</a:t>
            </a:r>
            <a:r>
              <a:rPr dirty="0">
                <a:solidFill>
                  <a:schemeClr val="tx1"/>
                </a:solidFill>
              </a:rPr>
              <a:t> </a:t>
            </a:r>
            <a:endParaRPr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457200" y="495617"/>
            <a:ext cx="7620000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000">
                <a:solidFill>
                  <a:srgbClr val="675E47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nano</a:t>
            </a:r>
            <a:r>
              <a:rPr dirty="0">
                <a:solidFill>
                  <a:schemeClr val="tx1"/>
                </a:solidFill>
              </a:rPr>
              <a:t> /</a:t>
            </a:r>
            <a:r>
              <a:rPr dirty="0" err="1">
                <a:solidFill>
                  <a:schemeClr val="tx1"/>
                </a:solidFill>
              </a:rPr>
              <a:t>etc</a:t>
            </a:r>
            <a:r>
              <a:rPr dirty="0">
                <a:solidFill>
                  <a:schemeClr val="tx1"/>
                </a:solidFill>
              </a:rPr>
              <a:t>/network/interfaces</a:t>
            </a:r>
          </a:p>
        </p:txBody>
      </p:sp>
      <p:sp>
        <p:nvSpPr>
          <p:cNvPr id="257" name="Shape 257"/>
          <p:cNvSpPr/>
          <p:nvPr/>
        </p:nvSpPr>
        <p:spPr>
          <a:xfrm>
            <a:off x="457200" y="1600200"/>
            <a:ext cx="7620000" cy="2047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allow-</a:t>
            </a:r>
            <a:r>
              <a:rPr dirty="0" err="1"/>
              <a:t>hotplug</a:t>
            </a:r>
            <a:r>
              <a:rPr dirty="0"/>
              <a:t> wlan0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iface</a:t>
            </a:r>
            <a:r>
              <a:rPr dirty="0"/>
              <a:t> wlan0 </a:t>
            </a:r>
            <a:r>
              <a:rPr dirty="0" err="1"/>
              <a:t>inet</a:t>
            </a:r>
            <a:r>
              <a:rPr dirty="0"/>
              <a:t> manual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設定無線網卡</a:t>
            </a:r>
            <a:r>
              <a:rPr dirty="0"/>
              <a:t> </a:t>
            </a:r>
            <a:r>
              <a:rPr dirty="0" err="1"/>
              <a:t>可成為AP使用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並手動設定網卡IP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457200" y="1600200"/>
            <a:ext cx="7620000" cy="853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indent="-227012">
              <a:spcBef>
                <a:spcPts val="400"/>
              </a:spcBef>
              <a:buClr>
                <a:srgbClr val="A9A57C"/>
              </a:buClr>
              <a:buSzPct val="100000"/>
              <a:buFont typeface="Arial"/>
              <a:buChar char="•"/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sudo service dhcpcd restart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indent="-227012">
              <a:spcBef>
                <a:spcPts val="400"/>
              </a:spcBef>
              <a:buClr>
                <a:srgbClr val="A9A57C"/>
              </a:buClr>
              <a:buSzPct val="100000"/>
              <a:buFont typeface="Arial"/>
              <a:buChar char="•"/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將網路重啟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457200" y="284073"/>
            <a:ext cx="762000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3600">
                <a:solidFill>
                  <a:srgbClr val="675E47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>
                <a:solidFill>
                  <a:schemeClr val="tx1"/>
                </a:solidFill>
              </a:rPr>
              <a:t>nano</a:t>
            </a:r>
            <a:r>
              <a:rPr dirty="0">
                <a:solidFill>
                  <a:schemeClr val="tx1"/>
                </a:solidFill>
              </a:rPr>
              <a:t> /</a:t>
            </a:r>
            <a:r>
              <a:rPr dirty="0" err="1">
                <a:solidFill>
                  <a:schemeClr val="tx1"/>
                </a:solidFill>
              </a:rPr>
              <a:t>etc</a:t>
            </a:r>
            <a:r>
              <a:rPr dirty="0">
                <a:solidFill>
                  <a:schemeClr val="tx1"/>
                </a:solidFill>
              </a:rPr>
              <a:t>/</a:t>
            </a:r>
            <a:r>
              <a:rPr dirty="0" err="1">
                <a:solidFill>
                  <a:schemeClr val="tx1"/>
                </a:solidFill>
              </a:rPr>
              <a:t>hostapd</a:t>
            </a:r>
            <a:r>
              <a:rPr dirty="0">
                <a:solidFill>
                  <a:schemeClr val="tx1"/>
                </a:solidFill>
              </a:rPr>
              <a:t>/</a:t>
            </a:r>
            <a:r>
              <a:rPr dirty="0" err="1">
                <a:solidFill>
                  <a:schemeClr val="tx1"/>
                </a:solidFill>
              </a:rPr>
              <a:t>hostapd.conf</a:t>
            </a:r>
            <a:endParaRPr dirty="0">
              <a:solidFill>
                <a:schemeClr val="tx1"/>
              </a:solidFill>
            </a:endParaRPr>
          </a:p>
          <a:p>
            <a:pPr>
              <a:defRPr sz="3600">
                <a:solidFill>
                  <a:srgbClr val="675E47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>
                <a:solidFill>
                  <a:schemeClr val="tx1"/>
                </a:solidFill>
              </a:rPr>
              <a:t>AP設定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457200" y="1600200"/>
            <a:ext cx="7620000" cy="570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interface=wlan0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driver=nl80211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ssid=pi3_ap   (ap ssid name)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hw_mode=g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channel=6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wmm_enabled=1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macaddr_acl=0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auth_algs=1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ignore_broadcast_ssid=0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wpa=2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wpa_passphrase=</a:t>
            </a:r>
            <a:r>
              <a:rPr>
                <a:solidFill>
                  <a:srgbClr val="FF0000"/>
                </a:solidFill>
              </a:rPr>
              <a:t>12345678 (password)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wpa_key_mgmt=WPA-PSK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rsn_pairwise=CCMP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</a:pPr>
            <a:r>
              <a: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00">
              <a:solidFill>
                <a:srgbClr val="2F2B2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/>
        </p:nvSpPr>
        <p:spPr>
          <a:xfrm>
            <a:off x="457200" y="471428"/>
            <a:ext cx="7620000" cy="800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600">
                <a:solidFill>
                  <a:srgbClr val="675E47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nano</a:t>
            </a:r>
            <a:r>
              <a:rPr dirty="0">
                <a:solidFill>
                  <a:schemeClr val="tx1"/>
                </a:solidFill>
              </a:rPr>
              <a:t>  /</a:t>
            </a:r>
            <a:r>
              <a:rPr dirty="0" err="1">
                <a:solidFill>
                  <a:schemeClr val="tx1"/>
                </a:solidFill>
              </a:rPr>
              <a:t>etc</a:t>
            </a:r>
            <a:r>
              <a:rPr dirty="0">
                <a:solidFill>
                  <a:schemeClr val="tx1"/>
                </a:solidFill>
              </a:rPr>
              <a:t>/default/</a:t>
            </a:r>
            <a:r>
              <a:rPr dirty="0" err="1">
                <a:solidFill>
                  <a:schemeClr val="tx1"/>
                </a:solidFill>
              </a:rPr>
              <a:t>hostapd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457200" y="1600200"/>
            <a:ext cx="7620000" cy="123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DAEMON_CONF="/</a:t>
            </a:r>
            <a:r>
              <a:rPr dirty="0" err="1"/>
              <a:t>etc</a:t>
            </a:r>
            <a:r>
              <a:rPr dirty="0"/>
              <a:t>/</a:t>
            </a:r>
            <a:r>
              <a:rPr dirty="0" err="1"/>
              <a:t>hostapd</a:t>
            </a:r>
            <a:r>
              <a:rPr dirty="0"/>
              <a:t>/</a:t>
            </a:r>
            <a:r>
              <a:rPr dirty="0" err="1"/>
              <a:t>hostapd.conf</a:t>
            </a:r>
            <a:r>
              <a:rPr dirty="0"/>
              <a:t>“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設為linux</a:t>
            </a:r>
            <a:r>
              <a:rPr dirty="0"/>
              <a:t> daemon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457200" y="463818"/>
            <a:ext cx="7620000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000">
                <a:solidFill>
                  <a:srgbClr val="675E47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sz="4000" b="1" dirty="0" err="1">
                <a:solidFill>
                  <a:schemeClr val="tx1"/>
                </a:solidFill>
              </a:rPr>
              <a:t>sudo</a:t>
            </a:r>
            <a:r>
              <a:rPr sz="4000" b="1" dirty="0">
                <a:solidFill>
                  <a:schemeClr val="tx1"/>
                </a:solidFill>
              </a:rPr>
              <a:t> </a:t>
            </a:r>
            <a:r>
              <a:rPr sz="4000" b="1" dirty="0" err="1">
                <a:solidFill>
                  <a:schemeClr val="tx1"/>
                </a:solidFill>
              </a:rPr>
              <a:t>nano</a:t>
            </a:r>
            <a:r>
              <a:rPr sz="4000" b="1" dirty="0">
                <a:solidFill>
                  <a:schemeClr val="tx1"/>
                </a:solidFill>
              </a:rPr>
              <a:t> /</a:t>
            </a:r>
            <a:r>
              <a:rPr sz="4000" b="1" dirty="0" err="1">
                <a:solidFill>
                  <a:schemeClr val="tx1"/>
                </a:solidFill>
              </a:rPr>
              <a:t>etc</a:t>
            </a:r>
            <a:r>
              <a:rPr sz="4000" b="1" dirty="0">
                <a:solidFill>
                  <a:schemeClr val="tx1"/>
                </a:solidFill>
              </a:rPr>
              <a:t>/</a:t>
            </a:r>
            <a:r>
              <a:rPr sz="4000" b="1" dirty="0" err="1">
                <a:solidFill>
                  <a:schemeClr val="tx1"/>
                </a:solidFill>
              </a:rPr>
              <a:t>dnsmasq.conf</a:t>
            </a:r>
            <a:r>
              <a:rPr sz="4000" b="1" dirty="0">
                <a:solidFill>
                  <a:schemeClr val="tx1"/>
                </a:solidFill>
              </a:rPr>
              <a:t> </a:t>
            </a:r>
            <a:br>
              <a:rPr sz="4000" b="1" dirty="0">
                <a:solidFill>
                  <a:schemeClr val="tx1"/>
                </a:solidFill>
              </a:rPr>
            </a:br>
            <a:endParaRPr sz="4000" b="1" dirty="0">
              <a:solidFill>
                <a:schemeClr val="tx1"/>
              </a:solidFill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457200" y="1600200"/>
            <a:ext cx="7620000" cy="352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interface=wlan0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bind-interfaces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server=8.8.8.8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domain-needed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bogus-</a:t>
            </a:r>
            <a:r>
              <a:rPr dirty="0" err="1"/>
              <a:t>priv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dhcp</a:t>
            </a:r>
            <a:r>
              <a:rPr dirty="0"/>
              <a:t>-range=192.168.4.2,192.168.4.254,12h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2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設定dhcp</a:t>
            </a:r>
            <a:r>
              <a:rPr dirty="0"/>
              <a:t> </a:t>
            </a:r>
            <a:r>
              <a:rPr dirty="0" err="1"/>
              <a:t>發的範圍和設定domain</a:t>
            </a:r>
            <a:r>
              <a:rPr dirty="0"/>
              <a:t> name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/>
        </p:nvSpPr>
        <p:spPr>
          <a:xfrm>
            <a:off x="457200" y="495617"/>
            <a:ext cx="7620000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000">
                <a:solidFill>
                  <a:srgbClr val="675E47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sudo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nano</a:t>
            </a:r>
            <a:r>
              <a:rPr dirty="0">
                <a:solidFill>
                  <a:schemeClr val="tx1"/>
                </a:solidFill>
              </a:rPr>
              <a:t> /</a:t>
            </a:r>
            <a:r>
              <a:rPr dirty="0" err="1">
                <a:solidFill>
                  <a:schemeClr val="tx1"/>
                </a:solidFill>
              </a:rPr>
              <a:t>etc</a:t>
            </a:r>
            <a:r>
              <a:rPr dirty="0">
                <a:solidFill>
                  <a:schemeClr val="tx1"/>
                </a:solidFill>
              </a:rPr>
              <a:t>/</a:t>
            </a:r>
            <a:r>
              <a:rPr dirty="0" err="1">
                <a:solidFill>
                  <a:schemeClr val="tx1"/>
                </a:solidFill>
              </a:rPr>
              <a:t>sysctl.conf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457200" y="1612900"/>
            <a:ext cx="7620000" cy="32213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20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sudo</a:t>
            </a:r>
            <a:r>
              <a:rPr dirty="0"/>
              <a:t> </a:t>
            </a:r>
            <a:r>
              <a:rPr dirty="0" err="1"/>
              <a:t>sh</a:t>
            </a:r>
            <a:r>
              <a:rPr dirty="0"/>
              <a:t> -c "echo 1 &gt;/</a:t>
            </a:r>
            <a:r>
              <a:rPr dirty="0" err="1"/>
              <a:t>proc</a:t>
            </a:r>
            <a:r>
              <a:rPr dirty="0"/>
              <a:t>/sys/net/ipv4/</a:t>
            </a:r>
            <a:r>
              <a:rPr dirty="0" err="1"/>
              <a:t>ip_forward</a:t>
            </a:r>
            <a:r>
              <a:rPr dirty="0"/>
              <a:t> "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000">
                <a:solidFill>
                  <a:srgbClr val="2F2B2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00"/>
              </a:spcBef>
              <a:defRPr sz="20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 smtClean="0"/>
              <a:t>開啟封包轉送</a:t>
            </a:r>
            <a:endParaRPr lang="en-US" dirty="0" smtClean="0"/>
          </a:p>
          <a:p>
            <a:pPr>
              <a:spcBef>
                <a:spcPts val="400"/>
              </a:spcBef>
              <a:defRPr sz="20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lang="en-US" dirty="0"/>
          </a:p>
          <a:p>
            <a:pPr>
              <a:spcBef>
                <a:spcPts val="400"/>
              </a:spcBef>
              <a:defRPr sz="20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zh-TW" altLang="en-US" dirty="0" smtClean="0"/>
              <a:t>或是將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sysctl.conf</a:t>
            </a:r>
            <a:r>
              <a:rPr lang="en-US" altLang="zh-TW" dirty="0" smtClean="0"/>
              <a:t> </a:t>
            </a:r>
          </a:p>
          <a:p>
            <a:pPr>
              <a:spcBef>
                <a:spcPts val="400"/>
              </a:spcBef>
              <a:defRPr sz="20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zh-TW" altLang="en-US" dirty="0"/>
              <a:t>中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ipv4_forward = 1  </a:t>
            </a:r>
            <a:r>
              <a:rPr lang="zh-TW" altLang="en-US" dirty="0" smtClean="0"/>
              <a:t>註解拿掉</a:t>
            </a:r>
            <a:endParaRPr lang="en-US" altLang="zh-TW" dirty="0" smtClean="0"/>
          </a:p>
          <a:p>
            <a:pPr>
              <a:spcBef>
                <a:spcPts val="400"/>
              </a:spcBef>
              <a:defRPr sz="20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lang="en-US" dirty="0"/>
          </a:p>
          <a:p>
            <a:pPr>
              <a:spcBef>
                <a:spcPts val="400"/>
              </a:spcBef>
              <a:defRPr sz="2000">
                <a:solidFill>
                  <a:srgbClr val="2F2B2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zh-TW" altLang="en-US" dirty="0" smtClean="0"/>
              <a:t>參閱設定檔中 </a:t>
            </a:r>
            <a:r>
              <a:rPr lang="en-US" altLang="zh-TW" dirty="0"/>
              <a:t>AP_MODE/</a:t>
            </a:r>
            <a:r>
              <a:rPr lang="en-US" altLang="zh-TW" dirty="0" err="1"/>
              <a:t>mode_give_NetworkFromEth</a:t>
            </a:r>
            <a:r>
              <a:rPr lang="en-US" altLang="zh-TW" dirty="0"/>
              <a:t>/</a:t>
            </a:r>
            <a:r>
              <a:rPr lang="en-US" altLang="zh-TW" dirty="0" err="1"/>
              <a:t>sysctl.conf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495</Words>
  <Application>Microsoft Office PowerPoint</Application>
  <PresentationFormat>如螢幕大小 (4:3)</PresentationFormat>
  <Paragraphs>160</Paragraphs>
  <Slides>23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nick</cp:lastModifiedBy>
  <cp:revision>41</cp:revision>
  <dcterms:modified xsi:type="dcterms:W3CDTF">2018-05-07T11:27:09Z</dcterms:modified>
</cp:coreProperties>
</file>