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9144000" cy="5143500" type="screen16x9"/>
  <p:notesSz cx="6858000" cy="9144000"/>
  <p:embeddedFontLst>
    <p:embeddedFont>
      <p:font typeface="Merriweather" panose="020B0604020202020204" charset="0"/>
      <p:regular r:id="rId25"/>
      <p:bold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5161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9897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4237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1204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820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8788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867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937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4214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7314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0319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3228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807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028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3774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048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1210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8354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0939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09128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703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0323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206650" y="19862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s" sz="1800"/>
              <a:t>DISEÑO DE PROYECTOS DE</a:t>
            </a:r>
            <a:endParaRPr sz="1800"/>
          </a:p>
          <a:p>
            <a:pPr marL="0" lvl="0" indent="0">
              <a:spcBef>
                <a:spcPts val="0"/>
              </a:spcBef>
              <a:spcAft>
                <a:spcPts val="0"/>
              </a:spcAft>
              <a:buClr>
                <a:schemeClr val="dk1"/>
              </a:buClr>
              <a:buSzPts val="1100"/>
              <a:buFont typeface="Arial"/>
              <a:buNone/>
            </a:pPr>
            <a:r>
              <a:rPr lang="es" sz="1800"/>
              <a:t>INNOVACIÓN</a:t>
            </a:r>
            <a:endParaRPr sz="1800"/>
          </a:p>
          <a:p>
            <a:pPr marL="0" lvl="0" indent="0">
              <a:spcBef>
                <a:spcPts val="0"/>
              </a:spcBef>
              <a:spcAft>
                <a:spcPts val="0"/>
              </a:spcAft>
              <a:buNone/>
            </a:pPr>
            <a:endParaRPr/>
          </a:p>
        </p:txBody>
      </p:sp>
      <p:sp>
        <p:nvSpPr>
          <p:cNvPr id="65" name="Shape 65"/>
          <p:cNvSpPr txBox="1">
            <a:spLocks noGrp="1"/>
          </p:cNvSpPr>
          <p:nvPr>
            <p:ph type="subTitle" idx="1"/>
          </p:nvPr>
        </p:nvSpPr>
        <p:spPr>
          <a:xfrm>
            <a:off x="3791925" y="2675100"/>
            <a:ext cx="5277600" cy="73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b="1" dirty="0">
                <a:solidFill>
                  <a:srgbClr val="FFFFFF"/>
                </a:solidFill>
              </a:rPr>
              <a:t>Integrantes del grupo:</a:t>
            </a:r>
            <a:endParaRPr sz="2400" b="1" dirty="0">
              <a:solidFill>
                <a:srgbClr val="FFFFFF"/>
              </a:solidFill>
            </a:endParaRPr>
          </a:p>
          <a:p>
            <a:pPr marL="0" lvl="0" indent="0" algn="r" rtl="0">
              <a:spcBef>
                <a:spcPts val="0"/>
              </a:spcBef>
              <a:spcAft>
                <a:spcPts val="0"/>
              </a:spcAft>
              <a:buNone/>
            </a:pPr>
            <a:endParaRPr sz="1800" dirty="0">
              <a:solidFill>
                <a:srgbClr val="FFFFFF"/>
              </a:solidFill>
            </a:endParaRPr>
          </a:p>
          <a:p>
            <a:pPr marL="457200" lvl="0" indent="-381000" algn="r" rtl="0">
              <a:spcBef>
                <a:spcPts val="0"/>
              </a:spcBef>
              <a:spcAft>
                <a:spcPts val="0"/>
              </a:spcAft>
              <a:buClr>
                <a:srgbClr val="FFFFFF"/>
              </a:buClr>
              <a:buSzPts val="2400"/>
              <a:buChar char="-"/>
            </a:pPr>
            <a:r>
              <a:rPr lang="es" sz="2400" dirty="0">
                <a:solidFill>
                  <a:srgbClr val="FFFFFF"/>
                </a:solidFill>
              </a:rPr>
              <a:t>Jonda Miranda, Seichi Eduardo</a:t>
            </a:r>
            <a:endParaRPr sz="2400" dirty="0">
              <a:solidFill>
                <a:srgbClr val="FFFFFF"/>
              </a:solidFill>
            </a:endParaRPr>
          </a:p>
          <a:p>
            <a:pPr marL="457200" lvl="0" indent="-381000" algn="r" rtl="0">
              <a:spcBef>
                <a:spcPts val="0"/>
              </a:spcBef>
              <a:spcAft>
                <a:spcPts val="0"/>
              </a:spcAft>
              <a:buClr>
                <a:srgbClr val="FFFFFF"/>
              </a:buClr>
              <a:buSzPts val="2400"/>
              <a:buChar char="-"/>
            </a:pPr>
            <a:r>
              <a:rPr lang="es" sz="2400" dirty="0">
                <a:solidFill>
                  <a:srgbClr val="FFFFFF"/>
                </a:solidFill>
              </a:rPr>
              <a:t>Yonny Rivera Espinoza</a:t>
            </a:r>
            <a:endParaRPr sz="2400" dirty="0">
              <a:solidFill>
                <a:srgbClr val="FFFFFF"/>
              </a:solidFill>
            </a:endParaRPr>
          </a:p>
          <a:p>
            <a:pPr marL="457200" lvl="0" indent="-381000" algn="r" rtl="0">
              <a:spcBef>
                <a:spcPts val="0"/>
              </a:spcBef>
              <a:spcAft>
                <a:spcPts val="0"/>
              </a:spcAft>
              <a:buClr>
                <a:srgbClr val="FFFFFF"/>
              </a:buClr>
              <a:buSzPts val="2400"/>
              <a:buChar char="-"/>
            </a:pPr>
            <a:r>
              <a:rPr lang="es" sz="2400" dirty="0">
                <a:solidFill>
                  <a:srgbClr val="FFFFFF"/>
                </a:solidFill>
              </a:rPr>
              <a:t>Ricardo Berrospi Quispe</a:t>
            </a:r>
            <a:endParaRPr sz="2400" dirty="0">
              <a:solidFill>
                <a:srgbClr val="FFFFFF"/>
              </a:solidFill>
            </a:endParaRPr>
          </a:p>
          <a:p>
            <a:pPr marL="457200" lvl="0" indent="-381000" algn="r">
              <a:spcBef>
                <a:spcPts val="0"/>
              </a:spcBef>
              <a:spcAft>
                <a:spcPts val="0"/>
              </a:spcAft>
              <a:buClr>
                <a:srgbClr val="FFFFFF"/>
              </a:buClr>
              <a:buSzPts val="2400"/>
              <a:buChar char="-"/>
            </a:pPr>
            <a:r>
              <a:rPr lang="es" sz="2400" dirty="0">
                <a:solidFill>
                  <a:srgbClr val="FFFFFF"/>
                </a:solidFill>
              </a:rPr>
              <a:t>Huaman Cahuana, Juan Carlos</a:t>
            </a:r>
            <a:endParaRPr sz="2400" dirty="0">
              <a:solidFill>
                <a:srgbClr val="FFFFFF"/>
              </a:solidFill>
            </a:endParaRPr>
          </a:p>
        </p:txBody>
      </p:sp>
      <p:sp>
        <p:nvSpPr>
          <p:cNvPr id="66" name="Shape 66"/>
          <p:cNvSpPr txBox="1">
            <a:spLocks noGrp="1"/>
          </p:cNvSpPr>
          <p:nvPr>
            <p:ph type="ctrTitle"/>
          </p:nvPr>
        </p:nvSpPr>
        <p:spPr>
          <a:xfrm>
            <a:off x="311700" y="287675"/>
            <a:ext cx="8520600" cy="128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3000" b="1" dirty="0"/>
              <a:t>Implementación y diseño de un aplicativo móvil para el reconocimiento de rocas minerales</a:t>
            </a:r>
            <a:endParaRPr sz="3000" b="1"/>
          </a:p>
          <a:p>
            <a:pPr marL="0" lvl="0" indent="0"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19075"/>
            <a:ext cx="8520600" cy="5493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s" sz="1800" b="1">
                <a:solidFill>
                  <a:srgbClr val="FFFFFF"/>
                </a:solidFill>
                <a:latin typeface="Arial"/>
                <a:ea typeface="Arial"/>
                <a:cs typeface="Arial"/>
                <a:sym typeface="Arial"/>
              </a:rPr>
              <a:t>Diseño de Portafolio de Alternativas</a:t>
            </a:r>
            <a:endParaRPr sz="1800" b="1">
              <a:solidFill>
                <a:srgbClr val="FFFFFF"/>
              </a:solidFill>
              <a:latin typeface="Arial"/>
              <a:ea typeface="Arial"/>
              <a:cs typeface="Arial"/>
              <a:sym typeface="Arial"/>
            </a:endParaRPr>
          </a:p>
          <a:p>
            <a:pPr marL="0" lvl="0" indent="0" rtl="0">
              <a:lnSpc>
                <a:spcPct val="100000"/>
              </a:lnSpc>
              <a:spcBef>
                <a:spcPts val="1600"/>
              </a:spcBef>
              <a:spcAft>
                <a:spcPts val="0"/>
              </a:spcAft>
              <a:buNone/>
            </a:pPr>
            <a:endParaRPr sz="1800" b="1">
              <a:solidFill>
                <a:srgbClr val="FFFFFF"/>
              </a:solidFill>
              <a:latin typeface="Arial"/>
              <a:ea typeface="Arial"/>
              <a:cs typeface="Arial"/>
              <a:sym typeface="Arial"/>
            </a:endParaRPr>
          </a:p>
          <a:p>
            <a:pPr marL="0" lvl="0" indent="0" rtl="0">
              <a:lnSpc>
                <a:spcPct val="115000"/>
              </a:lnSpc>
              <a:spcBef>
                <a:spcPts val="1600"/>
              </a:spcBef>
              <a:spcAft>
                <a:spcPts val="0"/>
              </a:spcAft>
              <a:buNone/>
            </a:pPr>
            <a:endParaRPr sz="1800" b="1">
              <a:solidFill>
                <a:srgbClr val="FFFFFF"/>
              </a:solidFill>
              <a:latin typeface="Arial"/>
              <a:ea typeface="Arial"/>
              <a:cs typeface="Arial"/>
              <a:sym typeface="Arial"/>
            </a:endParaRPr>
          </a:p>
          <a:p>
            <a:pPr marL="0" lvl="0" indent="0" rtl="0">
              <a:spcBef>
                <a:spcPts val="1600"/>
              </a:spcBef>
              <a:spcAft>
                <a:spcPts val="0"/>
              </a:spcAft>
              <a:buNone/>
            </a:pPr>
            <a:endParaRPr/>
          </a:p>
        </p:txBody>
      </p:sp>
      <p:sp>
        <p:nvSpPr>
          <p:cNvPr id="119" name="Shape 119"/>
          <p:cNvSpPr txBox="1"/>
          <p:nvPr/>
        </p:nvSpPr>
        <p:spPr>
          <a:xfrm>
            <a:off x="378000" y="1469550"/>
            <a:ext cx="8388000" cy="282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b="1">
              <a:solidFill>
                <a:schemeClr val="accent1"/>
              </a:solidFill>
              <a:latin typeface="Merriweather"/>
              <a:ea typeface="Merriweather"/>
              <a:cs typeface="Merriweather"/>
              <a:sym typeface="Merriweather"/>
            </a:endParaRPr>
          </a:p>
          <a:p>
            <a:pPr marL="0" lvl="0" indent="0" rtl="0">
              <a:spcBef>
                <a:spcPts val="0"/>
              </a:spcBef>
              <a:spcAft>
                <a:spcPts val="0"/>
              </a:spcAft>
              <a:buNone/>
            </a:pPr>
            <a:endParaRPr sz="1800" b="1">
              <a:solidFill>
                <a:schemeClr val="accent1"/>
              </a:solidFill>
              <a:latin typeface="Merriweather"/>
              <a:ea typeface="Merriweather"/>
              <a:cs typeface="Merriweather"/>
              <a:sym typeface="Merriweather"/>
            </a:endParaRPr>
          </a:p>
          <a:p>
            <a:pPr marL="0" lvl="0" indent="0" algn="just" rtl="0">
              <a:spcBef>
                <a:spcPts val="0"/>
              </a:spcBef>
              <a:spcAft>
                <a:spcPts val="0"/>
              </a:spcAft>
              <a:buNone/>
            </a:pPr>
            <a:r>
              <a:rPr lang="es" sz="2400">
                <a:solidFill>
                  <a:schemeClr val="accent1"/>
                </a:solidFill>
              </a:rPr>
              <a:t>El uso de nuestro aplicativo móvil inicia desde el reconocimiento de la roca mineral de manera correcta hasta ofrecer información acerca de la roca identificada como mineral, por ejemplo, el tipo de mineral, tipo de roca e información adicional acerca del mismo.</a:t>
            </a:r>
            <a:endParaRPr sz="2400">
              <a:solidFill>
                <a:schemeClr val="accent1"/>
              </a:solidFill>
              <a:latin typeface="Merriweather"/>
              <a:ea typeface="Merriweather"/>
              <a:cs typeface="Merriweather"/>
              <a:sym typeface="Merriweather"/>
            </a:endParaRPr>
          </a:p>
          <a:p>
            <a:pPr marL="0" lvl="0" indent="0" rtl="0">
              <a:spcBef>
                <a:spcPts val="0"/>
              </a:spcBef>
              <a:spcAft>
                <a:spcPts val="0"/>
              </a:spcAft>
              <a:buNone/>
            </a:pPr>
            <a:endParaRPr sz="2400" b="1">
              <a:solidFill>
                <a:schemeClr val="accent1"/>
              </a:solidFill>
              <a:latin typeface="Merriweather"/>
              <a:ea typeface="Merriweather"/>
              <a:cs typeface="Merriweather"/>
              <a:sym typeface="Merriweather"/>
            </a:endParaRPr>
          </a:p>
          <a:p>
            <a:pPr marL="0" lvl="0" indent="0"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0"/>
            <a:ext cx="8520600" cy="110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Evaluación de Alternativas </a:t>
            </a:r>
            <a:endParaRPr/>
          </a:p>
          <a:p>
            <a:pPr marL="457200" lvl="0" indent="-406400">
              <a:spcBef>
                <a:spcPts val="0"/>
              </a:spcBef>
              <a:spcAft>
                <a:spcPts val="0"/>
              </a:spcAft>
              <a:buSzPts val="2800"/>
              <a:buChar char="-"/>
            </a:pPr>
            <a:r>
              <a:rPr lang="es"/>
              <a:t>Evaluación Económica</a:t>
            </a:r>
            <a:endParaRPr/>
          </a:p>
          <a:p>
            <a:pPr marL="0" lvl="0" indent="0" rtl="0">
              <a:spcBef>
                <a:spcPts val="0"/>
              </a:spcBef>
              <a:spcAft>
                <a:spcPts val="0"/>
              </a:spcAft>
              <a:buNone/>
            </a:pPr>
            <a:endParaRPr/>
          </a:p>
        </p:txBody>
      </p:sp>
      <p:pic>
        <p:nvPicPr>
          <p:cNvPr id="125" name="Shape 125"/>
          <p:cNvPicPr preferRelativeResize="0"/>
          <p:nvPr/>
        </p:nvPicPr>
        <p:blipFill>
          <a:blip r:embed="rId3">
            <a:alphaModFix/>
          </a:blip>
          <a:stretch>
            <a:fillRect/>
          </a:stretch>
        </p:blipFill>
        <p:spPr>
          <a:xfrm>
            <a:off x="1325020" y="1101600"/>
            <a:ext cx="5882979" cy="387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0"/>
            <a:ext cx="8520600" cy="110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Evaluación de Alternativas </a:t>
            </a:r>
            <a:endParaRPr/>
          </a:p>
          <a:p>
            <a:pPr marL="457200" lvl="0" indent="-406400" rtl="0">
              <a:spcBef>
                <a:spcPts val="0"/>
              </a:spcBef>
              <a:spcAft>
                <a:spcPts val="0"/>
              </a:spcAft>
              <a:buSzPts val="2800"/>
              <a:buChar char="-"/>
            </a:pPr>
            <a:r>
              <a:rPr lang="es"/>
              <a:t>Evaluación Técnica</a:t>
            </a:r>
            <a:endParaRPr/>
          </a:p>
          <a:p>
            <a:pPr marL="0" lvl="0" indent="0" rtl="0">
              <a:spcBef>
                <a:spcPts val="0"/>
              </a:spcBef>
              <a:spcAft>
                <a:spcPts val="0"/>
              </a:spcAft>
              <a:buNone/>
            </a:pPr>
            <a:endParaRPr/>
          </a:p>
        </p:txBody>
      </p:sp>
      <p:pic>
        <p:nvPicPr>
          <p:cNvPr id="131" name="Shape 131"/>
          <p:cNvPicPr preferRelativeResize="0"/>
          <p:nvPr/>
        </p:nvPicPr>
        <p:blipFill>
          <a:blip r:embed="rId3">
            <a:alphaModFix/>
          </a:blip>
          <a:stretch>
            <a:fillRect/>
          </a:stretch>
        </p:blipFill>
        <p:spPr>
          <a:xfrm>
            <a:off x="1891000" y="936500"/>
            <a:ext cx="5000950" cy="4141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0"/>
            <a:ext cx="8520600" cy="110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Evaluación de Alternativas </a:t>
            </a:r>
            <a:endParaRPr/>
          </a:p>
          <a:p>
            <a:pPr marL="457200" lvl="0" indent="-406400" rtl="0">
              <a:spcBef>
                <a:spcPts val="0"/>
              </a:spcBef>
              <a:spcAft>
                <a:spcPts val="0"/>
              </a:spcAft>
              <a:buSzPts val="2800"/>
              <a:buChar char="-"/>
            </a:pPr>
            <a:r>
              <a:rPr lang="es"/>
              <a:t>Selección de la Alternativa Óptima</a:t>
            </a:r>
            <a:endParaRPr/>
          </a:p>
          <a:p>
            <a:pPr marL="0" lvl="0" indent="0" rtl="0">
              <a:spcBef>
                <a:spcPts val="0"/>
              </a:spcBef>
              <a:spcAft>
                <a:spcPts val="0"/>
              </a:spcAft>
              <a:buNone/>
            </a:pPr>
            <a:endParaRPr/>
          </a:p>
        </p:txBody>
      </p:sp>
      <p:pic>
        <p:nvPicPr>
          <p:cNvPr id="137" name="Shape 137"/>
          <p:cNvPicPr preferRelativeResize="0"/>
          <p:nvPr/>
        </p:nvPicPr>
        <p:blipFill>
          <a:blip r:embed="rId3">
            <a:alphaModFix/>
          </a:blip>
          <a:stretch>
            <a:fillRect/>
          </a:stretch>
        </p:blipFill>
        <p:spPr>
          <a:xfrm>
            <a:off x="1370000" y="1365950"/>
            <a:ext cx="6404000" cy="354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243750"/>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Desarrollo de la Alternativa propuesta</a:t>
            </a:r>
            <a:endParaRPr/>
          </a:p>
        </p:txBody>
      </p:sp>
      <p:pic>
        <p:nvPicPr>
          <p:cNvPr id="143" name="Shape 143"/>
          <p:cNvPicPr preferRelativeResize="0"/>
          <p:nvPr/>
        </p:nvPicPr>
        <p:blipFill>
          <a:blip r:embed="rId3">
            <a:alphaModFix/>
          </a:blip>
          <a:stretch>
            <a:fillRect/>
          </a:stretch>
        </p:blipFill>
        <p:spPr>
          <a:xfrm>
            <a:off x="2349125" y="867450"/>
            <a:ext cx="4221750" cy="1288850"/>
          </a:xfrm>
          <a:prstGeom prst="rect">
            <a:avLst/>
          </a:prstGeom>
          <a:noFill/>
          <a:ln>
            <a:noFill/>
          </a:ln>
        </p:spPr>
      </p:pic>
      <p:pic>
        <p:nvPicPr>
          <p:cNvPr id="144" name="Shape 144"/>
          <p:cNvPicPr preferRelativeResize="0"/>
          <p:nvPr/>
        </p:nvPicPr>
        <p:blipFill>
          <a:blip r:embed="rId4">
            <a:alphaModFix/>
          </a:blip>
          <a:stretch>
            <a:fillRect/>
          </a:stretch>
        </p:blipFill>
        <p:spPr>
          <a:xfrm>
            <a:off x="2009663" y="2221425"/>
            <a:ext cx="5124675" cy="283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Evaluación económico y financiero</a:t>
            </a:r>
            <a:endParaRPr/>
          </a:p>
        </p:txBody>
      </p:sp>
      <p:sp>
        <p:nvSpPr>
          <p:cNvPr id="150" name="Shape 150"/>
          <p:cNvSpPr txBox="1"/>
          <p:nvPr/>
        </p:nvSpPr>
        <p:spPr>
          <a:xfrm>
            <a:off x="498975" y="1871250"/>
            <a:ext cx="7456200" cy="140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
              <a:t>Se está pensando montar un centro de trabajo para poder poner en marcha nuestro proyecto  que consiste en una app móvil que nos permita identificar las distintas rocas y minerales que existen .En tal sentido,determine la inversión total inicial del proyecto, así como la estructura y los montos respectivos de dicha inversión.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38500" y="299375"/>
            <a:ext cx="8545500" cy="77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Actividades tangibles</a:t>
            </a:r>
            <a:endParaRPr/>
          </a:p>
        </p:txBody>
      </p:sp>
      <p:pic>
        <p:nvPicPr>
          <p:cNvPr id="2" name="Imagen 1"/>
          <p:cNvPicPr>
            <a:picLocks noChangeAspect="1"/>
          </p:cNvPicPr>
          <p:nvPr/>
        </p:nvPicPr>
        <p:blipFill>
          <a:blip r:embed="rId3"/>
          <a:stretch>
            <a:fillRect/>
          </a:stretch>
        </p:blipFill>
        <p:spPr>
          <a:xfrm>
            <a:off x="800748" y="1601604"/>
            <a:ext cx="7421003" cy="28388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297850" y="2514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Actividades intangibles</a:t>
            </a:r>
            <a:endParaRPr/>
          </a:p>
          <a:p>
            <a:pPr marL="0" lvl="0" indent="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914400" y="875125"/>
            <a:ext cx="7120965" cy="2527638"/>
          </a:xfrm>
          <a:prstGeom prst="rect">
            <a:avLst/>
          </a:prstGeom>
        </p:spPr>
      </p:pic>
      <p:pic>
        <p:nvPicPr>
          <p:cNvPr id="3" name="Imagen 2"/>
          <p:cNvPicPr>
            <a:picLocks noChangeAspect="1"/>
          </p:cNvPicPr>
          <p:nvPr/>
        </p:nvPicPr>
        <p:blipFill>
          <a:blip r:embed="rId4"/>
          <a:stretch>
            <a:fillRect/>
          </a:stretch>
        </p:blipFill>
        <p:spPr>
          <a:xfrm>
            <a:off x="862386" y="3451519"/>
            <a:ext cx="7224992" cy="1416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CAPITAL DE TRABAJO</a:t>
            </a:r>
            <a:endParaRPr/>
          </a:p>
        </p:txBody>
      </p:sp>
      <p:pic>
        <p:nvPicPr>
          <p:cNvPr id="2" name="Imagen 1"/>
          <p:cNvPicPr>
            <a:picLocks noChangeAspect="1"/>
          </p:cNvPicPr>
          <p:nvPr/>
        </p:nvPicPr>
        <p:blipFill>
          <a:blip r:embed="rId3"/>
          <a:stretch>
            <a:fillRect/>
          </a:stretch>
        </p:blipFill>
        <p:spPr>
          <a:xfrm>
            <a:off x="781075" y="1553808"/>
            <a:ext cx="7581900" cy="2838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FLUJO DE CAJA</a:t>
            </a:r>
            <a:endParaRPr/>
          </a:p>
        </p:txBody>
      </p:sp>
      <p:pic>
        <p:nvPicPr>
          <p:cNvPr id="2" name="Imagen 1"/>
          <p:cNvPicPr>
            <a:picLocks noChangeAspect="1"/>
          </p:cNvPicPr>
          <p:nvPr/>
        </p:nvPicPr>
        <p:blipFill>
          <a:blip r:embed="rId3"/>
          <a:stretch>
            <a:fillRect/>
          </a:stretch>
        </p:blipFill>
        <p:spPr>
          <a:xfrm>
            <a:off x="224210" y="1664425"/>
            <a:ext cx="8695629" cy="2789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3600"/>
              <a:t>Índice</a:t>
            </a:r>
            <a:endParaRPr sz="3600"/>
          </a:p>
        </p:txBody>
      </p:sp>
      <p:sp>
        <p:nvSpPr>
          <p:cNvPr id="72" name="Shape 72"/>
          <p:cNvSpPr txBox="1">
            <a:spLocks noGrp="1"/>
          </p:cNvSpPr>
          <p:nvPr>
            <p:ph type="body" idx="1"/>
          </p:nvPr>
        </p:nvSpPr>
        <p:spPr>
          <a:xfrm>
            <a:off x="4572000" y="137400"/>
            <a:ext cx="4166400" cy="50061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SzPts val="1800"/>
              <a:buFont typeface="Arial"/>
              <a:buAutoNum type="arabicPeriod"/>
            </a:pPr>
            <a:r>
              <a:rPr lang="es" sz="1800" b="1">
                <a:latin typeface="Arial"/>
                <a:ea typeface="Arial"/>
                <a:cs typeface="Arial"/>
                <a:sym typeface="Arial"/>
              </a:rPr>
              <a:t>Introducción </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Resumen Ejecutivo</a:t>
            </a:r>
            <a:endParaRPr sz="1800" b="1">
              <a:latin typeface="Arial"/>
              <a:ea typeface="Arial"/>
              <a:cs typeface="Arial"/>
              <a:sym typeface="Arial"/>
            </a:endParaRPr>
          </a:p>
          <a:p>
            <a:pPr marL="457200" lvl="0" indent="-342900" rtl="0">
              <a:lnSpc>
                <a:spcPct val="115000"/>
              </a:lnSpc>
              <a:spcBef>
                <a:spcPts val="0"/>
              </a:spcBef>
              <a:spcAft>
                <a:spcPts val="0"/>
              </a:spcAft>
              <a:buSzPts val="1800"/>
              <a:buFont typeface="Arial"/>
              <a:buAutoNum type="arabicPeriod"/>
            </a:pPr>
            <a:r>
              <a:rPr lang="es" sz="1800" b="1">
                <a:latin typeface="Arial"/>
                <a:ea typeface="Arial"/>
                <a:cs typeface="Arial"/>
                <a:sym typeface="Arial"/>
              </a:rPr>
              <a:t>Justificación </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Analisis y Diagnostico de la Situación Actual</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Diseño de Portafolio de Alternativas</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Evaluación de Alternativas</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Desarrollo de la Alternativa propuesta</a:t>
            </a:r>
            <a:endParaRPr sz="1800" b="1">
              <a:latin typeface="Arial"/>
              <a:ea typeface="Arial"/>
              <a:cs typeface="Arial"/>
              <a:sym typeface="Arial"/>
            </a:endParaRPr>
          </a:p>
          <a:p>
            <a:pPr marL="457200" lvl="0" indent="-342900">
              <a:lnSpc>
                <a:spcPct val="115000"/>
              </a:lnSpc>
              <a:spcBef>
                <a:spcPts val="0"/>
              </a:spcBef>
              <a:spcAft>
                <a:spcPts val="0"/>
              </a:spcAft>
              <a:buSzPts val="1800"/>
              <a:buFont typeface="Arial"/>
              <a:buAutoNum type="arabicPeriod"/>
            </a:pPr>
            <a:r>
              <a:rPr lang="es" sz="1800" b="1">
                <a:latin typeface="Arial"/>
                <a:ea typeface="Arial"/>
                <a:cs typeface="Arial"/>
                <a:sym typeface="Arial"/>
              </a:rPr>
              <a:t>Evaluación económico y financiero</a:t>
            </a:r>
            <a:endParaRPr sz="1800" b="1">
              <a:latin typeface="Arial"/>
              <a:ea typeface="Arial"/>
              <a:cs typeface="Arial"/>
              <a:sym typeface="Arial"/>
            </a:endParaRPr>
          </a:p>
          <a:p>
            <a:pPr marL="457200" lvl="0" indent="-342900">
              <a:lnSpc>
                <a:spcPct val="100000"/>
              </a:lnSpc>
              <a:spcBef>
                <a:spcPts val="0"/>
              </a:spcBef>
              <a:spcAft>
                <a:spcPts val="0"/>
              </a:spcAft>
              <a:buClr>
                <a:srgbClr val="FFFFFF"/>
              </a:buClr>
              <a:buSzPts val="1800"/>
              <a:buFont typeface="Arial"/>
              <a:buChar char="➢"/>
            </a:pPr>
            <a:r>
              <a:rPr lang="es" sz="1800" b="1">
                <a:latin typeface="Arial"/>
                <a:ea typeface="Arial"/>
                <a:cs typeface="Arial"/>
                <a:sym typeface="Arial"/>
              </a:rPr>
              <a:t>Conclusiones</a:t>
            </a:r>
            <a:endParaRPr sz="1800" b="1">
              <a:latin typeface="Arial"/>
              <a:ea typeface="Arial"/>
              <a:cs typeface="Arial"/>
              <a:sym typeface="Arial"/>
            </a:endParaRPr>
          </a:p>
          <a:p>
            <a:pPr marL="457200" lvl="0" indent="-342900">
              <a:lnSpc>
                <a:spcPct val="100000"/>
              </a:lnSpc>
              <a:spcBef>
                <a:spcPts val="0"/>
              </a:spcBef>
              <a:spcAft>
                <a:spcPts val="0"/>
              </a:spcAft>
              <a:buClr>
                <a:srgbClr val="FFFFFF"/>
              </a:buClr>
              <a:buSzPts val="1800"/>
              <a:buFont typeface="Arial"/>
              <a:buChar char="➢"/>
            </a:pPr>
            <a:r>
              <a:rPr lang="es" sz="1800" b="1">
                <a:latin typeface="Arial"/>
                <a:ea typeface="Arial"/>
                <a:cs typeface="Arial"/>
                <a:sym typeface="Arial"/>
              </a:rPr>
              <a:t>Recomendaciones</a:t>
            </a:r>
            <a:endParaRPr sz="1800" b="1">
              <a:latin typeface="Arial"/>
              <a:ea typeface="Arial"/>
              <a:cs typeface="Arial"/>
              <a:sym typeface="Arial"/>
            </a:endParaRPr>
          </a:p>
          <a:p>
            <a:pPr marL="457200" lvl="0" indent="-342900">
              <a:lnSpc>
                <a:spcPct val="100000"/>
              </a:lnSpc>
              <a:spcBef>
                <a:spcPts val="0"/>
              </a:spcBef>
              <a:spcAft>
                <a:spcPts val="0"/>
              </a:spcAft>
              <a:buClr>
                <a:srgbClr val="FFFFFF"/>
              </a:buClr>
              <a:buSzPts val="1800"/>
              <a:buFont typeface="Arial"/>
              <a:buChar char="➢"/>
            </a:pPr>
            <a:r>
              <a:rPr lang="es" sz="1800" b="1">
                <a:latin typeface="Arial"/>
                <a:ea typeface="Arial"/>
                <a:cs typeface="Arial"/>
                <a:sym typeface="Arial"/>
              </a:rPr>
              <a:t>Bibliográfica</a:t>
            </a:r>
            <a:endParaRPr sz="1800" b="1">
              <a:latin typeface="Arial"/>
              <a:ea typeface="Arial"/>
              <a:cs typeface="Arial"/>
              <a:sym typeface="Arial"/>
            </a:endParaRPr>
          </a:p>
          <a:p>
            <a:pPr marL="0" lvl="0" indent="0" rtl="0">
              <a:lnSpc>
                <a:spcPct val="100000"/>
              </a:lnSpc>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FLUJO DE CAJA</a:t>
            </a:r>
            <a:endParaRPr/>
          </a:p>
        </p:txBody>
      </p:sp>
      <p:pic>
        <p:nvPicPr>
          <p:cNvPr id="2" name="Imagen 1"/>
          <p:cNvPicPr>
            <a:picLocks noChangeAspect="1"/>
          </p:cNvPicPr>
          <p:nvPr/>
        </p:nvPicPr>
        <p:blipFill>
          <a:blip r:embed="rId3"/>
          <a:stretch>
            <a:fillRect/>
          </a:stretch>
        </p:blipFill>
        <p:spPr>
          <a:xfrm>
            <a:off x="322547" y="1543865"/>
            <a:ext cx="8509778" cy="2929458"/>
          </a:xfrm>
          <a:prstGeom prst="rect">
            <a:avLst/>
          </a:prstGeom>
        </p:spPr>
      </p:pic>
    </p:spTree>
    <p:extLst>
      <p:ext uri="{BB962C8B-B14F-4D97-AF65-F5344CB8AC3E}">
        <p14:creationId xmlns:p14="http://schemas.microsoft.com/office/powerpoint/2010/main" val="377920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Costos - Gastos</a:t>
            </a:r>
            <a:endParaRPr/>
          </a:p>
        </p:txBody>
      </p:sp>
      <p:sp>
        <p:nvSpPr>
          <p:cNvPr id="181" name="Shape 181"/>
          <p:cNvSpPr txBox="1"/>
          <p:nvPr/>
        </p:nvSpPr>
        <p:spPr>
          <a:xfrm>
            <a:off x="585325" y="1382625"/>
            <a:ext cx="2773200" cy="45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b="1"/>
              <a:t>Costos:</a:t>
            </a:r>
            <a:endParaRPr b="1"/>
          </a:p>
        </p:txBody>
      </p:sp>
      <p:sp>
        <p:nvSpPr>
          <p:cNvPr id="182" name="Shape 182"/>
          <p:cNvSpPr txBox="1"/>
          <p:nvPr/>
        </p:nvSpPr>
        <p:spPr>
          <a:xfrm>
            <a:off x="852900" y="1820413"/>
            <a:ext cx="5547600" cy="1192800"/>
          </a:xfrm>
          <a:prstGeom prst="rect">
            <a:avLst/>
          </a:prstGeom>
          <a:noFill/>
          <a:ln>
            <a:noFill/>
          </a:ln>
        </p:spPr>
        <p:txBody>
          <a:bodyPr spcFirstLastPara="1" wrap="square" lIns="91425" tIns="91425" rIns="91425" bIns="91425" anchor="t" anchorCtr="0">
            <a:noAutofit/>
          </a:bodyPr>
          <a:lstStyle/>
          <a:p>
            <a:pPr marL="457200" lvl="0" indent="-317500">
              <a:lnSpc>
                <a:spcPct val="115000"/>
              </a:lnSpc>
              <a:spcBef>
                <a:spcPts val="0"/>
              </a:spcBef>
              <a:spcAft>
                <a:spcPts val="0"/>
              </a:spcAft>
              <a:buSzPts val="1400"/>
              <a:buChar char="●"/>
            </a:pPr>
            <a:r>
              <a:rPr lang="es"/>
              <a:t>Computadoras y laptops </a:t>
            </a:r>
            <a:endParaRPr/>
          </a:p>
          <a:p>
            <a:pPr marL="457200" lvl="0" indent="-317500">
              <a:lnSpc>
                <a:spcPct val="115000"/>
              </a:lnSpc>
              <a:spcBef>
                <a:spcPts val="0"/>
              </a:spcBef>
              <a:spcAft>
                <a:spcPts val="0"/>
              </a:spcAft>
              <a:buSzPts val="1400"/>
              <a:buChar char="●"/>
            </a:pPr>
            <a:r>
              <a:rPr lang="es"/>
              <a:t>Servicio de IBM Watson</a:t>
            </a:r>
            <a:endParaRPr/>
          </a:p>
          <a:p>
            <a:pPr marL="457200" lvl="0" indent="-317500">
              <a:lnSpc>
                <a:spcPct val="115000"/>
              </a:lnSpc>
              <a:spcBef>
                <a:spcPts val="0"/>
              </a:spcBef>
              <a:spcAft>
                <a:spcPts val="0"/>
              </a:spcAft>
              <a:buSzPts val="1400"/>
              <a:buChar char="●"/>
            </a:pPr>
            <a:r>
              <a:rPr lang="es"/>
              <a:t>Base de datos</a:t>
            </a:r>
            <a:endParaRPr/>
          </a:p>
          <a:p>
            <a:pPr marL="457200" lvl="0" indent="-317500" rtl="0">
              <a:lnSpc>
                <a:spcPct val="115000"/>
              </a:lnSpc>
              <a:spcBef>
                <a:spcPts val="0"/>
              </a:spcBef>
              <a:spcAft>
                <a:spcPts val="0"/>
              </a:spcAft>
              <a:buSzPts val="1400"/>
              <a:buChar char="●"/>
            </a:pPr>
            <a:r>
              <a:rPr lang="es"/>
              <a:t>Investigación y desarrollo</a:t>
            </a:r>
            <a:endParaRPr/>
          </a:p>
        </p:txBody>
      </p:sp>
      <p:sp>
        <p:nvSpPr>
          <p:cNvPr id="183" name="Shape 183"/>
          <p:cNvSpPr txBox="1"/>
          <p:nvPr/>
        </p:nvSpPr>
        <p:spPr>
          <a:xfrm>
            <a:off x="585325" y="3212825"/>
            <a:ext cx="2773200" cy="45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 b="1"/>
              <a:t>Gastos:</a:t>
            </a:r>
            <a:endParaRPr b="1"/>
          </a:p>
        </p:txBody>
      </p:sp>
      <p:sp>
        <p:nvSpPr>
          <p:cNvPr id="184" name="Shape 184"/>
          <p:cNvSpPr txBox="1"/>
          <p:nvPr/>
        </p:nvSpPr>
        <p:spPr>
          <a:xfrm>
            <a:off x="852900" y="3663725"/>
            <a:ext cx="5547600" cy="11928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SzPts val="1400"/>
              <a:buChar char="●"/>
            </a:pPr>
            <a:r>
              <a:rPr lang="es"/>
              <a:t>Oficinas</a:t>
            </a:r>
            <a:endParaRPr/>
          </a:p>
          <a:p>
            <a:pPr marL="457200" lvl="0" indent="-317500" rtl="0">
              <a:lnSpc>
                <a:spcPct val="115000"/>
              </a:lnSpc>
              <a:spcBef>
                <a:spcPts val="0"/>
              </a:spcBef>
              <a:spcAft>
                <a:spcPts val="0"/>
              </a:spcAft>
              <a:buSzPts val="1400"/>
              <a:buChar char="●"/>
            </a:pPr>
            <a:r>
              <a:rPr lang="es"/>
              <a:t>Muebles de oficinas</a:t>
            </a:r>
            <a:endParaRPr/>
          </a:p>
          <a:p>
            <a:pPr marL="457200" lvl="0" indent="-317500" rtl="0">
              <a:lnSpc>
                <a:spcPct val="115000"/>
              </a:lnSpc>
              <a:spcBef>
                <a:spcPts val="0"/>
              </a:spcBef>
              <a:spcAft>
                <a:spcPts val="0"/>
              </a:spcAft>
              <a:buSzPts val="1400"/>
              <a:buChar char="●"/>
            </a:pPr>
            <a:r>
              <a:rPr lang="es"/>
              <a:t>Modem</a:t>
            </a:r>
            <a:endParaRPr/>
          </a:p>
          <a:p>
            <a:pPr marL="457200" lvl="0" indent="-317500" rtl="0">
              <a:lnSpc>
                <a:spcPct val="115000"/>
              </a:lnSpc>
              <a:spcBef>
                <a:spcPts val="0"/>
              </a:spcBef>
              <a:spcAft>
                <a:spcPts val="0"/>
              </a:spcAft>
              <a:buSzPts val="1400"/>
              <a:buChar char="●"/>
            </a:pPr>
            <a:r>
              <a:rPr lang="es"/>
              <a:t>Smartphone</a:t>
            </a:r>
            <a:endParaRPr/>
          </a:p>
          <a:p>
            <a:pPr marL="457200" lvl="0" indent="-317500" rtl="0">
              <a:lnSpc>
                <a:spcPct val="115000"/>
              </a:lnSpc>
              <a:spcBef>
                <a:spcPts val="0"/>
              </a:spcBef>
              <a:spcAft>
                <a:spcPts val="0"/>
              </a:spcAft>
              <a:buSzPts val="1400"/>
              <a:buChar char="●"/>
            </a:pPr>
            <a:r>
              <a:rPr lang="es"/>
              <a:t>Equipo de mantenimiento y seguridad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25" y="3485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Conclusión</a:t>
            </a:r>
            <a:endParaRPr/>
          </a:p>
        </p:txBody>
      </p:sp>
      <p:sp>
        <p:nvSpPr>
          <p:cNvPr id="2" name="Rectángulo 1"/>
          <p:cNvSpPr/>
          <p:nvPr/>
        </p:nvSpPr>
        <p:spPr>
          <a:xfrm>
            <a:off x="395999" y="1753441"/>
            <a:ext cx="8352051" cy="2862322"/>
          </a:xfrm>
          <a:prstGeom prst="rect">
            <a:avLst/>
          </a:prstGeom>
        </p:spPr>
        <p:txBody>
          <a:bodyPr wrap="square">
            <a:spAutoFit/>
          </a:bodyPr>
          <a:lstStyle/>
          <a:p>
            <a:pPr fontAlgn="base">
              <a:buFont typeface="Arial" panose="020B0604020202020204" pitchFamily="34" charset="0"/>
              <a:buChar char="•"/>
            </a:pPr>
            <a:r>
              <a:rPr lang="es-PE" sz="2000" dirty="0">
                <a:latin typeface="Arial" panose="020B0604020202020204" pitchFamily="34" charset="0"/>
              </a:rPr>
              <a:t>Se aprendió la importancia de elaborar el flujo de </a:t>
            </a:r>
            <a:r>
              <a:rPr lang="es-PE" sz="2000" dirty="0" smtClean="0">
                <a:latin typeface="Arial" panose="020B0604020202020204" pitchFamily="34" charset="0"/>
              </a:rPr>
              <a:t>caja </a:t>
            </a:r>
            <a:r>
              <a:rPr lang="es-PE" sz="2000" dirty="0">
                <a:latin typeface="Arial" panose="020B0604020202020204" pitchFamily="34" charset="0"/>
              </a:rPr>
              <a:t>en un proyecto, ya que mediante esta herramienta se define si se tendrá éxito o </a:t>
            </a:r>
            <a:r>
              <a:rPr lang="es-PE" sz="2000" dirty="0" smtClean="0">
                <a:latin typeface="Arial" panose="020B0604020202020204" pitchFamily="34" charset="0"/>
              </a:rPr>
              <a:t>no y evitar posibles riesgos.</a:t>
            </a:r>
          </a:p>
          <a:p>
            <a:pPr fontAlgn="base"/>
            <a:endParaRPr lang="es-PE" sz="2000" dirty="0">
              <a:latin typeface="Arial" panose="020B0604020202020204" pitchFamily="34" charset="0"/>
            </a:endParaRPr>
          </a:p>
          <a:p>
            <a:pPr fontAlgn="base">
              <a:buFont typeface="Arial" panose="020B0604020202020204" pitchFamily="34" charset="0"/>
              <a:buChar char="•"/>
            </a:pPr>
            <a:r>
              <a:rPr lang="es-PE" sz="2000" dirty="0">
                <a:latin typeface="Arial" panose="020B0604020202020204" pitchFamily="34" charset="0"/>
              </a:rPr>
              <a:t>Mediante este trabajo hemos aprendido a como poder elegir una mejor alternativa como solución ante un problemática. </a:t>
            </a:r>
            <a:endParaRPr lang="es-PE" sz="2000" dirty="0" smtClean="0">
              <a:latin typeface="Arial" panose="020B0604020202020204" pitchFamily="34" charset="0"/>
            </a:endParaRPr>
          </a:p>
          <a:p>
            <a:pPr fontAlgn="base"/>
            <a:endParaRPr lang="es-PE" sz="2000" dirty="0">
              <a:latin typeface="Arial" panose="020B0604020202020204" pitchFamily="34" charset="0"/>
            </a:endParaRPr>
          </a:p>
          <a:p>
            <a:pPr fontAlgn="base">
              <a:buFont typeface="Arial" panose="020B0604020202020204" pitchFamily="34" charset="0"/>
              <a:buChar char="•"/>
            </a:pPr>
            <a:r>
              <a:rPr lang="es-PE" sz="2000" dirty="0">
                <a:latin typeface="Arial" panose="020B0604020202020204" pitchFamily="34" charset="0"/>
              </a:rPr>
              <a:t>Se pudieron evaluar los aspectos económicos y financieros de nuestro proyecto en base con las fórmulas y cálculos correspondientes.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516600" y="1176900"/>
            <a:ext cx="8110800" cy="32856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s" sz="2400"/>
              <a:t>Somos una empresa especialista que realiza estudios de geología en el sector minero, estamos desarrollando una aplicación móvil para el uso de los geólogos que ayude a identificar el tipo de roca y el tipo de mineral que se encuentre en una zona o región determinada, esta aplicación ayudará a identificar de manera eficiente, con mayor precisión y certeza mediante fotos, lo cual facilitará el trabajo de exploración a los geólogos.</a:t>
            </a:r>
            <a:endParaRPr sz="2400"/>
          </a:p>
        </p:txBody>
      </p:sp>
      <p:sp>
        <p:nvSpPr>
          <p:cNvPr id="78" name="Shape 78"/>
          <p:cNvSpPr txBox="1"/>
          <p:nvPr/>
        </p:nvSpPr>
        <p:spPr>
          <a:xfrm>
            <a:off x="1596300" y="425625"/>
            <a:ext cx="5951400" cy="627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3000" b="1">
                <a:solidFill>
                  <a:schemeClr val="dk2"/>
                </a:solidFill>
              </a:rPr>
              <a:t>Introducción </a:t>
            </a:r>
            <a:endParaRPr sz="3000" b="1">
              <a:solidFill>
                <a:schemeClr val="dk2"/>
              </a:solidFill>
            </a:endParaRPr>
          </a:p>
          <a:p>
            <a:pPr marL="0" lvl="0" indent="0" rtl="0">
              <a:spcBef>
                <a:spcPts val="16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Resumen Ejecutivo</a:t>
            </a:r>
            <a:endParaRPr/>
          </a:p>
        </p:txBody>
      </p:sp>
      <p:sp>
        <p:nvSpPr>
          <p:cNvPr id="84" name="Shape 84"/>
          <p:cNvSpPr txBox="1"/>
          <p:nvPr/>
        </p:nvSpPr>
        <p:spPr>
          <a:xfrm>
            <a:off x="516625" y="1457125"/>
            <a:ext cx="8110800" cy="328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sz="2400"/>
              <a:t>Somos una empresa tecnológica que busca la solución a diversos problemas en una empresa aplicando lo ultimo en tecnologia.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Justificación</a:t>
            </a:r>
            <a:endParaRPr/>
          </a:p>
        </p:txBody>
      </p:sp>
      <p:sp>
        <p:nvSpPr>
          <p:cNvPr id="90" name="Shape 90"/>
          <p:cNvSpPr txBox="1"/>
          <p:nvPr/>
        </p:nvSpPr>
        <p:spPr>
          <a:xfrm>
            <a:off x="311700" y="1746175"/>
            <a:ext cx="8520600" cy="2665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400">
                <a:solidFill>
                  <a:schemeClr val="accent1"/>
                </a:solidFill>
              </a:rPr>
              <a:t>Los personales del sector geológico de dicha empresa toman mucho de su tiempo en identificar las rocas minerales. Nosotros buscamos reducir ese tiempo realizando un aplicativo móvil que identificaría las rocas minerales de manera eficaz.</a:t>
            </a:r>
            <a:endParaRPr sz="24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1531425" y="209175"/>
            <a:ext cx="6393351" cy="453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25275"/>
            <a:ext cx="8520600" cy="623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s" sz="2400" b="1">
                <a:solidFill>
                  <a:srgbClr val="FFFFFF"/>
                </a:solidFill>
              </a:rPr>
              <a:t>Analisis y Diagnostico de la Situación Actual</a:t>
            </a:r>
            <a:endParaRPr sz="2400">
              <a:solidFill>
                <a:srgbClr val="FFFFFF"/>
              </a:solidFill>
            </a:endParaRPr>
          </a:p>
        </p:txBody>
      </p:sp>
      <p:sp>
        <p:nvSpPr>
          <p:cNvPr id="101" name="Shape 101"/>
          <p:cNvSpPr txBox="1"/>
          <p:nvPr/>
        </p:nvSpPr>
        <p:spPr>
          <a:xfrm>
            <a:off x="311700" y="1746175"/>
            <a:ext cx="8520600" cy="26658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s" sz="2400">
                <a:solidFill>
                  <a:schemeClr val="accent1"/>
                </a:solidFill>
              </a:rPr>
              <a:t>Los personales del sector geológico han experimentados problemas en identificar las rocas minerales. El medio que se utiliza para analizar la las rocas minerales, son dispositivos que en algunos casos no reconocen correctamente y por efecto, muestra resultados erróneos acerca del mismo. </a:t>
            </a:r>
            <a:endParaRPr sz="24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335625"/>
            <a:ext cx="8520600" cy="623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s" sz="2400" b="1">
                <a:solidFill>
                  <a:srgbClr val="FFFFFF"/>
                </a:solidFill>
                <a:latin typeface="Arial"/>
                <a:ea typeface="Arial"/>
                <a:cs typeface="Arial"/>
                <a:sym typeface="Arial"/>
              </a:rPr>
              <a:t>Diseño de Portafolio de Alternativas</a:t>
            </a:r>
            <a:endParaRPr sz="2400">
              <a:solidFill>
                <a:srgbClr val="FFFFFF"/>
              </a:solidFill>
            </a:endParaRPr>
          </a:p>
          <a:p>
            <a:pPr marL="0" lvl="0" indent="0" rtl="0">
              <a:spcBef>
                <a:spcPts val="1600"/>
              </a:spcBef>
              <a:spcAft>
                <a:spcPts val="0"/>
              </a:spcAft>
              <a:buNone/>
            </a:pPr>
            <a:endParaRPr/>
          </a:p>
        </p:txBody>
      </p:sp>
      <p:sp>
        <p:nvSpPr>
          <p:cNvPr id="107" name="Shape 107"/>
          <p:cNvSpPr txBox="1"/>
          <p:nvPr/>
        </p:nvSpPr>
        <p:spPr>
          <a:xfrm>
            <a:off x="378000" y="1506450"/>
            <a:ext cx="8388000" cy="311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 sz="2400" b="1">
                <a:solidFill>
                  <a:schemeClr val="accent1"/>
                </a:solidFill>
                <a:latin typeface="Merriweather"/>
                <a:ea typeface="Merriweather"/>
                <a:cs typeface="Merriweather"/>
                <a:sym typeface="Merriweather"/>
              </a:rPr>
              <a:t>Objetivo: </a:t>
            </a:r>
            <a:endParaRPr sz="2400" b="1">
              <a:solidFill>
                <a:schemeClr val="accent1"/>
              </a:solidFill>
              <a:latin typeface="Merriweather"/>
              <a:ea typeface="Merriweather"/>
              <a:cs typeface="Merriweather"/>
              <a:sym typeface="Merriweather"/>
            </a:endParaRPr>
          </a:p>
          <a:p>
            <a:pPr marL="0" lvl="0" indent="0" rtl="0">
              <a:spcBef>
                <a:spcPts val="0"/>
              </a:spcBef>
              <a:spcAft>
                <a:spcPts val="0"/>
              </a:spcAft>
              <a:buNone/>
            </a:pPr>
            <a:endParaRPr sz="800" b="1">
              <a:solidFill>
                <a:schemeClr val="accent1"/>
              </a:solidFill>
              <a:latin typeface="Merriweather"/>
              <a:ea typeface="Merriweather"/>
              <a:cs typeface="Merriweather"/>
              <a:sym typeface="Merriweather"/>
            </a:endParaRPr>
          </a:p>
          <a:p>
            <a:pPr marL="457200" lvl="0" indent="-342900" rtl="0">
              <a:spcBef>
                <a:spcPts val="0"/>
              </a:spcBef>
              <a:spcAft>
                <a:spcPts val="0"/>
              </a:spcAft>
              <a:buClr>
                <a:schemeClr val="accent1"/>
              </a:buClr>
              <a:buSzPts val="1800"/>
              <a:buFont typeface="Merriweather"/>
              <a:buChar char="●"/>
            </a:pPr>
            <a:r>
              <a:rPr lang="es" sz="1800">
                <a:solidFill>
                  <a:schemeClr val="accent1"/>
                </a:solidFill>
                <a:latin typeface="Merriweather"/>
                <a:ea typeface="Merriweather"/>
                <a:cs typeface="Merriweather"/>
                <a:sym typeface="Merriweather"/>
              </a:rPr>
              <a:t>Facilitar la identificación de rocas minerales de manera eficaz.</a:t>
            </a:r>
            <a:endParaRPr sz="1800">
              <a:solidFill>
                <a:schemeClr val="accent1"/>
              </a:solidFill>
              <a:latin typeface="Merriweather"/>
              <a:ea typeface="Merriweather"/>
              <a:cs typeface="Merriweather"/>
              <a:sym typeface="Merriweather"/>
            </a:endParaRPr>
          </a:p>
          <a:p>
            <a:pPr marL="0" lvl="0" indent="0" rtl="0">
              <a:spcBef>
                <a:spcPts val="0"/>
              </a:spcBef>
              <a:spcAft>
                <a:spcPts val="0"/>
              </a:spcAft>
              <a:buNone/>
            </a:pPr>
            <a:endParaRPr sz="2400" b="1">
              <a:solidFill>
                <a:schemeClr val="accent1"/>
              </a:solidFill>
              <a:latin typeface="Merriweather"/>
              <a:ea typeface="Merriweather"/>
              <a:cs typeface="Merriweather"/>
              <a:sym typeface="Merriweather"/>
            </a:endParaRPr>
          </a:p>
          <a:p>
            <a:pPr marL="0" lvl="0" indent="0" rtl="0">
              <a:spcBef>
                <a:spcPts val="0"/>
              </a:spcBef>
              <a:spcAft>
                <a:spcPts val="0"/>
              </a:spcAft>
              <a:buNone/>
            </a:pPr>
            <a:r>
              <a:rPr lang="es" sz="2400" b="1">
                <a:solidFill>
                  <a:schemeClr val="accent1"/>
                </a:solidFill>
                <a:latin typeface="Merriweather"/>
                <a:ea typeface="Merriweather"/>
                <a:cs typeface="Merriweather"/>
                <a:sym typeface="Merriweather"/>
              </a:rPr>
              <a:t>Alternativa seleccionada:</a:t>
            </a:r>
            <a:endParaRPr sz="2400" b="1">
              <a:solidFill>
                <a:schemeClr val="accent1"/>
              </a:solidFill>
              <a:latin typeface="Merriweather"/>
              <a:ea typeface="Merriweather"/>
              <a:cs typeface="Merriweather"/>
              <a:sym typeface="Merriweather"/>
            </a:endParaRPr>
          </a:p>
          <a:p>
            <a:pPr marL="0" lvl="0" indent="0">
              <a:spcBef>
                <a:spcPts val="0"/>
              </a:spcBef>
              <a:spcAft>
                <a:spcPts val="0"/>
              </a:spcAft>
              <a:buNone/>
            </a:pPr>
            <a:endParaRPr/>
          </a:p>
          <a:p>
            <a:pPr marL="0" lvl="0" indent="0" rtl="0">
              <a:lnSpc>
                <a:spcPct val="100000"/>
              </a:lnSpc>
              <a:spcBef>
                <a:spcPts val="0"/>
              </a:spcBef>
              <a:spcAft>
                <a:spcPts val="0"/>
              </a:spcAft>
              <a:buNone/>
            </a:pPr>
            <a:endParaRPr sz="800" b="1">
              <a:solidFill>
                <a:schemeClr val="accent1"/>
              </a:solidFill>
              <a:latin typeface="Merriweather"/>
              <a:ea typeface="Merriweather"/>
              <a:cs typeface="Merriweather"/>
              <a:sym typeface="Merriweather"/>
            </a:endParaRPr>
          </a:p>
          <a:p>
            <a:pPr marL="457200" lvl="0" indent="-342900" rtl="0">
              <a:lnSpc>
                <a:spcPct val="115000"/>
              </a:lnSpc>
              <a:spcBef>
                <a:spcPts val="0"/>
              </a:spcBef>
              <a:spcAft>
                <a:spcPts val="0"/>
              </a:spcAft>
              <a:buClr>
                <a:schemeClr val="accent1"/>
              </a:buClr>
              <a:buSzPts val="1800"/>
              <a:buFont typeface="Merriweather"/>
              <a:buChar char="●"/>
            </a:pPr>
            <a:r>
              <a:rPr lang="es" sz="1800">
                <a:solidFill>
                  <a:schemeClr val="accent1"/>
                </a:solidFill>
                <a:latin typeface="Merriweather"/>
                <a:ea typeface="Merriweather"/>
                <a:cs typeface="Merriweather"/>
                <a:sym typeface="Merriweather"/>
              </a:rPr>
              <a:t>Implementación de un dispositivo para identificar las rocas minerales.</a:t>
            </a:r>
            <a:endParaRPr sz="1800">
              <a:solidFill>
                <a:schemeClr val="accent1"/>
              </a:solidFill>
              <a:latin typeface="Merriweather"/>
              <a:ea typeface="Merriweather"/>
              <a:cs typeface="Merriweather"/>
              <a:sym typeface="Merriweather"/>
            </a:endParaRPr>
          </a:p>
          <a:p>
            <a:pPr marL="0" lvl="0" indent="0" rtl="0">
              <a:lnSpc>
                <a:spcPct val="115000"/>
              </a:lnSpc>
              <a:spcBef>
                <a:spcPts val="0"/>
              </a:spcBef>
              <a:spcAft>
                <a:spcPts val="0"/>
              </a:spcAft>
              <a:buNone/>
            </a:pPr>
            <a:endParaRPr sz="1000">
              <a:solidFill>
                <a:schemeClr val="accent1"/>
              </a:solidFill>
              <a:latin typeface="Merriweather"/>
              <a:ea typeface="Merriweather"/>
              <a:cs typeface="Merriweather"/>
              <a:sym typeface="Merriweather"/>
            </a:endParaRPr>
          </a:p>
          <a:p>
            <a:pPr marL="457200" lvl="0" indent="-342900" rtl="0">
              <a:spcBef>
                <a:spcPts val="0"/>
              </a:spcBef>
              <a:spcAft>
                <a:spcPts val="0"/>
              </a:spcAft>
              <a:buClr>
                <a:schemeClr val="accent1"/>
              </a:buClr>
              <a:buSzPts val="1800"/>
              <a:buFont typeface="Merriweather"/>
              <a:buChar char="●"/>
            </a:pPr>
            <a:r>
              <a:rPr lang="es" sz="1800">
                <a:solidFill>
                  <a:schemeClr val="accent1"/>
                </a:solidFill>
                <a:latin typeface="Merriweather"/>
                <a:ea typeface="Merriweather"/>
                <a:cs typeface="Merriweather"/>
                <a:sym typeface="Merriweather"/>
              </a:rPr>
              <a:t>Implementación y diseño de un aplicativo móvil para el reconocimiento de rocas minerales.</a:t>
            </a:r>
            <a:endParaRPr sz="1800">
              <a:solidFill>
                <a:schemeClr val="accent1"/>
              </a:solidFill>
              <a:latin typeface="Merriweather"/>
              <a:ea typeface="Merriweather"/>
              <a:cs typeface="Merriweather"/>
              <a:sym typeface="Merriweather"/>
            </a:endParaRPr>
          </a:p>
          <a:p>
            <a:pPr marL="0" lvl="0" indent="0" rtl="0">
              <a:lnSpc>
                <a:spcPct val="115000"/>
              </a:lnSpc>
              <a:spcBef>
                <a:spcPts val="0"/>
              </a:spcBef>
              <a:spcAft>
                <a:spcPts val="0"/>
              </a:spcAft>
              <a:buNone/>
            </a:pPr>
            <a:endParaRPr sz="1800" b="1">
              <a:solidFill>
                <a:schemeClr val="accent1"/>
              </a:solidFill>
              <a:latin typeface="Merriweather"/>
              <a:ea typeface="Merriweather"/>
              <a:cs typeface="Merriweather"/>
              <a:sym typeface="Merriweather"/>
            </a:endParaRPr>
          </a:p>
          <a:p>
            <a:pPr marL="0" lvl="0" indent="0" rtl="0">
              <a:spcBef>
                <a:spcPts val="0"/>
              </a:spcBef>
              <a:spcAft>
                <a:spcPts val="0"/>
              </a:spcAft>
              <a:buNone/>
            </a:pPr>
            <a:endParaRPr sz="2400" b="1">
              <a:solidFill>
                <a:schemeClr val="accent1"/>
              </a:solidFill>
              <a:latin typeface="Merriweather"/>
              <a:ea typeface="Merriweather"/>
              <a:cs typeface="Merriweather"/>
              <a:sym typeface="Merriweather"/>
            </a:endParaRPr>
          </a:p>
          <a:p>
            <a:pPr marL="0" lvl="0" indent="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11500"/>
            <a:ext cx="8520600" cy="508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s" sz="1800" b="1">
                <a:solidFill>
                  <a:srgbClr val="FFFFFF"/>
                </a:solidFill>
                <a:latin typeface="Arial"/>
                <a:ea typeface="Arial"/>
                <a:cs typeface="Arial"/>
                <a:sym typeface="Arial"/>
              </a:rPr>
              <a:t>Diseño de Portafolio de Alternativas</a:t>
            </a:r>
            <a:endParaRPr sz="1800" b="1">
              <a:solidFill>
                <a:srgbClr val="FFFFFF"/>
              </a:solidFill>
              <a:latin typeface="Arial"/>
              <a:ea typeface="Arial"/>
              <a:cs typeface="Arial"/>
              <a:sym typeface="Arial"/>
            </a:endParaRPr>
          </a:p>
          <a:p>
            <a:pPr marL="0" lvl="0" indent="0" rtl="0">
              <a:lnSpc>
                <a:spcPct val="115000"/>
              </a:lnSpc>
              <a:spcBef>
                <a:spcPts val="1600"/>
              </a:spcBef>
              <a:spcAft>
                <a:spcPts val="0"/>
              </a:spcAft>
              <a:buNone/>
            </a:pPr>
            <a:endParaRPr sz="1800" b="1">
              <a:solidFill>
                <a:srgbClr val="FFFFFF"/>
              </a:solidFill>
              <a:latin typeface="Arial"/>
              <a:ea typeface="Arial"/>
              <a:cs typeface="Arial"/>
              <a:sym typeface="Arial"/>
            </a:endParaRPr>
          </a:p>
          <a:p>
            <a:pPr marL="0" lvl="0" indent="0" rtl="0">
              <a:spcBef>
                <a:spcPts val="1600"/>
              </a:spcBef>
              <a:spcAft>
                <a:spcPts val="0"/>
              </a:spcAft>
              <a:buNone/>
            </a:pPr>
            <a:endParaRPr/>
          </a:p>
        </p:txBody>
      </p:sp>
      <p:sp>
        <p:nvSpPr>
          <p:cNvPr id="113" name="Shape 113"/>
          <p:cNvSpPr txBox="1"/>
          <p:nvPr/>
        </p:nvSpPr>
        <p:spPr>
          <a:xfrm>
            <a:off x="378000" y="1498175"/>
            <a:ext cx="8388000" cy="311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1800" b="1">
                <a:solidFill>
                  <a:schemeClr val="accent1"/>
                </a:solidFill>
              </a:rPr>
              <a:t>Dispositivo inteligente:</a:t>
            </a:r>
            <a:endParaRPr sz="1800" b="1">
              <a:solidFill>
                <a:schemeClr val="accent1"/>
              </a:solidFill>
            </a:endParaRPr>
          </a:p>
          <a:p>
            <a:pPr marL="0" lvl="0" indent="0" rtl="0">
              <a:spcBef>
                <a:spcPts val="0"/>
              </a:spcBef>
              <a:spcAft>
                <a:spcPts val="0"/>
              </a:spcAft>
              <a:buNone/>
            </a:pPr>
            <a:r>
              <a:rPr lang="es" sz="1800">
                <a:solidFill>
                  <a:schemeClr val="accent1"/>
                </a:solidFill>
                <a:latin typeface="Merriweather"/>
                <a:ea typeface="Merriweather"/>
                <a:cs typeface="Merriweather"/>
                <a:sym typeface="Merriweather"/>
              </a:rPr>
              <a:t>Consiste en utilizar el arduino con los componentes necesarios para que este se utilizable como una cámara que pueda identificar las rocas minerales.</a:t>
            </a:r>
            <a:endParaRPr sz="1800" b="1">
              <a:solidFill>
                <a:schemeClr val="accent1"/>
              </a:solidFill>
            </a:endParaRPr>
          </a:p>
          <a:p>
            <a:pPr marL="0" lvl="0" indent="0">
              <a:spcBef>
                <a:spcPts val="0"/>
              </a:spcBef>
              <a:spcAft>
                <a:spcPts val="0"/>
              </a:spcAft>
              <a:buNone/>
            </a:pPr>
            <a:endParaRPr sz="1800" b="1">
              <a:solidFill>
                <a:schemeClr val="accent1"/>
              </a:solidFill>
            </a:endParaRPr>
          </a:p>
          <a:p>
            <a:pPr marL="0" lvl="0" indent="0">
              <a:spcBef>
                <a:spcPts val="0"/>
              </a:spcBef>
              <a:spcAft>
                <a:spcPts val="0"/>
              </a:spcAft>
              <a:buNone/>
            </a:pPr>
            <a:r>
              <a:rPr lang="es" sz="1800" b="1">
                <a:solidFill>
                  <a:schemeClr val="accent1"/>
                </a:solidFill>
              </a:rPr>
              <a:t>App móvil:</a:t>
            </a:r>
            <a:endParaRPr sz="1800" b="1">
              <a:solidFill>
                <a:schemeClr val="accent1"/>
              </a:solidFill>
            </a:endParaRPr>
          </a:p>
          <a:p>
            <a:pPr marL="0" lvl="0" indent="0">
              <a:spcBef>
                <a:spcPts val="0"/>
              </a:spcBef>
              <a:spcAft>
                <a:spcPts val="0"/>
              </a:spcAft>
              <a:buNone/>
            </a:pPr>
            <a:r>
              <a:rPr lang="es" sz="1800">
                <a:solidFill>
                  <a:schemeClr val="accent1"/>
                </a:solidFill>
              </a:rPr>
              <a:t>Consiste en el desarrollo y diseño del aplicativo móvil con las tecnologías de IBM Visual Recognition para tener una mejor precisión en la reconocimiento de las rocas. </a:t>
            </a:r>
            <a:endParaRPr sz="1800" b="1">
              <a:solidFill>
                <a:schemeClr val="accent1"/>
              </a:solidFill>
            </a:endParaRPr>
          </a:p>
          <a:p>
            <a:pPr marL="0" lvl="0" indent="0" rtl="0">
              <a:spcBef>
                <a:spcPts val="0"/>
              </a:spcBef>
              <a:spcAft>
                <a:spcPts val="0"/>
              </a:spcAft>
              <a:buNone/>
            </a:pPr>
            <a:endParaRPr sz="1800">
              <a:solidFill>
                <a:schemeClr val="accent1"/>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Presentación en pantalla (16:9)</PresentationFormat>
  <Paragraphs>84</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Merriweather</vt:lpstr>
      <vt:lpstr>Roboto</vt:lpstr>
      <vt:lpstr>Arial</vt:lpstr>
      <vt:lpstr>Paradigm</vt:lpstr>
      <vt:lpstr>DISEÑO DE PROYECTOS DE INNOVACIÓN </vt:lpstr>
      <vt:lpstr>Índice</vt:lpstr>
      <vt:lpstr>Presentación de PowerPoint</vt:lpstr>
      <vt:lpstr>Resumen Ejecutivo</vt:lpstr>
      <vt:lpstr>Justificación</vt:lpstr>
      <vt:lpstr>Presentación de PowerPoint</vt:lpstr>
      <vt:lpstr>Analisis y Diagnostico de la Situación Actual</vt:lpstr>
      <vt:lpstr>Diseño de Portafolio de Alternativas </vt:lpstr>
      <vt:lpstr>Diseño de Portafolio de Alternativas  </vt:lpstr>
      <vt:lpstr>Diseño de Portafolio de Alternativas   </vt:lpstr>
      <vt:lpstr>Evaluación de Alternativas  Evaluación Económica </vt:lpstr>
      <vt:lpstr>Evaluación de Alternativas  Evaluación Técnica </vt:lpstr>
      <vt:lpstr>Evaluación de Alternativas  Selección de la Alternativa Óptima </vt:lpstr>
      <vt:lpstr>Desarrollo de la Alternativa propuesta</vt:lpstr>
      <vt:lpstr>Evaluación económico y financiero</vt:lpstr>
      <vt:lpstr>Actividades tangibles</vt:lpstr>
      <vt:lpstr>Actividades intangibles </vt:lpstr>
      <vt:lpstr>CAPITAL DE TRABAJO</vt:lpstr>
      <vt:lpstr>FLUJO DE CAJA</vt:lpstr>
      <vt:lpstr>FLUJO DE CAJA</vt:lpstr>
      <vt:lpstr>Costos - Gastos</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PROYECTOS DE INNOVACIÓN </dc:title>
  <cp:lastModifiedBy>Alumno</cp:lastModifiedBy>
  <cp:revision>2</cp:revision>
  <dcterms:modified xsi:type="dcterms:W3CDTF">2018-07-06T00:25:17Z</dcterms:modified>
</cp:coreProperties>
</file>