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403" r:id="rId4"/>
    <p:sldId id="259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Decima Nova Pro" panose="02000506000000020004" pitchFamily="50" charset="0"/>
      <p:regular r:id="rId25"/>
      <p:bold r:id="rId26"/>
      <p:italic r:id="rId27"/>
      <p:boldItalic r:id="rId28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6270"/>
    <a:srgbClr val="DC0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660"/>
  </p:normalViewPr>
  <p:slideViewPr>
    <p:cSldViewPr snapToGrid="0">
      <p:cViewPr varScale="1">
        <p:scale>
          <a:sx n="79" d="100"/>
          <a:sy n="79" d="100"/>
        </p:scale>
        <p:origin x="39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94DAD-5B52-4C1D-A2D0-11D0D6A01628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19166-1F7A-469E-A9D3-D696FDAD9F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243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C777F-B629-4D15-A905-FF73BE83C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03D8A0-E4D7-401B-AD73-262D227DB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79A628-4DAC-452A-8E9D-AFB277B5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F993-8594-4A56-80AD-613AB3AF503C}" type="datetime1">
              <a:rPr lang="es-ES" smtClean="0"/>
              <a:t>04/10/2021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CB86D3-1E40-4CB8-A9ED-86D5B820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0FA2B2-9CA3-4A2B-9496-181DFE06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03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A4A3A-EB2B-4DC8-831C-8A1824007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6FE9566-48D3-495D-8A07-E6DAB9BBA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5F76E2-9B9F-40B0-A268-54CA28738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83FBA7-B9BE-4AC3-8B7C-AD9CD566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BFA9-2430-465B-B58C-F93FB4875EF0}" type="datetime1">
              <a:rPr lang="es-ES" smtClean="0"/>
              <a:t>04/10/2021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8CBD06-7B27-43C3-9B78-75EA026D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593139-0474-49AE-B2FE-6485FC15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5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A8FC4-4888-4BB8-89F1-E0870081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78E3E5-4CAD-4701-BE53-1619706C6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7E2F94-5F2A-4AC4-ACB7-633C75CB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CE76-BEE0-4BB2-ADA9-FEC04C9E8528}" type="datetime1">
              <a:rPr lang="es-ES" smtClean="0"/>
              <a:t>04/10/2021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D1E0D8-64CA-4AE5-8C8E-E2FFE93C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2A1F2E-15FC-4057-8D4D-FA2247D5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811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855244-CE97-45D3-8AB3-82A95704D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4FCF93-F803-4781-8D75-B460417E1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58B049-85BF-4B53-8276-714B28E7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3926-917A-4EC1-883A-7949D0903E49}" type="datetime1">
              <a:rPr lang="es-ES" smtClean="0"/>
              <a:t>04/10/2021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6E8244-99C5-434F-86D4-35B5FBAC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62FD07-E254-48DD-A165-4F7A3785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728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BBB9A-5F47-4118-AA93-70991CDA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C0470C-9E83-432F-AEEC-32924B44C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0C3E6-86FE-47BF-AA68-629EF351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7099-A70F-4D89-A28E-2C2356712ED4}" type="datetime1">
              <a:rPr lang="es-ES" smtClean="0"/>
              <a:t>04/10/2021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BDFFEB-E677-4BC4-BE09-452C5B16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DDCA26-9A10-4307-B931-9D395C53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26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65E18-EE64-4804-B091-7EBCB1D7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CD6FE9-350F-4398-BC75-CF475336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3354-B0D6-4FB4-8646-0B8A114EA0C8}" type="datetime1">
              <a:rPr lang="es-ES" smtClean="0"/>
              <a:t>04/10/2021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FE85C5-97BC-4347-86EA-55AADBA8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60CCD16-7755-444B-9AF3-0A5B1CDB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8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3BB09-1678-4361-97C8-F30B4F967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B1F9A9-7FA5-4578-976E-10CEBF119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09F16D-0D41-4541-894B-E31AD13A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B5C8-5929-4423-BB3A-E175115EAA70}" type="datetime1">
              <a:rPr lang="es-ES" smtClean="0"/>
              <a:t>04/10/2021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A48809-C9CD-453F-8378-5FCD9CCA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C28E72-8219-4BDD-9EF7-6F14CAF9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1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2EEC4-C118-4323-9E5D-830AE0E4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C48B2C-E2EA-4350-8022-9F3FE1418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DAA0E3-44C5-44DE-A9D7-DEE52572C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657CF5-749F-47C0-A291-F84FB8E4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648C-3913-40BC-8D5C-34748885D8A8}" type="datetime1">
              <a:rPr lang="es-ES" smtClean="0"/>
              <a:t>04/10/2021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A93571-86B7-4FB1-AE2F-B37243C6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02262F-45DE-4A4B-9A7B-E951938B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8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F3D0F-F2DB-4056-9585-B03B7DEA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3A5E41-0067-4593-9A44-CACA1F64E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D13CD7-E66A-4B4C-B541-1305003D2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3F95FF-F248-4B5B-B97E-3CBB34520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6CEA2B2-1417-4EEC-B5CE-E60BEB71D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DF78887-548C-42D1-BDE4-9C87865B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99D7-C141-498C-976F-F6D80A388784}" type="datetime1">
              <a:rPr lang="es-ES" smtClean="0"/>
              <a:t>04/10/2021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0CA56E8-F913-446C-8779-F4BEF459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0A7AFA-F268-427F-9DBE-217A14C5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79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2C609-1C96-443F-A872-BEA50572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946090-3B20-4486-B044-0858799F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0680-AE15-4EA6-B82B-CF3B49878DBC}" type="datetime1">
              <a:rPr lang="es-ES" smtClean="0"/>
              <a:t>04/10/2021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6B76AD-1260-4311-A5E6-C6951721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AB0755-CAE8-4D93-A30C-98A0CDD8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0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79F3F1-A178-4492-88AD-06BD06A1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F2DB-AD80-4236-BEEB-5F2D70A30C7A}" type="datetime1">
              <a:rPr lang="es-ES" smtClean="0"/>
              <a:t>04/10/2021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E0C24B-525A-4577-942A-5568A4691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1C4224-48EC-4DAC-9EC7-8804817C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0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04801-309A-4753-9D0B-56371183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F45739-3FA6-420E-B6B8-6D9EB021A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C2DA37-7FAB-4853-A458-571CB3467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D42198-DDDC-4CE6-9166-E34315DE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AB42-5DAD-4DA5-991F-DE61111D5554}" type="datetime1">
              <a:rPr lang="es-ES" smtClean="0"/>
              <a:t>04/10/2021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FF4A70-C6AE-433A-A000-A5C25352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586ACC-6BBD-4929-8578-20225260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52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3C3B76B-CCD6-43E3-8F1F-C8102C17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0B2580-CC2A-4B40-91A3-86FA8D224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8A2AD6-730E-42E1-9D69-BCDD982A7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3354-B0D6-4FB4-8646-0B8A114EA0C8}" type="datetime1">
              <a:rPr lang="es-ES" smtClean="0"/>
              <a:t>04/10/2021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8AE498-1F55-4593-B642-B1ECE5452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3B4BE1-3A3B-4950-9EC9-8FDFA669A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951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olors/colors_names.as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urodeldiseno.blogspot.com/2016/05/medidas-estandar-para-banners-web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anva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00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1B98247-5210-4F05-9F86-FA6060058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830" y="429801"/>
            <a:ext cx="5922277" cy="1863899"/>
          </a:xfrm>
          <a:prstGeom prst="rect">
            <a:avLst/>
          </a:prstGeom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C86B0307-0177-415E-93AA-12BC4FB191E2}"/>
              </a:ext>
            </a:extLst>
          </p:cNvPr>
          <p:cNvSpPr txBox="1">
            <a:spLocks/>
          </p:cNvSpPr>
          <p:nvPr/>
        </p:nvSpPr>
        <p:spPr>
          <a:xfrm>
            <a:off x="6429829" y="640865"/>
            <a:ext cx="5427617" cy="36072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4400" dirty="0">
                <a:solidFill>
                  <a:schemeClr val="bg1"/>
                </a:solidFill>
                <a:latin typeface="Decima Nova Pro" panose="02000506000000020004" pitchFamily="50" charset="0"/>
              </a:rPr>
              <a:t>TEMA </a:t>
            </a:r>
            <a:r>
              <a:rPr lang="es-ES" sz="44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2 </a:t>
            </a:r>
            <a:r>
              <a:rPr lang="es-ES" sz="4400" dirty="0">
                <a:solidFill>
                  <a:schemeClr val="bg1"/>
                </a:solidFill>
                <a:latin typeface="Decima Nova Pro" panose="02000506000000020004" pitchFamily="50" charset="0"/>
              </a:rPr>
              <a:t/>
            </a:r>
            <a:br>
              <a:rPr lang="es-ES" sz="4400" dirty="0">
                <a:solidFill>
                  <a:schemeClr val="bg1"/>
                </a:solidFill>
                <a:latin typeface="Decima Nova Pro" panose="02000506000000020004" pitchFamily="50" charset="0"/>
              </a:rPr>
            </a:br>
            <a:r>
              <a:rPr lang="es-ES" sz="44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IMÁGENES Y MULTIMEDIA</a:t>
            </a:r>
            <a:endParaRPr lang="es-ES" sz="4400" dirty="0">
              <a:solidFill>
                <a:schemeClr val="bg1"/>
              </a:solidFill>
              <a:latin typeface="Decima Nova Pro" panose="02000506000000020004" pitchFamily="50" charset="0"/>
            </a:endParaRPr>
          </a:p>
        </p:txBody>
      </p:sp>
      <p:sp>
        <p:nvSpPr>
          <p:cNvPr id="6" name="2 Subtítulo">
            <a:extLst>
              <a:ext uri="{FF2B5EF4-FFF2-40B4-BE49-F238E27FC236}">
                <a16:creationId xmlns:a16="http://schemas.microsoft.com/office/drawing/2014/main" id="{851E88AD-36FF-4D96-893A-680442F9D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2750" y="4351944"/>
            <a:ext cx="7854696" cy="1752600"/>
          </a:xfrm>
        </p:spPr>
        <p:txBody>
          <a:bodyPr/>
          <a:lstStyle/>
          <a:p>
            <a:pPr algn="r"/>
            <a:r>
              <a:rPr lang="es-ES" dirty="0">
                <a:solidFill>
                  <a:schemeClr val="bg1"/>
                </a:solidFill>
                <a:latin typeface="Decima Nova Pro" panose="02000506000000020004" pitchFamily="50" charset="0"/>
              </a:rPr>
              <a:t>Colegio Salesiano San Pedro</a:t>
            </a:r>
          </a:p>
          <a:p>
            <a:pPr algn="r"/>
            <a:r>
              <a:rPr lang="es-ES" dirty="0">
                <a:solidFill>
                  <a:schemeClr val="bg1"/>
                </a:solidFill>
                <a:latin typeface="Decima Nova Pro" panose="02000506000000020004" pitchFamily="50" charset="0"/>
              </a:rPr>
              <a:t>Formación Profesional</a:t>
            </a:r>
          </a:p>
          <a:p>
            <a:pPr algn="r"/>
            <a:r>
              <a:rPr lang="es-ES" dirty="0">
                <a:solidFill>
                  <a:schemeClr val="bg1"/>
                </a:solidFill>
                <a:latin typeface="Decima Nova Pro" panose="02000506000000020004" pitchFamily="50" charset="0"/>
              </a:rPr>
              <a:t>1º </a:t>
            </a:r>
            <a:r>
              <a:rPr lang="es-ES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CFGS DAM </a:t>
            </a:r>
            <a:r>
              <a:rPr lang="es-ES" dirty="0">
                <a:solidFill>
                  <a:schemeClr val="bg1"/>
                </a:solidFill>
                <a:latin typeface="Decima Nova Pro" panose="02000506000000020004" pitchFamily="50" charset="0"/>
              </a:rPr>
              <a:t>– Curso </a:t>
            </a:r>
            <a:r>
              <a:rPr lang="es-ES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2021/22</a:t>
            </a:r>
            <a:endParaRPr lang="es-ES" dirty="0">
              <a:solidFill>
                <a:schemeClr val="bg1"/>
              </a:solidFill>
              <a:latin typeface="Decima Nova Pro" panose="02000506000000020004" pitchFamily="50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EE3018F-80E4-480D-A075-6E53E5E1F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700860" y="4572670"/>
            <a:ext cx="668140" cy="372249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83F3B5F-A496-4EC8-BF0D-EC9BD2ACC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5331529" y="4572670"/>
            <a:ext cx="668140" cy="372249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AA74C1C-FDF2-4FC3-B4BB-BD8726B5B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1253170" y="5912367"/>
            <a:ext cx="668140" cy="104310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24BF16F-77B0-4245-8D34-5D901F43B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962198" y="4572670"/>
            <a:ext cx="668140" cy="372249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0" r="53"/>
          <a:stretch/>
        </p:blipFill>
        <p:spPr>
          <a:xfrm>
            <a:off x="351830" y="2565880"/>
            <a:ext cx="5905279" cy="326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8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2</a:t>
            </a:r>
            <a:r>
              <a:rPr lang="es-ES" i="1" dirty="0" smtClean="0">
                <a:latin typeface="Decima Nova Pro" panose="02000506000000020004" pitchFamily="50" charset="0"/>
              </a:rPr>
              <a:t> Audio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2</a:t>
            </a: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IMÁGENES Y MULTIMEDIA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Imágenes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Audio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>
                <a:solidFill>
                  <a:prstClr val="white"/>
                </a:solidFill>
                <a:latin typeface="Decima Nova Pro" panose="02000506000000020004" pitchFamily="50" charset="0"/>
              </a:rPr>
              <a:t>Formatos de </a:t>
            </a: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audio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La etiqueta audio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La etiqueta </a:t>
            </a:r>
            <a:r>
              <a:rPr lang="es-ES_tradnl" altLang="es-ES" sz="1600" i="1" dirty="0" err="1" smtClean="0">
                <a:solidFill>
                  <a:prstClr val="white"/>
                </a:solidFill>
                <a:latin typeface="Decima Nova Pro" panose="02000506000000020004" pitchFamily="50" charset="0"/>
              </a:rPr>
              <a:t>source</a:t>
            </a:r>
            <a:endParaRPr lang="es-ES_tradnl" altLang="es-ES" sz="1600" i="1" dirty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Vídeo</a:t>
            </a: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10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A. Formatos de audio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2 Marcador de contenido"/>
          <p:cNvSpPr txBox="1">
            <a:spLocks/>
          </p:cNvSpPr>
          <p:nvPr/>
        </p:nvSpPr>
        <p:spPr>
          <a:xfrm>
            <a:off x="3131705" y="1759521"/>
            <a:ext cx="8229600" cy="4389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El </a:t>
            </a:r>
            <a:r>
              <a:rPr lang="en-US" sz="3200" dirty="0" err="1" smtClean="0"/>
              <a:t>formato</a:t>
            </a:r>
            <a:r>
              <a:rPr lang="en-US" sz="3200" dirty="0" smtClean="0"/>
              <a:t> </a:t>
            </a:r>
            <a:r>
              <a:rPr lang="en-US" sz="3200" dirty="0" err="1" smtClean="0"/>
              <a:t>más</a:t>
            </a:r>
            <a:r>
              <a:rPr lang="en-US" sz="3200" dirty="0" smtClean="0"/>
              <a:t> habitual </a:t>
            </a:r>
            <a:r>
              <a:rPr lang="en-US" sz="3200" dirty="0" err="1" smtClean="0"/>
              <a:t>es</a:t>
            </a:r>
            <a:r>
              <a:rPr lang="en-US" sz="3200" dirty="0" smtClean="0"/>
              <a:t> mp3</a:t>
            </a:r>
          </a:p>
          <a:p>
            <a:r>
              <a:rPr lang="es-ES" sz="3200" dirty="0" smtClean="0"/>
              <a:t>Otros formatos son:</a:t>
            </a:r>
          </a:p>
          <a:p>
            <a:pPr lvl="1"/>
            <a:r>
              <a:rPr lang="es-ES" sz="2800" dirty="0" smtClean="0"/>
              <a:t>Audio sin comprimir: </a:t>
            </a:r>
            <a:r>
              <a:rPr lang="es-ES" sz="2800" dirty="0" err="1" smtClean="0"/>
              <a:t>wav</a:t>
            </a:r>
            <a:r>
              <a:rPr lang="es-ES" sz="2800" dirty="0" smtClean="0"/>
              <a:t>, </a:t>
            </a:r>
            <a:r>
              <a:rPr lang="es-ES" sz="2800" dirty="0" err="1" smtClean="0"/>
              <a:t>flac</a:t>
            </a:r>
            <a:endParaRPr lang="es-ES" sz="2800" dirty="0" smtClean="0"/>
          </a:p>
          <a:p>
            <a:pPr lvl="1"/>
            <a:r>
              <a:rPr lang="es-ES" sz="2800" dirty="0" smtClean="0"/>
              <a:t>Otros: </a:t>
            </a:r>
            <a:r>
              <a:rPr lang="es-ES" sz="2800" dirty="0" err="1" smtClean="0"/>
              <a:t>wma</a:t>
            </a:r>
            <a:r>
              <a:rPr lang="es-ES" sz="2800" dirty="0" smtClean="0"/>
              <a:t>, </a:t>
            </a:r>
            <a:r>
              <a:rPr lang="es-ES" sz="2800" dirty="0" err="1" smtClean="0"/>
              <a:t>ogg</a:t>
            </a:r>
            <a:r>
              <a:rPr lang="es-ES" sz="2800" dirty="0" smtClean="0"/>
              <a:t>, …</a:t>
            </a:r>
          </a:p>
          <a:p>
            <a:pPr lvl="1"/>
            <a:endParaRPr lang="es-ES" sz="3200" dirty="0"/>
          </a:p>
        </p:txBody>
      </p:sp>
      <p:sp>
        <p:nvSpPr>
          <p:cNvPr id="40" name="13 CuadroTexto"/>
          <p:cNvSpPr>
            <a:spLocks noChangeArrowheads="1"/>
          </p:cNvSpPr>
          <p:nvPr/>
        </p:nvSpPr>
        <p:spPr bwMode="auto">
          <a:xfrm>
            <a:off x="2965660" y="3954081"/>
            <a:ext cx="8243637" cy="98369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IMPORTANTE: adecuar el tamaño (en kB) del audio ajustando la calidad de compresión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11 CuadroTexto"/>
          <p:cNvSpPr txBox="1">
            <a:spLocks noChangeArrowheads="1"/>
          </p:cNvSpPr>
          <p:nvPr/>
        </p:nvSpPr>
        <p:spPr bwMode="auto">
          <a:xfrm>
            <a:off x="3131705" y="5447537"/>
            <a:ext cx="3649933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sz="1600" dirty="0" smtClean="0">
                <a:latin typeface="+mj-lt"/>
              </a:rPr>
              <a:t>Un programa habitual para edición de audio es AUDACITY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394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2</a:t>
            </a:r>
            <a:r>
              <a:rPr lang="es-ES" i="1" dirty="0" smtClean="0">
                <a:latin typeface="Decima Nova Pro" panose="02000506000000020004" pitchFamily="50" charset="0"/>
              </a:rPr>
              <a:t> Audio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2</a:t>
            </a: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IMÁGENES Y MULTIMEDIA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Imágenes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Audio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Formatos de </a:t>
            </a: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audio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La etiqueta audio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La etiqueta </a:t>
            </a:r>
            <a:r>
              <a:rPr lang="es-ES_tradnl" altLang="es-ES" sz="1600" i="1" dirty="0" err="1" smtClean="0">
                <a:solidFill>
                  <a:prstClr val="white"/>
                </a:solidFill>
                <a:latin typeface="Decima Nova Pro" panose="02000506000000020004" pitchFamily="50" charset="0"/>
              </a:rPr>
              <a:t>source</a:t>
            </a:r>
            <a:endParaRPr lang="es-ES_tradnl" altLang="es-ES" sz="1600" i="1" dirty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Vídeo</a:t>
            </a: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11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B. La etiqueta audio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13 CuadroTexto"/>
          <p:cNvSpPr>
            <a:spLocks noChangeArrowheads="1"/>
          </p:cNvSpPr>
          <p:nvPr/>
        </p:nvSpPr>
        <p:spPr bwMode="auto">
          <a:xfrm>
            <a:off x="2872854" y="1731133"/>
            <a:ext cx="8671446" cy="546497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&lt;audio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src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=“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rutaAudio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”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controls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autoplay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loop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preload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=“”&gt;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9173802" y="841630"/>
            <a:ext cx="2370498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La etiqueta audio es una etiqueta de línea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13 CuadroTexto"/>
          <p:cNvSpPr>
            <a:spLocks noChangeArrowheads="1"/>
          </p:cNvSpPr>
          <p:nvPr/>
        </p:nvSpPr>
        <p:spPr bwMode="auto">
          <a:xfrm>
            <a:off x="4353905" y="2537905"/>
            <a:ext cx="1730290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err="1" smtClean="0">
                <a:solidFill>
                  <a:schemeClr val="bg1"/>
                </a:solidFill>
                <a:latin typeface="+mj-lt"/>
              </a:rPr>
              <a:t>src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4" name="32 Forma"/>
          <p:cNvCxnSpPr>
            <a:cxnSpLocks noChangeShapeType="1"/>
            <a:stCxn id="15" idx="3"/>
            <a:endCxn id="13" idx="1"/>
          </p:cNvCxnSpPr>
          <p:nvPr/>
        </p:nvCxnSpPr>
        <p:spPr bwMode="auto">
          <a:xfrm flipV="1">
            <a:off x="3927090" y="2774721"/>
            <a:ext cx="426815" cy="156060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13 CuadroTexto"/>
          <p:cNvSpPr>
            <a:spLocks noChangeArrowheads="1"/>
          </p:cNvSpPr>
          <p:nvPr/>
        </p:nvSpPr>
        <p:spPr bwMode="auto">
          <a:xfrm>
            <a:off x="2784975" y="3989212"/>
            <a:ext cx="1142115" cy="692229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Atributos audio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13 CuadroTexto"/>
          <p:cNvSpPr>
            <a:spLocks noChangeArrowheads="1"/>
          </p:cNvSpPr>
          <p:nvPr/>
        </p:nvSpPr>
        <p:spPr bwMode="auto">
          <a:xfrm>
            <a:off x="4353905" y="3353998"/>
            <a:ext cx="1730290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dirty="0" err="1" smtClean="0">
                <a:solidFill>
                  <a:schemeClr val="bg1"/>
                </a:solidFill>
                <a:latin typeface="+mj-lt"/>
              </a:rPr>
              <a:t>controls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7" name="32 Forma"/>
          <p:cNvCxnSpPr>
            <a:cxnSpLocks noChangeShapeType="1"/>
            <a:stCxn id="15" idx="3"/>
            <a:endCxn id="16" idx="1"/>
          </p:cNvCxnSpPr>
          <p:nvPr/>
        </p:nvCxnSpPr>
        <p:spPr bwMode="auto">
          <a:xfrm flipV="1">
            <a:off x="3927090" y="3588879"/>
            <a:ext cx="426815" cy="74644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11 CuadroTexto"/>
          <p:cNvSpPr txBox="1">
            <a:spLocks noChangeArrowheads="1"/>
          </p:cNvSpPr>
          <p:nvPr/>
        </p:nvSpPr>
        <p:spPr bwMode="auto">
          <a:xfrm>
            <a:off x="6609218" y="2404141"/>
            <a:ext cx="3540620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Indica la ruta del audio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1" name="38 Conector recto"/>
          <p:cNvCxnSpPr>
            <a:cxnSpLocks noChangeShapeType="1"/>
            <a:stCxn id="13" idx="3"/>
            <a:endCxn id="20" idx="1"/>
          </p:cNvCxnSpPr>
          <p:nvPr/>
        </p:nvCxnSpPr>
        <p:spPr bwMode="auto">
          <a:xfrm flipV="1">
            <a:off x="6084195" y="2594701"/>
            <a:ext cx="525023" cy="18002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11 CuadroTexto"/>
          <p:cNvSpPr txBox="1">
            <a:spLocks noChangeArrowheads="1"/>
          </p:cNvSpPr>
          <p:nvPr/>
        </p:nvSpPr>
        <p:spPr bwMode="auto">
          <a:xfrm>
            <a:off x="6609217" y="2930267"/>
            <a:ext cx="3540621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dirty="0" smtClean="0">
                <a:latin typeface="+mj-lt"/>
              </a:rPr>
              <a:t>Puede ser relativa o absoluta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3" name="38 Conector recto"/>
          <p:cNvCxnSpPr>
            <a:cxnSpLocks noChangeShapeType="1"/>
            <a:stCxn id="13" idx="3"/>
            <a:endCxn id="22" idx="1"/>
          </p:cNvCxnSpPr>
          <p:nvPr/>
        </p:nvCxnSpPr>
        <p:spPr bwMode="auto">
          <a:xfrm>
            <a:off x="6084195" y="2774721"/>
            <a:ext cx="525022" cy="34610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11 CuadroTexto"/>
          <p:cNvSpPr txBox="1">
            <a:spLocks noChangeArrowheads="1"/>
          </p:cNvSpPr>
          <p:nvPr/>
        </p:nvSpPr>
        <p:spPr bwMode="auto">
          <a:xfrm>
            <a:off x="6609217" y="3400588"/>
            <a:ext cx="3512287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dirty="0" smtClean="0">
                <a:latin typeface="+mj-lt"/>
              </a:rPr>
              <a:t>Muestra controles de reproducción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6" name="38 Conector recto"/>
          <p:cNvCxnSpPr>
            <a:cxnSpLocks noChangeShapeType="1"/>
            <a:stCxn id="16" idx="3"/>
            <a:endCxn id="24" idx="1"/>
          </p:cNvCxnSpPr>
          <p:nvPr/>
        </p:nvCxnSpPr>
        <p:spPr bwMode="auto">
          <a:xfrm>
            <a:off x="6084195" y="3588879"/>
            <a:ext cx="525022" cy="2269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11 CuadroTexto"/>
          <p:cNvSpPr txBox="1">
            <a:spLocks noChangeArrowheads="1"/>
          </p:cNvSpPr>
          <p:nvPr/>
        </p:nvSpPr>
        <p:spPr bwMode="auto">
          <a:xfrm>
            <a:off x="6609217" y="4001616"/>
            <a:ext cx="4063137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dirty="0" smtClean="0">
                <a:latin typeface="+mj-lt"/>
              </a:rPr>
              <a:t>Reproducción automática al cargar la página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8" name="38 Conector recto"/>
          <p:cNvCxnSpPr>
            <a:cxnSpLocks noChangeShapeType="1"/>
            <a:stCxn id="43" idx="3"/>
            <a:endCxn id="27" idx="1"/>
          </p:cNvCxnSpPr>
          <p:nvPr/>
        </p:nvCxnSpPr>
        <p:spPr bwMode="auto">
          <a:xfrm>
            <a:off x="6084195" y="4185097"/>
            <a:ext cx="525022" cy="7079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11 CuadroTexto"/>
          <p:cNvSpPr txBox="1">
            <a:spLocks noChangeArrowheads="1"/>
          </p:cNvSpPr>
          <p:nvPr/>
        </p:nvSpPr>
        <p:spPr bwMode="auto">
          <a:xfrm>
            <a:off x="6609216" y="4560899"/>
            <a:ext cx="3512288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dirty="0" smtClean="0">
                <a:latin typeface="+mj-lt"/>
              </a:rPr>
              <a:t>Reproducción en bucle infinito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38 Conector recto"/>
          <p:cNvCxnSpPr>
            <a:cxnSpLocks noChangeShapeType="1"/>
            <a:stCxn id="48" idx="3"/>
            <a:endCxn id="29" idx="1"/>
          </p:cNvCxnSpPr>
          <p:nvPr/>
        </p:nvCxnSpPr>
        <p:spPr bwMode="auto">
          <a:xfrm flipV="1">
            <a:off x="6100354" y="4751459"/>
            <a:ext cx="508862" cy="5783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13 CuadroTexto"/>
          <p:cNvSpPr>
            <a:spLocks noChangeArrowheads="1"/>
          </p:cNvSpPr>
          <p:nvPr/>
        </p:nvSpPr>
        <p:spPr bwMode="auto">
          <a:xfrm>
            <a:off x="4353905" y="5667494"/>
            <a:ext cx="1730290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err="1" smtClean="0">
                <a:solidFill>
                  <a:schemeClr val="bg1"/>
                </a:solidFill>
                <a:latin typeface="+mj-lt"/>
              </a:rPr>
              <a:t>preload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11 CuadroTexto"/>
          <p:cNvSpPr txBox="1">
            <a:spLocks noChangeArrowheads="1"/>
          </p:cNvSpPr>
          <p:nvPr/>
        </p:nvSpPr>
        <p:spPr bwMode="auto">
          <a:xfrm>
            <a:off x="6609216" y="5157191"/>
            <a:ext cx="3540622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1" dirty="0" err="1" smtClean="0">
                <a:solidFill>
                  <a:schemeClr val="tx1"/>
                </a:solidFill>
                <a:latin typeface="+mj-lt"/>
              </a:rPr>
              <a:t>None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: se descarga al darle al </a:t>
            </a:r>
            <a:r>
              <a:rPr lang="es-ES_tradnl" sz="1600" b="0" dirty="0" err="1" smtClean="0">
                <a:solidFill>
                  <a:schemeClr val="tx1"/>
                </a:solidFill>
                <a:latin typeface="+mj-lt"/>
              </a:rPr>
              <a:t>play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3" name="38 Conector recto"/>
          <p:cNvCxnSpPr>
            <a:cxnSpLocks noChangeShapeType="1"/>
            <a:stCxn id="31" idx="3"/>
            <a:endCxn id="32" idx="1"/>
          </p:cNvCxnSpPr>
          <p:nvPr/>
        </p:nvCxnSpPr>
        <p:spPr bwMode="auto">
          <a:xfrm flipV="1">
            <a:off x="6084195" y="5347751"/>
            <a:ext cx="525021" cy="556559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11 CuadroTexto"/>
          <p:cNvSpPr txBox="1">
            <a:spLocks noChangeArrowheads="1"/>
          </p:cNvSpPr>
          <p:nvPr/>
        </p:nvSpPr>
        <p:spPr bwMode="auto">
          <a:xfrm>
            <a:off x="6609216" y="5661504"/>
            <a:ext cx="3540622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b="1" dirty="0" smtClean="0">
                <a:latin typeface="+mj-lt"/>
              </a:rPr>
              <a:t>Auto</a:t>
            </a:r>
            <a:r>
              <a:rPr lang="es-ES_tradnl" sz="1600" dirty="0" smtClean="0">
                <a:latin typeface="+mj-lt"/>
              </a:rPr>
              <a:t>: se descarga al cargar la página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5" name="38 Conector recto"/>
          <p:cNvCxnSpPr>
            <a:cxnSpLocks noChangeShapeType="1"/>
            <a:stCxn id="31" idx="3"/>
            <a:endCxn id="34" idx="1"/>
          </p:cNvCxnSpPr>
          <p:nvPr/>
        </p:nvCxnSpPr>
        <p:spPr bwMode="auto">
          <a:xfrm flipV="1">
            <a:off x="6084195" y="5852064"/>
            <a:ext cx="525021" cy="5224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32 Forma"/>
          <p:cNvCxnSpPr>
            <a:cxnSpLocks noChangeShapeType="1"/>
            <a:stCxn id="15" idx="3"/>
            <a:endCxn id="31" idx="1"/>
          </p:cNvCxnSpPr>
          <p:nvPr/>
        </p:nvCxnSpPr>
        <p:spPr bwMode="auto">
          <a:xfrm>
            <a:off x="3927090" y="4335327"/>
            <a:ext cx="426815" cy="1568983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13 CuadroTexto"/>
          <p:cNvSpPr>
            <a:spLocks noChangeArrowheads="1"/>
          </p:cNvSpPr>
          <p:nvPr/>
        </p:nvSpPr>
        <p:spPr bwMode="auto">
          <a:xfrm>
            <a:off x="4353905" y="3950216"/>
            <a:ext cx="1730290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dirty="0" err="1" smtClean="0">
                <a:solidFill>
                  <a:schemeClr val="bg1"/>
                </a:solidFill>
                <a:latin typeface="+mj-lt"/>
              </a:rPr>
              <a:t>autoplay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4" name="32 Forma"/>
          <p:cNvCxnSpPr>
            <a:cxnSpLocks noChangeShapeType="1"/>
            <a:stCxn id="15" idx="3"/>
            <a:endCxn id="43" idx="1"/>
          </p:cNvCxnSpPr>
          <p:nvPr/>
        </p:nvCxnSpPr>
        <p:spPr bwMode="auto">
          <a:xfrm flipV="1">
            <a:off x="3927090" y="4185097"/>
            <a:ext cx="426815" cy="15023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13 CuadroTexto"/>
          <p:cNvSpPr>
            <a:spLocks noChangeArrowheads="1"/>
          </p:cNvSpPr>
          <p:nvPr/>
        </p:nvSpPr>
        <p:spPr bwMode="auto">
          <a:xfrm>
            <a:off x="4370064" y="4522361"/>
            <a:ext cx="1730290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dirty="0" err="1" smtClean="0">
                <a:solidFill>
                  <a:schemeClr val="bg1"/>
                </a:solidFill>
                <a:latin typeface="+mj-lt"/>
              </a:rPr>
              <a:t>loop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9" name="32 Forma"/>
          <p:cNvCxnSpPr>
            <a:cxnSpLocks noChangeShapeType="1"/>
            <a:stCxn id="15" idx="3"/>
            <a:endCxn id="48" idx="1"/>
          </p:cNvCxnSpPr>
          <p:nvPr/>
        </p:nvCxnSpPr>
        <p:spPr bwMode="auto">
          <a:xfrm>
            <a:off x="3927090" y="4335327"/>
            <a:ext cx="442974" cy="42191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11 CuadroTexto"/>
          <p:cNvSpPr txBox="1">
            <a:spLocks noChangeArrowheads="1"/>
          </p:cNvSpPr>
          <p:nvPr/>
        </p:nvSpPr>
        <p:spPr bwMode="auto">
          <a:xfrm>
            <a:off x="6609215" y="6134388"/>
            <a:ext cx="3694783" cy="658297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b="1" dirty="0" err="1" smtClean="0">
                <a:latin typeface="+mj-lt"/>
              </a:rPr>
              <a:t>Metadata</a:t>
            </a:r>
            <a:r>
              <a:rPr lang="es-ES_tradnl" sz="1600" dirty="0" smtClean="0">
                <a:latin typeface="+mj-lt"/>
              </a:rPr>
              <a:t>: descarga los metadatos al cargar la página y el audio al darle al </a:t>
            </a:r>
            <a:r>
              <a:rPr lang="es-ES_tradnl" sz="1600" dirty="0" err="1" smtClean="0">
                <a:latin typeface="+mj-lt"/>
              </a:rPr>
              <a:t>play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4" name="38 Conector recto"/>
          <p:cNvCxnSpPr>
            <a:cxnSpLocks noChangeShapeType="1"/>
            <a:stCxn id="31" idx="3"/>
            <a:endCxn id="75" idx="1"/>
          </p:cNvCxnSpPr>
          <p:nvPr/>
        </p:nvCxnSpPr>
        <p:spPr bwMode="auto">
          <a:xfrm>
            <a:off x="6084195" y="5904310"/>
            <a:ext cx="525020" cy="559227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" name="11 CuadroTexto"/>
          <p:cNvSpPr txBox="1">
            <a:spLocks noChangeArrowheads="1"/>
          </p:cNvSpPr>
          <p:nvPr/>
        </p:nvSpPr>
        <p:spPr bwMode="auto">
          <a:xfrm>
            <a:off x="10303999" y="4398370"/>
            <a:ext cx="1812263" cy="1933992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OJOCUIDAO con las combinaciones diabólicas de estos parámetros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459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2</a:t>
            </a:r>
            <a:r>
              <a:rPr lang="es-ES" i="1" dirty="0" smtClean="0">
                <a:latin typeface="Decima Nova Pro" panose="02000506000000020004" pitchFamily="50" charset="0"/>
              </a:rPr>
              <a:t> Audio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2</a:t>
            </a: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IMÁGENES Y MULTIMEDIA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Imágenes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Audio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Formatos de </a:t>
            </a: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audio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La etiqueta audio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La etiqueta </a:t>
            </a:r>
            <a:r>
              <a:rPr lang="es-ES_tradnl" altLang="es-ES" sz="1600" b="1" i="1" dirty="0" err="1" smtClean="0">
                <a:solidFill>
                  <a:prstClr val="white"/>
                </a:solidFill>
                <a:latin typeface="Decima Nova Pro" panose="02000506000000020004" pitchFamily="50" charset="0"/>
              </a:rPr>
              <a:t>source</a:t>
            </a:r>
            <a:endParaRPr lang="es-ES_tradnl" altLang="es-ES" sz="1600" b="1" i="1" dirty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Vídeo</a:t>
            </a: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12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dirty="0">
                <a:solidFill>
                  <a:schemeClr val="tx1"/>
                </a:solidFill>
                <a:latin typeface="+mj-lt"/>
              </a:rPr>
              <a:t>C</a:t>
            </a: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. La etiqueta </a:t>
            </a:r>
            <a:r>
              <a:rPr lang="es-ES_tradnl" altLang="es-ES" sz="2000" b="0" dirty="0" err="1" smtClean="0">
                <a:solidFill>
                  <a:schemeClr val="tx1"/>
                </a:solidFill>
                <a:latin typeface="+mj-lt"/>
              </a:rPr>
              <a:t>source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13 CuadroTexto"/>
          <p:cNvSpPr>
            <a:spLocks noChangeArrowheads="1"/>
          </p:cNvSpPr>
          <p:nvPr/>
        </p:nvSpPr>
        <p:spPr bwMode="auto">
          <a:xfrm>
            <a:off x="2872854" y="1731133"/>
            <a:ext cx="8671446" cy="546497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source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&gt; Permite la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compatiblidad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 entre navegadores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11 CuadroTexto"/>
          <p:cNvSpPr txBox="1">
            <a:spLocks noChangeArrowheads="1"/>
          </p:cNvSpPr>
          <p:nvPr/>
        </p:nvSpPr>
        <p:spPr bwMode="auto">
          <a:xfrm>
            <a:off x="2872854" y="2412369"/>
            <a:ext cx="8671446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En vez de definir el </a:t>
            </a:r>
            <a:r>
              <a:rPr lang="es-ES_tradnl" sz="1600" dirty="0" err="1" smtClean="0">
                <a:latin typeface="+mj-lt"/>
              </a:rPr>
              <a:t>src</a:t>
            </a:r>
            <a:r>
              <a:rPr lang="es-ES_tradnl" sz="1600" dirty="0" smtClean="0">
                <a:latin typeface="+mj-lt"/>
              </a:rPr>
              <a:t> en la etiqueta audio, se define a través de varias etiquetas &lt;</a:t>
            </a:r>
            <a:r>
              <a:rPr lang="es-ES_tradnl" sz="1600" dirty="0" err="1" smtClean="0">
                <a:latin typeface="+mj-lt"/>
              </a:rPr>
              <a:t>source</a:t>
            </a:r>
            <a:r>
              <a:rPr lang="es-ES_tradnl" sz="1600" dirty="0" smtClean="0">
                <a:latin typeface="+mj-lt"/>
              </a:rPr>
              <a:t>&gt;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11 CuadroTexto"/>
          <p:cNvSpPr txBox="1">
            <a:spLocks noChangeArrowheads="1"/>
          </p:cNvSpPr>
          <p:nvPr/>
        </p:nvSpPr>
        <p:spPr bwMode="auto">
          <a:xfrm>
            <a:off x="2872854" y="2960047"/>
            <a:ext cx="8671446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Las etiquetas &lt;</a:t>
            </a:r>
            <a:r>
              <a:rPr lang="es-ES_tradnl" sz="1600" dirty="0" err="1" smtClean="0">
                <a:latin typeface="+mj-lt"/>
              </a:rPr>
              <a:t>source</a:t>
            </a:r>
            <a:r>
              <a:rPr lang="es-ES_tradnl" sz="1600" dirty="0" smtClean="0">
                <a:latin typeface="+mj-lt"/>
              </a:rPr>
              <a:t>&gt; se van declarando en orden de preferencia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853" y="4708303"/>
            <a:ext cx="8609415" cy="1587994"/>
          </a:xfrm>
          <a:prstGeom prst="rect">
            <a:avLst/>
          </a:prstGeom>
        </p:spPr>
      </p:pic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2872854" y="3505526"/>
            <a:ext cx="8671446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El navegador intentará reproducir el que está en primer lugar, si no lo consigue, lo intenta con el siguiente y así sucesivamente. Si no consigue reproducir ninguno, mostrará el texto indicado entre las etiquetas &lt;audio&gt;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446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3 Vídeo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2</a:t>
            </a: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IMÁGENES Y MULTIMEDIA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Imágenes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Audio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Vídeo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>
                <a:solidFill>
                  <a:prstClr val="white"/>
                </a:solidFill>
                <a:latin typeface="Decima Nova Pro" panose="02000506000000020004" pitchFamily="50" charset="0"/>
              </a:rPr>
              <a:t>Formatos de </a:t>
            </a: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video</a:t>
            </a:r>
            <a:endParaRPr lang="es-ES_tradnl" altLang="es-ES" sz="1600" b="1" i="1" dirty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La etiqueta </a:t>
            </a: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video</a:t>
            </a:r>
            <a:endParaRPr lang="es-ES_tradnl" altLang="es-ES" sz="1600" i="1" dirty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La etiqueta </a:t>
            </a:r>
            <a:r>
              <a:rPr lang="es-ES_tradnl" altLang="es-ES" sz="1600" i="1" dirty="0" err="1" smtClean="0">
                <a:solidFill>
                  <a:prstClr val="white"/>
                </a:solidFill>
                <a:latin typeface="Decima Nova Pro" panose="02000506000000020004" pitchFamily="50" charset="0"/>
              </a:rPr>
              <a:t>source</a:t>
            </a:r>
            <a:endParaRPr lang="es-ES_tradnl" altLang="es-ES" sz="1600" i="1" dirty="0" smtClean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Incrustar de otras fuentes</a:t>
            </a:r>
            <a:endParaRPr lang="es-ES_tradnl" altLang="es-ES" sz="1600" i="1" dirty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13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A. Formatos de vídeo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2 Marcador de contenido"/>
          <p:cNvSpPr txBox="1">
            <a:spLocks/>
          </p:cNvSpPr>
          <p:nvPr/>
        </p:nvSpPr>
        <p:spPr>
          <a:xfrm>
            <a:off x="3131705" y="1759521"/>
            <a:ext cx="8229600" cy="4389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El </a:t>
            </a:r>
            <a:r>
              <a:rPr lang="en-US" sz="3200" dirty="0" err="1" smtClean="0"/>
              <a:t>formato</a:t>
            </a:r>
            <a:r>
              <a:rPr lang="en-US" sz="3200" dirty="0" smtClean="0"/>
              <a:t> </a:t>
            </a:r>
            <a:r>
              <a:rPr lang="en-US" sz="3200" dirty="0" err="1" smtClean="0"/>
              <a:t>más</a:t>
            </a:r>
            <a:r>
              <a:rPr lang="en-US" sz="3200" dirty="0" smtClean="0"/>
              <a:t> habitual </a:t>
            </a:r>
            <a:r>
              <a:rPr lang="en-US" sz="3200" dirty="0" err="1" smtClean="0"/>
              <a:t>es</a:t>
            </a:r>
            <a:r>
              <a:rPr lang="en-US" sz="3200" dirty="0" smtClean="0"/>
              <a:t> mp4</a:t>
            </a:r>
          </a:p>
          <a:p>
            <a:r>
              <a:rPr lang="es-ES" sz="3200" dirty="0" smtClean="0"/>
              <a:t>Otros formatos son:</a:t>
            </a:r>
          </a:p>
          <a:p>
            <a:pPr lvl="1"/>
            <a:r>
              <a:rPr lang="es-ES" sz="2800" dirty="0" err="1" smtClean="0"/>
              <a:t>Mkv</a:t>
            </a:r>
            <a:r>
              <a:rPr lang="es-ES" sz="2800" dirty="0" smtClean="0"/>
              <a:t>, </a:t>
            </a:r>
            <a:r>
              <a:rPr lang="es-ES" sz="2800" dirty="0" err="1" smtClean="0"/>
              <a:t>flv</a:t>
            </a:r>
            <a:r>
              <a:rPr lang="es-ES" sz="2800" dirty="0" smtClean="0"/>
              <a:t>, </a:t>
            </a:r>
            <a:r>
              <a:rPr lang="es-ES" sz="2800" dirty="0" err="1" smtClean="0"/>
              <a:t>webm</a:t>
            </a:r>
            <a:r>
              <a:rPr lang="es-ES" sz="2800" dirty="0" smtClean="0"/>
              <a:t>, 3gp, </a:t>
            </a:r>
            <a:r>
              <a:rPr lang="es-ES" sz="2800" dirty="0" err="1" smtClean="0"/>
              <a:t>mov</a:t>
            </a:r>
            <a:r>
              <a:rPr lang="es-ES" sz="2800" dirty="0" smtClean="0"/>
              <a:t>, …</a:t>
            </a:r>
          </a:p>
          <a:p>
            <a:pPr lvl="1"/>
            <a:endParaRPr lang="es-ES" sz="3200" dirty="0"/>
          </a:p>
        </p:txBody>
      </p:sp>
      <p:sp>
        <p:nvSpPr>
          <p:cNvPr id="40" name="13 CuadroTexto"/>
          <p:cNvSpPr>
            <a:spLocks noChangeArrowheads="1"/>
          </p:cNvSpPr>
          <p:nvPr/>
        </p:nvSpPr>
        <p:spPr bwMode="auto">
          <a:xfrm>
            <a:off x="2965660" y="3954081"/>
            <a:ext cx="8243637" cy="98369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IMPORTANTE: adecuar el tamaño (en MB) del audio ajustando la calidad de compresión y las dimensiones (en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px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) del vídeo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11 CuadroTexto"/>
          <p:cNvSpPr txBox="1">
            <a:spLocks noChangeArrowheads="1"/>
          </p:cNvSpPr>
          <p:nvPr/>
        </p:nvSpPr>
        <p:spPr bwMode="auto">
          <a:xfrm>
            <a:off x="3131705" y="5447537"/>
            <a:ext cx="3649933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sz="1600" dirty="0" smtClean="0">
                <a:latin typeface="+mj-lt"/>
              </a:rPr>
              <a:t>Un programa habitual para edición de vídeo es SHOTCUT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751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3 Vídeo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2</a:t>
            </a: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IMÁGENES Y MULTIMEDIA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Imágenes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Audio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Vídeo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Formatos </a:t>
            </a: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de video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>
                <a:solidFill>
                  <a:prstClr val="white"/>
                </a:solidFill>
                <a:latin typeface="Decima Nova Pro" panose="02000506000000020004" pitchFamily="50" charset="0"/>
              </a:rPr>
              <a:t>La etiqueta video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La etiqueta </a:t>
            </a:r>
            <a:r>
              <a:rPr lang="es-ES_tradnl" altLang="es-ES" sz="1600" i="1" dirty="0" err="1">
                <a:solidFill>
                  <a:prstClr val="white"/>
                </a:solidFill>
                <a:latin typeface="Decima Nova Pro" panose="02000506000000020004" pitchFamily="50" charset="0"/>
              </a:rPr>
              <a:t>source</a:t>
            </a:r>
            <a:endParaRPr lang="es-ES_tradnl" altLang="es-ES" sz="1600" i="1" dirty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Incrustar de otras fuentes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14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B. La etiqueta vídeo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13 CuadroTexto"/>
          <p:cNvSpPr>
            <a:spLocks noChangeArrowheads="1"/>
          </p:cNvSpPr>
          <p:nvPr/>
        </p:nvSpPr>
        <p:spPr bwMode="auto">
          <a:xfrm>
            <a:off x="2872854" y="1731133"/>
            <a:ext cx="8671446" cy="98369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&lt;video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src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=“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rutaVideo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”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width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=“”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height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=“”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controls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autoplay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loop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preload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=“” poster=“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rutaMiniatura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”&gt;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9173802" y="841630"/>
            <a:ext cx="2370498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La etiqueta vídeo es una etiqueta de línea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13 CuadroTexto"/>
          <p:cNvSpPr>
            <a:spLocks noChangeArrowheads="1"/>
          </p:cNvSpPr>
          <p:nvPr/>
        </p:nvSpPr>
        <p:spPr bwMode="auto">
          <a:xfrm>
            <a:off x="4353905" y="2812228"/>
            <a:ext cx="1730290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err="1" smtClean="0">
                <a:solidFill>
                  <a:schemeClr val="bg1"/>
                </a:solidFill>
                <a:latin typeface="+mj-lt"/>
              </a:rPr>
              <a:t>src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4" name="32 Forma"/>
          <p:cNvCxnSpPr>
            <a:cxnSpLocks noChangeShapeType="1"/>
            <a:stCxn id="15" idx="3"/>
            <a:endCxn id="13" idx="1"/>
          </p:cNvCxnSpPr>
          <p:nvPr/>
        </p:nvCxnSpPr>
        <p:spPr bwMode="auto">
          <a:xfrm flipV="1">
            <a:off x="3927090" y="3035484"/>
            <a:ext cx="426815" cy="1299843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13 CuadroTexto"/>
          <p:cNvSpPr>
            <a:spLocks noChangeArrowheads="1"/>
          </p:cNvSpPr>
          <p:nvPr/>
        </p:nvSpPr>
        <p:spPr bwMode="auto">
          <a:xfrm>
            <a:off x="2784975" y="3989212"/>
            <a:ext cx="1142115" cy="692229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Atributos vídeo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13 CuadroTexto"/>
          <p:cNvSpPr>
            <a:spLocks noChangeArrowheads="1"/>
          </p:cNvSpPr>
          <p:nvPr/>
        </p:nvSpPr>
        <p:spPr bwMode="auto">
          <a:xfrm>
            <a:off x="4353905" y="4564127"/>
            <a:ext cx="1730290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dirty="0" err="1" smtClean="0">
                <a:solidFill>
                  <a:schemeClr val="bg1"/>
                </a:solidFill>
                <a:latin typeface="+mj-lt"/>
              </a:rPr>
              <a:t>controls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7" name="32 Forma"/>
          <p:cNvCxnSpPr>
            <a:cxnSpLocks noChangeShapeType="1"/>
            <a:stCxn id="15" idx="3"/>
            <a:endCxn id="16" idx="1"/>
          </p:cNvCxnSpPr>
          <p:nvPr/>
        </p:nvCxnSpPr>
        <p:spPr bwMode="auto">
          <a:xfrm>
            <a:off x="3927090" y="4335327"/>
            <a:ext cx="426815" cy="463681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11 CuadroTexto"/>
          <p:cNvSpPr txBox="1">
            <a:spLocks noChangeArrowheads="1"/>
          </p:cNvSpPr>
          <p:nvPr/>
        </p:nvSpPr>
        <p:spPr bwMode="auto">
          <a:xfrm>
            <a:off x="6622281" y="2861346"/>
            <a:ext cx="4065642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Indica la ruta del vídeo. Relativa o absoluta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1" name="38 Conector recto"/>
          <p:cNvCxnSpPr>
            <a:cxnSpLocks noChangeShapeType="1"/>
            <a:stCxn id="13" idx="3"/>
            <a:endCxn id="20" idx="1"/>
          </p:cNvCxnSpPr>
          <p:nvPr/>
        </p:nvCxnSpPr>
        <p:spPr bwMode="auto">
          <a:xfrm>
            <a:off x="6084195" y="3049044"/>
            <a:ext cx="538086" cy="286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13 CuadroTexto"/>
          <p:cNvSpPr>
            <a:spLocks noChangeArrowheads="1"/>
          </p:cNvSpPr>
          <p:nvPr/>
        </p:nvSpPr>
        <p:spPr bwMode="auto">
          <a:xfrm>
            <a:off x="4370064" y="6315143"/>
            <a:ext cx="1730290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err="1" smtClean="0">
                <a:solidFill>
                  <a:schemeClr val="bg1"/>
                </a:solidFill>
                <a:latin typeface="+mj-lt"/>
              </a:rPr>
              <a:t>preload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6" name="32 Forma"/>
          <p:cNvCxnSpPr>
            <a:cxnSpLocks noChangeShapeType="1"/>
            <a:stCxn id="15" idx="3"/>
            <a:endCxn id="31" idx="1"/>
          </p:cNvCxnSpPr>
          <p:nvPr/>
        </p:nvCxnSpPr>
        <p:spPr bwMode="auto">
          <a:xfrm>
            <a:off x="3927090" y="4335327"/>
            <a:ext cx="442974" cy="221663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13 CuadroTexto"/>
          <p:cNvSpPr>
            <a:spLocks noChangeArrowheads="1"/>
          </p:cNvSpPr>
          <p:nvPr/>
        </p:nvSpPr>
        <p:spPr bwMode="auto">
          <a:xfrm>
            <a:off x="4353905" y="5141526"/>
            <a:ext cx="1730290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dirty="0" err="1" smtClean="0">
                <a:solidFill>
                  <a:schemeClr val="bg1"/>
                </a:solidFill>
                <a:latin typeface="+mj-lt"/>
              </a:rPr>
              <a:t>autoplay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4" name="32 Forma"/>
          <p:cNvCxnSpPr>
            <a:cxnSpLocks noChangeShapeType="1"/>
            <a:stCxn id="15" idx="3"/>
            <a:endCxn id="43" idx="1"/>
          </p:cNvCxnSpPr>
          <p:nvPr/>
        </p:nvCxnSpPr>
        <p:spPr bwMode="auto">
          <a:xfrm>
            <a:off x="3927090" y="4335327"/>
            <a:ext cx="426815" cy="104108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13 CuadroTexto"/>
          <p:cNvSpPr>
            <a:spLocks noChangeArrowheads="1"/>
          </p:cNvSpPr>
          <p:nvPr/>
        </p:nvSpPr>
        <p:spPr bwMode="auto">
          <a:xfrm>
            <a:off x="4370064" y="5737744"/>
            <a:ext cx="1730290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dirty="0" err="1" smtClean="0">
                <a:solidFill>
                  <a:schemeClr val="bg1"/>
                </a:solidFill>
                <a:latin typeface="+mj-lt"/>
              </a:rPr>
              <a:t>loop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9" name="32 Forma"/>
          <p:cNvCxnSpPr>
            <a:cxnSpLocks noChangeShapeType="1"/>
            <a:stCxn id="15" idx="3"/>
            <a:endCxn id="48" idx="1"/>
          </p:cNvCxnSpPr>
          <p:nvPr/>
        </p:nvCxnSpPr>
        <p:spPr bwMode="auto">
          <a:xfrm>
            <a:off x="3927090" y="4335327"/>
            <a:ext cx="442974" cy="163729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" name="11 CuadroTexto"/>
          <p:cNvSpPr txBox="1">
            <a:spLocks noChangeArrowheads="1"/>
          </p:cNvSpPr>
          <p:nvPr/>
        </p:nvSpPr>
        <p:spPr bwMode="auto">
          <a:xfrm>
            <a:off x="9293774" y="4835247"/>
            <a:ext cx="2130554" cy="135850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OJOCUIDAO con las combinaciones diabólicas de estos parámetros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6" name="13 CuadroTexto"/>
          <p:cNvSpPr>
            <a:spLocks noChangeArrowheads="1"/>
          </p:cNvSpPr>
          <p:nvPr/>
        </p:nvSpPr>
        <p:spPr bwMode="auto">
          <a:xfrm>
            <a:off x="4370064" y="3431797"/>
            <a:ext cx="1730290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err="1" smtClean="0">
                <a:solidFill>
                  <a:schemeClr val="bg1"/>
                </a:solidFill>
                <a:latin typeface="+mj-lt"/>
              </a:rPr>
              <a:t>width</a:t>
            </a: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/</a:t>
            </a:r>
            <a:r>
              <a:rPr lang="es-ES_tradnl" altLang="es-ES" sz="2000" b="0" dirty="0" err="1" smtClean="0">
                <a:solidFill>
                  <a:schemeClr val="bg1"/>
                </a:solidFill>
                <a:latin typeface="+mj-lt"/>
              </a:rPr>
              <a:t>height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7" name="32 Forma"/>
          <p:cNvCxnSpPr>
            <a:cxnSpLocks noChangeShapeType="1"/>
            <a:stCxn id="15" idx="3"/>
            <a:endCxn id="46" idx="1"/>
          </p:cNvCxnSpPr>
          <p:nvPr/>
        </p:nvCxnSpPr>
        <p:spPr bwMode="auto">
          <a:xfrm flipV="1">
            <a:off x="3927090" y="3668613"/>
            <a:ext cx="442974" cy="666714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11 CuadroTexto"/>
          <p:cNvSpPr txBox="1">
            <a:spLocks noChangeArrowheads="1"/>
          </p:cNvSpPr>
          <p:nvPr/>
        </p:nvSpPr>
        <p:spPr bwMode="auto">
          <a:xfrm>
            <a:off x="6622281" y="3478052"/>
            <a:ext cx="4935082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Indican el tamaño del reproductor. Indicar sólo 1 de ellos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1" name="38 Conector recto"/>
          <p:cNvCxnSpPr>
            <a:cxnSpLocks noChangeShapeType="1"/>
            <a:stCxn id="46" idx="3"/>
            <a:endCxn id="50" idx="1"/>
          </p:cNvCxnSpPr>
          <p:nvPr/>
        </p:nvCxnSpPr>
        <p:spPr bwMode="auto">
          <a:xfrm flipV="1">
            <a:off x="6100354" y="3668612"/>
            <a:ext cx="521927" cy="1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13 CuadroTexto"/>
          <p:cNvSpPr>
            <a:spLocks noChangeArrowheads="1"/>
          </p:cNvSpPr>
          <p:nvPr/>
        </p:nvSpPr>
        <p:spPr bwMode="auto">
          <a:xfrm>
            <a:off x="4370064" y="3989602"/>
            <a:ext cx="1730290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poster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11 CuadroTexto"/>
          <p:cNvSpPr txBox="1">
            <a:spLocks noChangeArrowheads="1"/>
          </p:cNvSpPr>
          <p:nvPr/>
        </p:nvSpPr>
        <p:spPr bwMode="auto">
          <a:xfrm>
            <a:off x="6609218" y="4036366"/>
            <a:ext cx="4598713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Imagen que se utilizará como miniatura o vista previa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6" name="32 Forma"/>
          <p:cNvCxnSpPr>
            <a:cxnSpLocks noChangeShapeType="1"/>
            <a:stCxn id="15" idx="3"/>
            <a:endCxn id="54" idx="1"/>
          </p:cNvCxnSpPr>
          <p:nvPr/>
        </p:nvCxnSpPr>
        <p:spPr bwMode="auto">
          <a:xfrm flipV="1">
            <a:off x="3927090" y="4226418"/>
            <a:ext cx="442974" cy="108909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38 Conector recto"/>
          <p:cNvCxnSpPr>
            <a:cxnSpLocks noChangeShapeType="1"/>
            <a:stCxn id="54" idx="3"/>
            <a:endCxn id="55" idx="1"/>
          </p:cNvCxnSpPr>
          <p:nvPr/>
        </p:nvCxnSpPr>
        <p:spPr bwMode="auto">
          <a:xfrm>
            <a:off x="6100354" y="4226418"/>
            <a:ext cx="508864" cy="50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11 CuadroTexto"/>
          <p:cNvSpPr txBox="1">
            <a:spLocks noChangeArrowheads="1"/>
          </p:cNvSpPr>
          <p:nvPr/>
        </p:nvSpPr>
        <p:spPr bwMode="auto">
          <a:xfrm>
            <a:off x="6622281" y="5309186"/>
            <a:ext cx="1442564" cy="658297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Igual que en &lt;audio&gt;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7" name="38 Conector recto"/>
          <p:cNvCxnSpPr>
            <a:cxnSpLocks noChangeShapeType="1"/>
            <a:stCxn id="16" idx="3"/>
            <a:endCxn id="76" idx="1"/>
          </p:cNvCxnSpPr>
          <p:nvPr/>
        </p:nvCxnSpPr>
        <p:spPr bwMode="auto">
          <a:xfrm>
            <a:off x="6084195" y="4799008"/>
            <a:ext cx="538086" cy="839327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38 Conector recto"/>
          <p:cNvCxnSpPr>
            <a:cxnSpLocks noChangeShapeType="1"/>
            <a:stCxn id="43" idx="3"/>
            <a:endCxn id="76" idx="1"/>
          </p:cNvCxnSpPr>
          <p:nvPr/>
        </p:nvCxnSpPr>
        <p:spPr bwMode="auto">
          <a:xfrm>
            <a:off x="6084195" y="5376407"/>
            <a:ext cx="538086" cy="26192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38 Conector recto"/>
          <p:cNvCxnSpPr>
            <a:cxnSpLocks noChangeShapeType="1"/>
            <a:stCxn id="48" idx="3"/>
            <a:endCxn id="76" idx="1"/>
          </p:cNvCxnSpPr>
          <p:nvPr/>
        </p:nvCxnSpPr>
        <p:spPr bwMode="auto">
          <a:xfrm flipV="1">
            <a:off x="6100354" y="5638335"/>
            <a:ext cx="521927" cy="33429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38 Conector recto"/>
          <p:cNvCxnSpPr>
            <a:cxnSpLocks noChangeShapeType="1"/>
            <a:stCxn id="31" idx="3"/>
            <a:endCxn id="76" idx="1"/>
          </p:cNvCxnSpPr>
          <p:nvPr/>
        </p:nvCxnSpPr>
        <p:spPr bwMode="auto">
          <a:xfrm flipV="1">
            <a:off x="6100354" y="5638335"/>
            <a:ext cx="521927" cy="913624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9996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3 Vídeo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2</a:t>
            </a: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IMÁGENES Y MULTIMEDIA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Imágenes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Audio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Vídeo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Formatos </a:t>
            </a: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de video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La etiqueta video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>
                <a:solidFill>
                  <a:prstClr val="white"/>
                </a:solidFill>
                <a:latin typeface="Decima Nova Pro" panose="02000506000000020004" pitchFamily="50" charset="0"/>
              </a:rPr>
              <a:t>La etiqueta </a:t>
            </a:r>
            <a:r>
              <a:rPr lang="es-ES_tradnl" altLang="es-ES" sz="1600" b="1" i="1" dirty="0" err="1">
                <a:solidFill>
                  <a:prstClr val="white"/>
                </a:solidFill>
                <a:latin typeface="Decima Nova Pro" panose="02000506000000020004" pitchFamily="50" charset="0"/>
              </a:rPr>
              <a:t>source</a:t>
            </a:r>
            <a:endParaRPr lang="es-ES_tradnl" altLang="es-ES" sz="1600" b="1" i="1" dirty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Incrustar de otras fuentes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15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37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dirty="0">
                <a:solidFill>
                  <a:schemeClr val="tx1"/>
                </a:solidFill>
                <a:latin typeface="+mj-lt"/>
              </a:rPr>
              <a:t>C</a:t>
            </a: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. La etiqueta </a:t>
            </a:r>
            <a:r>
              <a:rPr lang="es-ES_tradnl" altLang="es-ES" sz="2000" b="0" dirty="0" err="1" smtClean="0">
                <a:solidFill>
                  <a:schemeClr val="tx1"/>
                </a:solidFill>
                <a:latin typeface="+mj-lt"/>
              </a:rPr>
              <a:t>source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13 CuadroTexto"/>
          <p:cNvSpPr>
            <a:spLocks noChangeArrowheads="1"/>
          </p:cNvSpPr>
          <p:nvPr/>
        </p:nvSpPr>
        <p:spPr bwMode="auto">
          <a:xfrm>
            <a:off x="2872854" y="1731133"/>
            <a:ext cx="8671446" cy="546497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source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&gt; Permite la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compatiblidad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 entre navegadores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11 CuadroTexto"/>
          <p:cNvSpPr txBox="1">
            <a:spLocks noChangeArrowheads="1"/>
          </p:cNvSpPr>
          <p:nvPr/>
        </p:nvSpPr>
        <p:spPr bwMode="auto">
          <a:xfrm>
            <a:off x="2872854" y="2412369"/>
            <a:ext cx="8671446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En vez de definir el </a:t>
            </a:r>
            <a:r>
              <a:rPr lang="es-ES_tradnl" sz="1600" dirty="0" err="1" smtClean="0">
                <a:latin typeface="+mj-lt"/>
              </a:rPr>
              <a:t>src</a:t>
            </a:r>
            <a:r>
              <a:rPr lang="es-ES_tradnl" sz="1600" dirty="0" smtClean="0">
                <a:latin typeface="+mj-lt"/>
              </a:rPr>
              <a:t> en la etiqueta video, se define a través de varias etiquetas &lt;</a:t>
            </a:r>
            <a:r>
              <a:rPr lang="es-ES_tradnl" sz="1600" dirty="0" err="1" smtClean="0">
                <a:latin typeface="+mj-lt"/>
              </a:rPr>
              <a:t>source</a:t>
            </a:r>
            <a:r>
              <a:rPr lang="es-ES_tradnl" sz="1600" dirty="0" smtClean="0">
                <a:latin typeface="+mj-lt"/>
              </a:rPr>
              <a:t>&gt;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11 CuadroTexto"/>
          <p:cNvSpPr txBox="1">
            <a:spLocks noChangeArrowheads="1"/>
          </p:cNvSpPr>
          <p:nvPr/>
        </p:nvSpPr>
        <p:spPr bwMode="auto">
          <a:xfrm>
            <a:off x="2872854" y="2960047"/>
            <a:ext cx="8671446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Las etiquetas &lt;</a:t>
            </a:r>
            <a:r>
              <a:rPr lang="es-ES_tradnl" sz="1600" dirty="0" err="1" smtClean="0">
                <a:latin typeface="+mj-lt"/>
              </a:rPr>
              <a:t>source</a:t>
            </a:r>
            <a:r>
              <a:rPr lang="es-ES_tradnl" sz="1600" dirty="0" smtClean="0">
                <a:latin typeface="+mj-lt"/>
              </a:rPr>
              <a:t>&gt; se van declarando en orden de preferencia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11 CuadroTexto"/>
          <p:cNvSpPr txBox="1">
            <a:spLocks noChangeArrowheads="1"/>
          </p:cNvSpPr>
          <p:nvPr/>
        </p:nvSpPr>
        <p:spPr bwMode="auto">
          <a:xfrm>
            <a:off x="2872854" y="3505526"/>
            <a:ext cx="8671446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El navegador intentará reproducir el que está en primer lugar, si no lo consigue, lo intenta con el siguiente y así sucesivamente. Si no consigue reproducir ninguno, mostrará el texto indicado entre las etiquetas &lt;video&gt;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854" y="4683239"/>
            <a:ext cx="8671446" cy="184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1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3 Vídeo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2</a:t>
            </a: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IMÁGENES Y MULTIMEDIA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Imágenes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Audio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Vídeo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Formatos </a:t>
            </a: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de video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La etiqueta video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La etiqueta </a:t>
            </a:r>
            <a:r>
              <a:rPr lang="es-ES_tradnl" altLang="es-ES" sz="1600" i="1" dirty="0" err="1">
                <a:solidFill>
                  <a:prstClr val="white"/>
                </a:solidFill>
                <a:latin typeface="Decima Nova Pro" panose="02000506000000020004" pitchFamily="50" charset="0"/>
              </a:rPr>
              <a:t>source</a:t>
            </a:r>
            <a:endParaRPr lang="es-ES_tradnl" altLang="es-ES" sz="1600" i="1" dirty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>
                <a:solidFill>
                  <a:prstClr val="white"/>
                </a:solidFill>
                <a:latin typeface="Decima Nova Pro" panose="02000506000000020004" pitchFamily="50" charset="0"/>
              </a:rPr>
              <a:t>Incrustar de otras fuentes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16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37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dirty="0">
                <a:solidFill>
                  <a:schemeClr val="tx1"/>
                </a:solidFill>
                <a:latin typeface="+mj-lt"/>
              </a:rPr>
              <a:t>D</a:t>
            </a: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. Incrustar de otras fuentes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265" y="1789611"/>
            <a:ext cx="6693842" cy="4615314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982305" y="5473337"/>
            <a:ext cx="1096381" cy="45720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721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3 Vídeo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2</a:t>
            </a: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IMÁGENES Y MULTIMEDIA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Imágenes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Audio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Vídeo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Formatos </a:t>
            </a: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de video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La etiqueta video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La etiqueta </a:t>
            </a:r>
            <a:r>
              <a:rPr lang="es-ES_tradnl" altLang="es-ES" sz="1600" i="1" dirty="0" err="1">
                <a:solidFill>
                  <a:prstClr val="white"/>
                </a:solidFill>
                <a:latin typeface="Decima Nova Pro" panose="02000506000000020004" pitchFamily="50" charset="0"/>
              </a:rPr>
              <a:t>source</a:t>
            </a:r>
            <a:endParaRPr lang="es-ES_tradnl" altLang="es-ES" sz="1600" i="1" dirty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>
                <a:solidFill>
                  <a:prstClr val="white"/>
                </a:solidFill>
                <a:latin typeface="Decima Nova Pro" panose="02000506000000020004" pitchFamily="50" charset="0"/>
              </a:rPr>
              <a:t>Incrustar de otras fuentes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17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37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dirty="0">
                <a:solidFill>
                  <a:schemeClr val="tx1"/>
                </a:solidFill>
                <a:latin typeface="+mj-lt"/>
              </a:rPr>
              <a:t>D</a:t>
            </a: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. Incrustar de otras fuentes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377" y="1875063"/>
            <a:ext cx="6278633" cy="3990159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3945882" y="2517117"/>
            <a:ext cx="939627" cy="1231923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94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3 Vídeo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2</a:t>
            </a: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IMÁGENES Y MULTIMEDIA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Imágenes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Audio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Vídeo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Formatos </a:t>
            </a: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de video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La etiqueta video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La etiqueta </a:t>
            </a:r>
            <a:r>
              <a:rPr lang="es-ES_tradnl" altLang="es-ES" sz="1600" i="1" dirty="0" err="1">
                <a:solidFill>
                  <a:prstClr val="white"/>
                </a:solidFill>
                <a:latin typeface="Decima Nova Pro" panose="02000506000000020004" pitchFamily="50" charset="0"/>
              </a:rPr>
              <a:t>source</a:t>
            </a:r>
            <a:endParaRPr lang="es-ES_tradnl" altLang="es-ES" sz="1600" i="1" dirty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>
                <a:solidFill>
                  <a:prstClr val="white"/>
                </a:solidFill>
                <a:latin typeface="Decima Nova Pro" panose="02000506000000020004" pitchFamily="50" charset="0"/>
              </a:rPr>
              <a:t>Incrustar de otras fuentes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18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37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dirty="0">
                <a:solidFill>
                  <a:schemeClr val="tx1"/>
                </a:solidFill>
                <a:latin typeface="+mj-lt"/>
              </a:rPr>
              <a:t>D</a:t>
            </a: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. Incrustar de otras fuentes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269" y="1717195"/>
            <a:ext cx="9198701" cy="3312878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8347793" y="2416630"/>
            <a:ext cx="2794824" cy="1580604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3 CuadroTexto"/>
          <p:cNvSpPr>
            <a:spLocks noChangeArrowheads="1"/>
          </p:cNvSpPr>
          <p:nvPr/>
        </p:nvSpPr>
        <p:spPr bwMode="auto">
          <a:xfrm>
            <a:off x="6284009" y="5504660"/>
            <a:ext cx="3618410" cy="765096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800" dirty="0">
                <a:solidFill>
                  <a:schemeClr val="bg1"/>
                </a:solidFill>
                <a:latin typeface="+mj-lt"/>
              </a:rPr>
              <a:t>e</a:t>
            </a:r>
            <a:r>
              <a:rPr lang="es-ES_tradnl" altLang="es-ES" sz="1800" b="0" dirty="0" smtClean="0">
                <a:solidFill>
                  <a:schemeClr val="bg1"/>
                </a:solidFill>
                <a:latin typeface="+mj-lt"/>
              </a:rPr>
              <a:t>ste es el código que debes copiar. </a:t>
            </a:r>
            <a:r>
              <a:rPr lang="es-ES_tradnl" altLang="es-ES" sz="1800" dirty="0" err="1" smtClean="0">
                <a:solidFill>
                  <a:schemeClr val="bg1"/>
                </a:solidFill>
                <a:latin typeface="+mj-lt"/>
              </a:rPr>
              <a:t>Iframe</a:t>
            </a:r>
            <a:r>
              <a:rPr lang="es-ES_tradnl" altLang="es-ES" sz="1800" dirty="0" smtClean="0">
                <a:solidFill>
                  <a:schemeClr val="bg1"/>
                </a:solidFill>
                <a:latin typeface="+mj-lt"/>
              </a:rPr>
              <a:t> es una etiqueta de bloque</a:t>
            </a:r>
            <a:endParaRPr lang="es-ES_tradnl" altLang="es-ES" sz="18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Conector recto de flecha 8"/>
          <p:cNvCxnSpPr>
            <a:stCxn id="11" idx="0"/>
          </p:cNvCxnSpPr>
          <p:nvPr/>
        </p:nvCxnSpPr>
        <p:spPr>
          <a:xfrm flipV="1">
            <a:off x="8093214" y="4056453"/>
            <a:ext cx="920157" cy="14482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02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829" y="271547"/>
            <a:ext cx="9139116" cy="708932"/>
          </a:xfrm>
        </p:spPr>
        <p:txBody>
          <a:bodyPr/>
          <a:lstStyle/>
          <a:p>
            <a:r>
              <a:rPr lang="es-ES" i="1" dirty="0">
                <a:latin typeface="Decima Nova Pro" panose="02000506000000020004" pitchFamily="50" charset="0"/>
              </a:rPr>
              <a:t>ÍNDICE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45B86C40-C0E7-4603-A934-CEC8F34DF50C}"/>
              </a:ext>
            </a:extLst>
          </p:cNvPr>
          <p:cNvSpPr/>
          <p:nvPr/>
        </p:nvSpPr>
        <p:spPr>
          <a:xfrm>
            <a:off x="3048000" y="1159135"/>
            <a:ext cx="71554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AutoNum type="arabicPeriod"/>
            </a:pPr>
            <a:r>
              <a:rPr lang="es-ES_tradnl" altLang="es-ES" sz="3200" dirty="0" smtClean="0"/>
              <a:t>Imágenes</a:t>
            </a:r>
            <a:endParaRPr lang="es-ES_tradnl" altLang="es-ES" sz="3200" dirty="0"/>
          </a:p>
          <a:p>
            <a:pPr>
              <a:spcBef>
                <a:spcPct val="0"/>
              </a:spcBef>
              <a:buFontTx/>
              <a:buAutoNum type="arabicPeriod" startAt="2"/>
            </a:pPr>
            <a:r>
              <a:rPr lang="es-ES_tradnl" altLang="es-ES" sz="3200" dirty="0" smtClean="0"/>
              <a:t>Audio</a:t>
            </a:r>
            <a:endParaRPr lang="es-ES_tradnl" altLang="es-ES" sz="3200" dirty="0"/>
          </a:p>
          <a:p>
            <a:pPr>
              <a:spcBef>
                <a:spcPct val="0"/>
              </a:spcBef>
              <a:buFontTx/>
              <a:buAutoNum type="arabicPeriod" startAt="2"/>
            </a:pPr>
            <a:r>
              <a:rPr lang="es-ES_tradnl" altLang="es-ES" sz="3200" dirty="0" smtClean="0"/>
              <a:t>Vídeo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CBAA5EC3-7433-478D-A064-D14C5F83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79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829" y="271547"/>
            <a:ext cx="9139116" cy="708932"/>
          </a:xfrm>
        </p:spPr>
        <p:txBody>
          <a:bodyPr/>
          <a:lstStyle/>
          <a:p>
            <a:r>
              <a:rPr lang="es-ES" i="1" dirty="0" smtClean="0">
                <a:latin typeface="Decima Nova Pro" panose="02000506000000020004" pitchFamily="50" charset="0"/>
              </a:rPr>
              <a:t>En este tema evaluamos: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45B86C40-C0E7-4603-A934-CEC8F34DF50C}"/>
              </a:ext>
            </a:extLst>
          </p:cNvPr>
          <p:cNvSpPr/>
          <p:nvPr/>
        </p:nvSpPr>
        <p:spPr>
          <a:xfrm>
            <a:off x="3048000" y="1159135"/>
            <a:ext cx="826617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altLang="es-ES" sz="2000" dirty="0" smtClean="0"/>
              <a:t>C.E.8.2 </a:t>
            </a:r>
            <a:r>
              <a:rPr lang="es-ES" altLang="es-ES" sz="2000" dirty="0"/>
              <a:t>Se ha insertado contenido multimedia (imágenes, audio y vídeo) en un sitio web</a:t>
            </a:r>
            <a:endParaRPr lang="es-ES" altLang="es-ES" sz="2000" dirty="0" smtClean="0"/>
          </a:p>
          <a:p>
            <a:pPr>
              <a:spcBef>
                <a:spcPct val="0"/>
              </a:spcBef>
            </a:pPr>
            <a:r>
              <a:rPr lang="es-ES" altLang="es-ES" sz="2000" dirty="0"/>
              <a:t>C.E.2.6 Se han utilizado herramientas en la creación documentos web</a:t>
            </a:r>
          </a:p>
          <a:p>
            <a:pPr>
              <a:spcBef>
                <a:spcPct val="0"/>
              </a:spcBef>
            </a:pPr>
            <a:endParaRPr lang="es-ES_tradnl" altLang="es-ES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CBAA5EC3-7433-478D-A064-D14C5F83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3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36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Imágenes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2</a:t>
            </a: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IMÁGENES Y MULTIMEDIA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Imágenes</a:t>
            </a:r>
            <a:endParaRPr lang="es-ES_tradnl" altLang="es-ES" sz="1600" b="1" i="1" dirty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Formatos de imágenes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La etiqueta </a:t>
            </a:r>
            <a:r>
              <a:rPr lang="es-ES_tradnl" altLang="es-ES" sz="1600" i="1" dirty="0" err="1" smtClean="0">
                <a:latin typeface="Decima Nova Pro" panose="02000506000000020004" pitchFamily="50" charset="0"/>
              </a:rPr>
              <a:t>img</a:t>
            </a:r>
            <a:endParaRPr lang="es-ES_tradnl" altLang="es-ES" sz="1600" i="1" dirty="0" smtClean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Fondos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Banners</a:t>
            </a:r>
            <a:endParaRPr lang="es-ES_tradnl" altLang="es-ES" sz="1600" i="1" dirty="0" smtClean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Mapas de enlaces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Audio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Vídeo</a:t>
            </a: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4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b="0" dirty="0">
                <a:solidFill>
                  <a:schemeClr val="tx1"/>
                </a:solidFill>
                <a:latin typeface="+mj-lt"/>
              </a:rPr>
              <a:t>A. </a:t>
            </a: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Formatos de imagen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3131705" y="1759521"/>
            <a:ext cx="8229600" cy="4389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Los </a:t>
            </a:r>
            <a:r>
              <a:rPr lang="en-US" sz="3200" dirty="0" err="1" smtClean="0"/>
              <a:t>formatos</a:t>
            </a:r>
            <a:r>
              <a:rPr lang="en-US" sz="3200" dirty="0" smtClean="0"/>
              <a:t> </a:t>
            </a:r>
            <a:r>
              <a:rPr lang="en-US" sz="3200" dirty="0" err="1" smtClean="0"/>
              <a:t>más</a:t>
            </a:r>
            <a:r>
              <a:rPr lang="en-US" sz="3200" dirty="0" smtClean="0"/>
              <a:t> </a:t>
            </a:r>
            <a:r>
              <a:rPr lang="en-US" sz="3200" dirty="0" err="1" smtClean="0"/>
              <a:t>habituales</a:t>
            </a:r>
            <a:r>
              <a:rPr lang="en-US" sz="3200" dirty="0" smtClean="0"/>
              <a:t> son jpeg y </a:t>
            </a:r>
            <a:r>
              <a:rPr lang="en-US" sz="3200" dirty="0" err="1" smtClean="0"/>
              <a:t>png</a:t>
            </a:r>
            <a:endParaRPr lang="en-US" sz="3200" dirty="0" smtClean="0"/>
          </a:p>
          <a:p>
            <a:pPr lvl="1"/>
            <a:r>
              <a:rPr lang="es-ES" sz="2800" dirty="0" err="1" smtClean="0"/>
              <a:t>png</a:t>
            </a:r>
            <a:r>
              <a:rPr lang="es-ES" sz="2800" dirty="0" smtClean="0"/>
              <a:t> admite transparencias</a:t>
            </a:r>
          </a:p>
          <a:p>
            <a:r>
              <a:rPr lang="es-ES" sz="3200" dirty="0" smtClean="0"/>
              <a:t>Otros formatos son:</a:t>
            </a:r>
          </a:p>
          <a:p>
            <a:pPr lvl="1"/>
            <a:r>
              <a:rPr lang="es-ES" sz="2800" dirty="0" smtClean="0"/>
              <a:t>Imagen sin comprimir: </a:t>
            </a:r>
            <a:r>
              <a:rPr lang="es-ES" sz="2800" dirty="0" err="1" smtClean="0"/>
              <a:t>bmp</a:t>
            </a:r>
            <a:r>
              <a:rPr lang="es-ES" sz="2800" dirty="0" smtClean="0"/>
              <a:t>, </a:t>
            </a:r>
            <a:r>
              <a:rPr lang="es-ES" sz="2800" dirty="0" err="1" smtClean="0"/>
              <a:t>raw</a:t>
            </a:r>
            <a:r>
              <a:rPr lang="es-ES" sz="2800" dirty="0" smtClean="0"/>
              <a:t>…</a:t>
            </a:r>
          </a:p>
          <a:p>
            <a:pPr lvl="1"/>
            <a:r>
              <a:rPr lang="es-ES" sz="2800" dirty="0" smtClean="0"/>
              <a:t>Imágenes animadas: </a:t>
            </a:r>
            <a:r>
              <a:rPr lang="es-ES" sz="2800" dirty="0" err="1" smtClean="0"/>
              <a:t>gif</a:t>
            </a:r>
            <a:endParaRPr lang="es-ES" sz="2800" dirty="0" smtClean="0"/>
          </a:p>
          <a:p>
            <a:pPr lvl="1"/>
            <a:endParaRPr lang="es-ES" sz="3200" dirty="0"/>
          </a:p>
        </p:txBody>
      </p:sp>
      <p:sp>
        <p:nvSpPr>
          <p:cNvPr id="9" name="13 CuadroTexto"/>
          <p:cNvSpPr>
            <a:spLocks noChangeArrowheads="1"/>
          </p:cNvSpPr>
          <p:nvPr/>
        </p:nvSpPr>
        <p:spPr bwMode="auto">
          <a:xfrm>
            <a:off x="2872853" y="4618979"/>
            <a:ext cx="8243637" cy="98369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IMPORTANTE: adecuar el tamaño (en kB) de las imágenes al tamaño en que se verán. Usar resolución 72ppp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656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Imágenes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2</a:t>
            </a: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IMÁGENES Y MULTIMEDIA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Imágenes</a:t>
            </a:r>
            <a:endParaRPr lang="es-ES_tradnl" altLang="es-ES" sz="1600" b="1" i="1" dirty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Formatos de imágenes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La etiqueta </a:t>
            </a:r>
            <a:r>
              <a:rPr lang="es-ES_tradnl" altLang="es-ES" sz="1600" b="1" i="1" dirty="0" err="1" smtClean="0">
                <a:latin typeface="Decima Nova Pro" panose="02000506000000020004" pitchFamily="50" charset="0"/>
              </a:rPr>
              <a:t>img</a:t>
            </a:r>
            <a:endParaRPr lang="es-ES_tradnl" altLang="es-ES" sz="1600" b="1" i="1" dirty="0" smtClean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Fondos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Banners</a:t>
            </a:r>
            <a:endParaRPr lang="es-ES_tradnl" altLang="es-ES" sz="1600" i="1" dirty="0" smtClean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Mapas de enlaces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Audio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Vídeo</a:t>
            </a: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5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dirty="0">
                <a:solidFill>
                  <a:schemeClr val="tx1"/>
                </a:solidFill>
                <a:latin typeface="+mj-lt"/>
              </a:rPr>
              <a:t>B</a:t>
            </a: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. La etiqueta </a:t>
            </a:r>
            <a:r>
              <a:rPr lang="es-ES_tradnl" altLang="es-ES" sz="2000" b="0" dirty="0" err="1" smtClean="0">
                <a:solidFill>
                  <a:schemeClr val="tx1"/>
                </a:solidFill>
                <a:latin typeface="+mj-lt"/>
              </a:rPr>
              <a:t>img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13 CuadroTexto"/>
          <p:cNvSpPr>
            <a:spLocks noChangeArrowheads="1"/>
          </p:cNvSpPr>
          <p:nvPr/>
        </p:nvSpPr>
        <p:spPr bwMode="auto">
          <a:xfrm>
            <a:off x="2872854" y="1731133"/>
            <a:ext cx="6036015" cy="98369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img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src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=“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rutaImagen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”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width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=“100%”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height</a:t>
            </a:r>
            <a:r>
              <a:rPr lang="es-ES_tradnl" altLang="es-ES" sz="2400" dirty="0" smtClean="0">
                <a:solidFill>
                  <a:schemeClr val="bg1"/>
                </a:solidFill>
                <a:latin typeface="+mj-lt"/>
              </a:rPr>
              <a:t>=“100%” </a:t>
            </a:r>
            <a:r>
              <a:rPr lang="es-ES_tradnl" altLang="es-ES" sz="2400" dirty="0" err="1" smtClean="0">
                <a:solidFill>
                  <a:schemeClr val="bg1"/>
                </a:solidFill>
                <a:latin typeface="+mj-lt"/>
              </a:rPr>
              <a:t>alt</a:t>
            </a:r>
            <a:r>
              <a:rPr lang="es-ES_tradnl" altLang="es-ES" sz="2400" dirty="0" smtClean="0">
                <a:solidFill>
                  <a:schemeClr val="bg1"/>
                </a:solidFill>
                <a:latin typeface="+mj-lt"/>
              </a:rPr>
              <a:t>=“texto alternativo”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 /&gt;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11 CuadroTexto"/>
          <p:cNvSpPr txBox="1">
            <a:spLocks noChangeArrowheads="1"/>
          </p:cNvSpPr>
          <p:nvPr/>
        </p:nvSpPr>
        <p:spPr bwMode="auto">
          <a:xfrm>
            <a:off x="9151065" y="1462063"/>
            <a:ext cx="2313456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La etiqueta </a:t>
            </a:r>
            <a:r>
              <a:rPr lang="es-ES_tradnl" sz="1600" dirty="0" err="1" smtClean="0">
                <a:latin typeface="+mj-lt"/>
              </a:rPr>
              <a:t>img</a:t>
            </a:r>
            <a:r>
              <a:rPr lang="es-ES_tradnl" sz="1600" dirty="0" smtClean="0">
                <a:latin typeface="+mj-lt"/>
              </a:rPr>
              <a:t> no tiene etiqueta de cierre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9151065" y="2329723"/>
            <a:ext cx="2427611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La etiqueta </a:t>
            </a:r>
            <a:r>
              <a:rPr lang="es-ES_tradnl" sz="1600" dirty="0" err="1" smtClean="0">
                <a:latin typeface="+mj-lt"/>
              </a:rPr>
              <a:t>img</a:t>
            </a:r>
            <a:r>
              <a:rPr lang="es-ES_tradnl" sz="1600" dirty="0" smtClean="0">
                <a:latin typeface="+mj-lt"/>
              </a:rPr>
              <a:t> es una etiqueta de línea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13 CuadroTexto"/>
          <p:cNvSpPr>
            <a:spLocks noChangeArrowheads="1"/>
          </p:cNvSpPr>
          <p:nvPr/>
        </p:nvSpPr>
        <p:spPr bwMode="auto">
          <a:xfrm>
            <a:off x="4383127" y="3501070"/>
            <a:ext cx="1730290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err="1" smtClean="0">
                <a:solidFill>
                  <a:schemeClr val="bg1"/>
                </a:solidFill>
                <a:latin typeface="+mj-lt"/>
              </a:rPr>
              <a:t>src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4" name="32 Forma"/>
          <p:cNvCxnSpPr>
            <a:cxnSpLocks noChangeShapeType="1"/>
            <a:stCxn id="15" idx="3"/>
            <a:endCxn id="13" idx="1"/>
          </p:cNvCxnSpPr>
          <p:nvPr/>
        </p:nvCxnSpPr>
        <p:spPr bwMode="auto">
          <a:xfrm flipV="1">
            <a:off x="4014969" y="3737886"/>
            <a:ext cx="368158" cy="126289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13 CuadroTexto"/>
          <p:cNvSpPr>
            <a:spLocks noChangeArrowheads="1"/>
          </p:cNvSpPr>
          <p:nvPr/>
        </p:nvSpPr>
        <p:spPr bwMode="auto">
          <a:xfrm>
            <a:off x="2872854" y="4654667"/>
            <a:ext cx="1142115" cy="692229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Atributos 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img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13 CuadroTexto"/>
          <p:cNvSpPr>
            <a:spLocks noChangeArrowheads="1"/>
          </p:cNvSpPr>
          <p:nvPr/>
        </p:nvSpPr>
        <p:spPr bwMode="auto">
          <a:xfrm>
            <a:off x="4383127" y="4765902"/>
            <a:ext cx="1730290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dirty="0" err="1">
                <a:solidFill>
                  <a:schemeClr val="bg1"/>
                </a:solidFill>
                <a:latin typeface="+mj-lt"/>
              </a:rPr>
              <a:t>w</a:t>
            </a:r>
            <a:r>
              <a:rPr lang="es-ES_tradnl" altLang="es-ES" sz="2000" b="0" dirty="0" err="1" smtClean="0">
                <a:solidFill>
                  <a:schemeClr val="bg1"/>
                </a:solidFill>
                <a:latin typeface="+mj-lt"/>
              </a:rPr>
              <a:t>idth</a:t>
            </a: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 / </a:t>
            </a:r>
            <a:r>
              <a:rPr lang="es-ES_tradnl" altLang="es-ES" sz="2000" b="0" dirty="0" err="1" smtClean="0">
                <a:solidFill>
                  <a:schemeClr val="bg1"/>
                </a:solidFill>
                <a:latin typeface="+mj-lt"/>
              </a:rPr>
              <a:t>height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7" name="32 Forma"/>
          <p:cNvCxnSpPr>
            <a:cxnSpLocks noChangeShapeType="1"/>
            <a:stCxn id="15" idx="3"/>
            <a:endCxn id="16" idx="1"/>
          </p:cNvCxnSpPr>
          <p:nvPr/>
        </p:nvCxnSpPr>
        <p:spPr bwMode="auto">
          <a:xfrm>
            <a:off x="4014969" y="5000782"/>
            <a:ext cx="368158" cy="1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11 CuadroTexto"/>
          <p:cNvSpPr txBox="1">
            <a:spLocks noChangeArrowheads="1"/>
          </p:cNvSpPr>
          <p:nvPr/>
        </p:nvSpPr>
        <p:spPr bwMode="auto">
          <a:xfrm>
            <a:off x="6609218" y="3240164"/>
            <a:ext cx="3540620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Indica la ruta de la imagen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1" name="38 Conector recto"/>
          <p:cNvCxnSpPr>
            <a:cxnSpLocks noChangeShapeType="1"/>
            <a:stCxn id="13" idx="3"/>
            <a:endCxn id="20" idx="1"/>
          </p:cNvCxnSpPr>
          <p:nvPr/>
        </p:nvCxnSpPr>
        <p:spPr bwMode="auto">
          <a:xfrm flipV="1">
            <a:off x="6113417" y="3430724"/>
            <a:ext cx="495801" cy="30716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11 CuadroTexto"/>
          <p:cNvSpPr txBox="1">
            <a:spLocks noChangeArrowheads="1"/>
          </p:cNvSpPr>
          <p:nvPr/>
        </p:nvSpPr>
        <p:spPr bwMode="auto">
          <a:xfrm>
            <a:off x="6609217" y="3766290"/>
            <a:ext cx="3540621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dirty="0" smtClean="0">
                <a:latin typeface="+mj-lt"/>
              </a:rPr>
              <a:t>Puede ser relativa o absoluta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4" name="38 Conector recto"/>
          <p:cNvCxnSpPr>
            <a:cxnSpLocks noChangeShapeType="1"/>
            <a:stCxn id="13" idx="3"/>
            <a:endCxn id="23" idx="1"/>
          </p:cNvCxnSpPr>
          <p:nvPr/>
        </p:nvCxnSpPr>
        <p:spPr bwMode="auto">
          <a:xfrm>
            <a:off x="6113417" y="3737886"/>
            <a:ext cx="495800" cy="218964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11 CuadroTexto"/>
          <p:cNvSpPr txBox="1">
            <a:spLocks noChangeArrowheads="1"/>
          </p:cNvSpPr>
          <p:nvPr/>
        </p:nvSpPr>
        <p:spPr bwMode="auto">
          <a:xfrm>
            <a:off x="6637552" y="4303901"/>
            <a:ext cx="3512287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Indican el ancho y alto de la imagen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7" name="38 Conector recto"/>
          <p:cNvCxnSpPr>
            <a:cxnSpLocks noChangeShapeType="1"/>
            <a:stCxn id="16" idx="3"/>
            <a:endCxn id="26" idx="1"/>
          </p:cNvCxnSpPr>
          <p:nvPr/>
        </p:nvCxnSpPr>
        <p:spPr bwMode="auto">
          <a:xfrm flipV="1">
            <a:off x="6113417" y="4494461"/>
            <a:ext cx="524135" cy="50632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11 CuadroTexto"/>
          <p:cNvSpPr txBox="1">
            <a:spLocks noChangeArrowheads="1"/>
          </p:cNvSpPr>
          <p:nvPr/>
        </p:nvSpPr>
        <p:spPr bwMode="auto">
          <a:xfrm>
            <a:off x="6637552" y="4825609"/>
            <a:ext cx="3512287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dirty="0" smtClean="0">
                <a:latin typeface="+mj-lt"/>
              </a:rPr>
              <a:t>Se expresan en % o en </a:t>
            </a:r>
            <a:r>
              <a:rPr lang="es-ES_tradnl" sz="1600" dirty="0" err="1" smtClean="0">
                <a:latin typeface="+mj-lt"/>
              </a:rPr>
              <a:t>px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9" name="38 Conector recto"/>
          <p:cNvCxnSpPr>
            <a:cxnSpLocks noChangeShapeType="1"/>
            <a:stCxn id="16" idx="3"/>
            <a:endCxn id="28" idx="1"/>
          </p:cNvCxnSpPr>
          <p:nvPr/>
        </p:nvCxnSpPr>
        <p:spPr bwMode="auto">
          <a:xfrm>
            <a:off x="6113417" y="5000783"/>
            <a:ext cx="524135" cy="1538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11 CuadroTexto"/>
          <p:cNvSpPr txBox="1">
            <a:spLocks noChangeArrowheads="1"/>
          </p:cNvSpPr>
          <p:nvPr/>
        </p:nvSpPr>
        <p:spPr bwMode="auto">
          <a:xfrm>
            <a:off x="6637552" y="5359566"/>
            <a:ext cx="3512288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dirty="0" smtClean="0">
                <a:latin typeface="+mj-lt"/>
              </a:rPr>
              <a:t>Se recomienda indicar sólo uno de ellos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6" name="38 Conector recto"/>
          <p:cNvCxnSpPr>
            <a:cxnSpLocks noChangeShapeType="1"/>
            <a:stCxn id="16" idx="3"/>
            <a:endCxn id="35" idx="1"/>
          </p:cNvCxnSpPr>
          <p:nvPr/>
        </p:nvCxnSpPr>
        <p:spPr bwMode="auto">
          <a:xfrm>
            <a:off x="6113417" y="5000783"/>
            <a:ext cx="524135" cy="549343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13 CuadroTexto"/>
          <p:cNvSpPr>
            <a:spLocks noChangeArrowheads="1"/>
          </p:cNvSpPr>
          <p:nvPr/>
        </p:nvSpPr>
        <p:spPr bwMode="auto">
          <a:xfrm>
            <a:off x="4383127" y="6096912"/>
            <a:ext cx="1730290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err="1" smtClean="0">
                <a:solidFill>
                  <a:schemeClr val="bg1"/>
                </a:solidFill>
                <a:latin typeface="+mj-lt"/>
              </a:rPr>
              <a:t>alt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11 CuadroTexto"/>
          <p:cNvSpPr txBox="1">
            <a:spLocks noChangeArrowheads="1"/>
          </p:cNvSpPr>
          <p:nvPr/>
        </p:nvSpPr>
        <p:spPr bwMode="auto">
          <a:xfrm>
            <a:off x="6609218" y="5893523"/>
            <a:ext cx="3540622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Texto alternativo a la imagen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1" name="38 Conector recto"/>
          <p:cNvCxnSpPr>
            <a:cxnSpLocks noChangeShapeType="1"/>
            <a:stCxn id="39" idx="3"/>
            <a:endCxn id="40" idx="1"/>
          </p:cNvCxnSpPr>
          <p:nvPr/>
        </p:nvCxnSpPr>
        <p:spPr bwMode="auto">
          <a:xfrm flipV="1">
            <a:off x="6113417" y="6084083"/>
            <a:ext cx="495801" cy="24964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11 CuadroTexto"/>
          <p:cNvSpPr txBox="1">
            <a:spLocks noChangeArrowheads="1"/>
          </p:cNvSpPr>
          <p:nvPr/>
        </p:nvSpPr>
        <p:spPr bwMode="auto">
          <a:xfrm>
            <a:off x="6609218" y="6379983"/>
            <a:ext cx="3540622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Accesibilidad e indexación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3" name="38 Conector recto"/>
          <p:cNvCxnSpPr>
            <a:cxnSpLocks noChangeShapeType="1"/>
            <a:stCxn id="39" idx="3"/>
            <a:endCxn id="42" idx="1"/>
          </p:cNvCxnSpPr>
          <p:nvPr/>
        </p:nvCxnSpPr>
        <p:spPr bwMode="auto">
          <a:xfrm>
            <a:off x="6113417" y="6333728"/>
            <a:ext cx="495801" cy="23681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32 Forma"/>
          <p:cNvCxnSpPr>
            <a:cxnSpLocks noChangeShapeType="1"/>
            <a:stCxn id="15" idx="3"/>
            <a:endCxn id="39" idx="1"/>
          </p:cNvCxnSpPr>
          <p:nvPr/>
        </p:nvCxnSpPr>
        <p:spPr bwMode="auto">
          <a:xfrm>
            <a:off x="4014969" y="5000782"/>
            <a:ext cx="368158" cy="133294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1" name="Imagen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732" y="5749511"/>
            <a:ext cx="1108489" cy="110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4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Imágenes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2</a:t>
            </a: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IMÁGENES Y MULTIMEDIA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Imágenes</a:t>
            </a:r>
            <a:endParaRPr lang="es-ES_tradnl" altLang="es-ES" sz="1600" b="1" i="1" dirty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Formatos de imágenes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La etiqueta </a:t>
            </a:r>
            <a:r>
              <a:rPr lang="es-ES_tradnl" altLang="es-ES" sz="1600" i="1" dirty="0" err="1" smtClean="0">
                <a:latin typeface="Decima Nova Pro" panose="02000506000000020004" pitchFamily="50" charset="0"/>
              </a:rPr>
              <a:t>img</a:t>
            </a:r>
            <a:endParaRPr lang="es-ES_tradnl" altLang="es-ES" sz="1600" i="1" dirty="0" smtClean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Fondos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Banners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Mapas de enlaces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Audio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Vídeo</a:t>
            </a: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6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C. Fondos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13 CuadroTexto"/>
          <p:cNvSpPr>
            <a:spLocks noChangeArrowheads="1"/>
          </p:cNvSpPr>
          <p:nvPr/>
        </p:nvSpPr>
        <p:spPr bwMode="auto">
          <a:xfrm>
            <a:off x="3012127" y="1790314"/>
            <a:ext cx="5892323" cy="546497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Crear una etiqueta de estilos dentro del head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11 CuadroTexto"/>
          <p:cNvSpPr txBox="1">
            <a:spLocks noChangeArrowheads="1"/>
          </p:cNvSpPr>
          <p:nvPr/>
        </p:nvSpPr>
        <p:spPr bwMode="auto">
          <a:xfrm>
            <a:off x="9139404" y="2518474"/>
            <a:ext cx="2499602" cy="135850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El color se expresa con su nombre, con su código RGB o con su código hexadecimal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9139404" y="4101160"/>
            <a:ext cx="2499602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La ruta de la imagen puede ser relativa o absoluta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127" y="2518474"/>
            <a:ext cx="5892323" cy="2618810"/>
          </a:xfrm>
          <a:prstGeom prst="rect">
            <a:avLst/>
          </a:prstGeom>
        </p:spPr>
      </p:pic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2949336" y="5318947"/>
            <a:ext cx="8689669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sz="1600" dirty="0" smtClean="0">
                <a:latin typeface="+mj-lt"/>
              </a:rPr>
              <a:t>Consulta los nombres de </a:t>
            </a:r>
            <a:r>
              <a:rPr lang="es-ES_tradnl" sz="1600" dirty="0">
                <a:latin typeface="+mj-lt"/>
              </a:rPr>
              <a:t>los colores en </a:t>
            </a:r>
            <a:r>
              <a:rPr lang="es-ES_tradnl" sz="1600" dirty="0">
                <a:latin typeface="+mj-lt"/>
                <a:hlinkClick r:id="rId4"/>
              </a:rPr>
              <a:t>https://</a:t>
            </a:r>
            <a:r>
              <a:rPr lang="es-ES_tradnl" sz="1600" dirty="0" smtClean="0">
                <a:latin typeface="+mj-lt"/>
                <a:hlinkClick r:id="rId4"/>
              </a:rPr>
              <a:t>www.w3schools.com/colors/colors_names.asp</a:t>
            </a:r>
            <a:r>
              <a:rPr lang="es-ES_tradnl" sz="1600" dirty="0" smtClean="0">
                <a:latin typeface="+mj-lt"/>
              </a:rPr>
              <a:t> 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11 CuadroTexto"/>
          <p:cNvSpPr txBox="1">
            <a:spLocks noChangeArrowheads="1"/>
          </p:cNvSpPr>
          <p:nvPr/>
        </p:nvSpPr>
        <p:spPr bwMode="auto">
          <a:xfrm>
            <a:off x="2949336" y="5927568"/>
            <a:ext cx="8689669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sz="1600" dirty="0" smtClean="0">
                <a:latin typeface="+mj-lt"/>
              </a:rPr>
              <a:t>Se desarrollará el tema de los fondos con más profundidad en el tema 4.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215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Imágenes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2</a:t>
            </a: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IMÁGENES Y MULTIMEDIA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Imágenes</a:t>
            </a:r>
            <a:endParaRPr lang="es-ES_tradnl" altLang="es-ES" sz="1600" b="1" i="1" dirty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Formatos de imágenes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La etiqueta </a:t>
            </a:r>
            <a:r>
              <a:rPr lang="es-ES_tradnl" altLang="es-ES" sz="1600" i="1" dirty="0" err="1" smtClean="0">
                <a:latin typeface="Decima Nova Pro" panose="02000506000000020004" pitchFamily="50" charset="0"/>
              </a:rPr>
              <a:t>img</a:t>
            </a:r>
            <a:endParaRPr lang="es-ES_tradnl" altLang="es-ES" sz="1600" i="1" dirty="0" smtClean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Fondos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Banners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Mapas de enlaces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Audio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Vídeo</a:t>
            </a: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7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D. Banners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13 CuadroTexto"/>
          <p:cNvSpPr>
            <a:spLocks noChangeArrowheads="1"/>
          </p:cNvSpPr>
          <p:nvPr/>
        </p:nvSpPr>
        <p:spPr bwMode="auto">
          <a:xfrm>
            <a:off x="3012127" y="1790314"/>
            <a:ext cx="8532173" cy="98369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Un banner es una imagen que se utiliza como cabecera de una página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11 CuadroTexto"/>
          <p:cNvSpPr txBox="1">
            <a:spLocks noChangeArrowheads="1"/>
          </p:cNvSpPr>
          <p:nvPr/>
        </p:nvSpPr>
        <p:spPr bwMode="auto">
          <a:xfrm>
            <a:off x="3012125" y="2950014"/>
            <a:ext cx="6419257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Los banners tienen una relación de aspecto de 10:1 aproximadamente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3012126" y="3676410"/>
            <a:ext cx="6419256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  <a:hlinkClick r:id="rId3"/>
              </a:rPr>
              <a:t>En este blog puedes consultar las medidas típicas de los banners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3012125" y="4413969"/>
            <a:ext cx="6419257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sz="1600" dirty="0" smtClean="0">
                <a:latin typeface="+mj-lt"/>
              </a:rPr>
              <a:t>Puedes crear banners atractivos con herramientas como GIMP o </a:t>
            </a:r>
            <a:r>
              <a:rPr lang="es-ES_tradnl" sz="1600" dirty="0" smtClean="0">
                <a:latin typeface="+mj-lt"/>
                <a:hlinkClick r:id="rId4"/>
              </a:rPr>
              <a:t>Canva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54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Imágenes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2</a:t>
            </a: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IMÁGENES Y MULTIMEDIA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Imágenes</a:t>
            </a:r>
            <a:endParaRPr lang="es-ES_tradnl" altLang="es-ES" sz="1600" b="1" i="1" dirty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Formatos de imágenes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La etiqueta </a:t>
            </a:r>
            <a:r>
              <a:rPr lang="es-ES_tradnl" altLang="es-ES" sz="1600" i="1" dirty="0" err="1" smtClean="0">
                <a:latin typeface="Decima Nova Pro" panose="02000506000000020004" pitchFamily="50" charset="0"/>
              </a:rPr>
              <a:t>img</a:t>
            </a:r>
            <a:endParaRPr lang="es-ES_tradnl" altLang="es-ES" sz="1600" i="1" dirty="0" smtClean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Fondos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Banners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Mapas de enlaces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Audio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Vídeo</a:t>
            </a: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8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dirty="0">
                <a:solidFill>
                  <a:schemeClr val="tx1"/>
                </a:solidFill>
                <a:latin typeface="+mj-lt"/>
              </a:rPr>
              <a:t>E</a:t>
            </a: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. Mapas de enlaces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13 CuadroTexto"/>
          <p:cNvSpPr>
            <a:spLocks noChangeArrowheads="1"/>
          </p:cNvSpPr>
          <p:nvPr/>
        </p:nvSpPr>
        <p:spPr bwMode="auto">
          <a:xfrm>
            <a:off x="3012127" y="1790314"/>
            <a:ext cx="8532173" cy="98369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Un mapa de enlaces define regiones en una imagen para incluir diferentes enlaces en cada región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3012124" y="4827033"/>
            <a:ext cx="4185510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Primero se define el mapa. Después, se asigna el mapa a una imagen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7374737" y="4827033"/>
            <a:ext cx="4185510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sz="1600" dirty="0" smtClean="0">
                <a:latin typeface="+mj-lt"/>
              </a:rPr>
              <a:t>Un mapa es una colección de áreas. Cada área tiene un </a:t>
            </a:r>
            <a:r>
              <a:rPr lang="es-ES_tradnl" sz="1600" dirty="0" err="1" smtClean="0">
                <a:latin typeface="+mj-lt"/>
              </a:rPr>
              <a:t>href</a:t>
            </a:r>
            <a:r>
              <a:rPr lang="es-ES_tradnl" sz="1600" dirty="0" smtClean="0">
                <a:latin typeface="+mj-lt"/>
              </a:rPr>
              <a:t> al que enlaza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11 CuadroTexto"/>
          <p:cNvSpPr txBox="1">
            <a:spLocks noChangeArrowheads="1"/>
          </p:cNvSpPr>
          <p:nvPr/>
        </p:nvSpPr>
        <p:spPr bwMode="auto">
          <a:xfrm>
            <a:off x="3012124" y="5714845"/>
            <a:ext cx="8532176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sz="1600" dirty="0" smtClean="0">
                <a:latin typeface="+mj-lt"/>
              </a:rPr>
              <a:t>OJOCUIDAO: ajustar el tamaño de la imagen antes de empezar a crear las regiones.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123" y="2862557"/>
            <a:ext cx="8532177" cy="173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3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Imágenes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2</a:t>
            </a: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IMÁGENES Y MULTIMEDIA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Imágenes</a:t>
            </a:r>
            <a:endParaRPr lang="es-ES_tradnl" altLang="es-ES" sz="1600" b="1" i="1" dirty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Formatos de imágenes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La etiqueta </a:t>
            </a:r>
            <a:r>
              <a:rPr lang="es-ES_tradnl" altLang="es-ES" sz="1600" i="1" dirty="0" err="1" smtClean="0">
                <a:latin typeface="Decima Nova Pro" panose="02000506000000020004" pitchFamily="50" charset="0"/>
              </a:rPr>
              <a:t>img</a:t>
            </a:r>
            <a:endParaRPr lang="es-ES_tradnl" altLang="es-ES" sz="1600" i="1" dirty="0" smtClean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Fondos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Banners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Mapas de enlaces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Audio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Vídeo</a:t>
            </a: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9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dirty="0">
                <a:solidFill>
                  <a:schemeClr val="tx1"/>
                </a:solidFill>
                <a:latin typeface="+mj-lt"/>
              </a:rPr>
              <a:t>E</a:t>
            </a: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. Mapas de enlaces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11 CuadroTexto"/>
          <p:cNvSpPr txBox="1">
            <a:spLocks noChangeArrowheads="1"/>
          </p:cNvSpPr>
          <p:nvPr/>
        </p:nvSpPr>
        <p:spPr bwMode="auto">
          <a:xfrm>
            <a:off x="2932131" y="5532283"/>
            <a:ext cx="3649933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sz="1600" dirty="0" smtClean="0">
                <a:latin typeface="+mj-lt"/>
              </a:rPr>
              <a:t>La coordenada 0,0 es la esquina superior izquierda de la imagen.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13 CuadroTexto"/>
          <p:cNvSpPr>
            <a:spLocks noChangeArrowheads="1"/>
          </p:cNvSpPr>
          <p:nvPr/>
        </p:nvSpPr>
        <p:spPr bwMode="auto">
          <a:xfrm>
            <a:off x="4657447" y="1736375"/>
            <a:ext cx="1730290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err="1" smtClean="0">
                <a:solidFill>
                  <a:schemeClr val="bg1"/>
                </a:solidFill>
                <a:latin typeface="+mj-lt"/>
              </a:rPr>
              <a:t>rect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6" name="32 Forma"/>
          <p:cNvCxnSpPr>
            <a:cxnSpLocks noChangeShapeType="1"/>
            <a:stCxn id="17" idx="3"/>
            <a:endCxn id="15" idx="1"/>
          </p:cNvCxnSpPr>
          <p:nvPr/>
        </p:nvCxnSpPr>
        <p:spPr bwMode="auto">
          <a:xfrm flipV="1">
            <a:off x="4289289" y="1973191"/>
            <a:ext cx="368158" cy="126289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13 CuadroTexto"/>
          <p:cNvSpPr>
            <a:spLocks noChangeArrowheads="1"/>
          </p:cNvSpPr>
          <p:nvPr/>
        </p:nvSpPr>
        <p:spPr bwMode="auto">
          <a:xfrm>
            <a:off x="3147174" y="2889972"/>
            <a:ext cx="1142115" cy="692229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Tipos de área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13 CuadroTexto"/>
          <p:cNvSpPr>
            <a:spLocks noChangeArrowheads="1"/>
          </p:cNvSpPr>
          <p:nvPr/>
        </p:nvSpPr>
        <p:spPr bwMode="auto">
          <a:xfrm>
            <a:off x="4657447" y="3001207"/>
            <a:ext cx="1730290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dirty="0" err="1" smtClean="0">
                <a:solidFill>
                  <a:schemeClr val="bg1"/>
                </a:solidFill>
                <a:latin typeface="+mj-lt"/>
              </a:rPr>
              <a:t>circle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1" name="32 Forma"/>
          <p:cNvCxnSpPr>
            <a:cxnSpLocks noChangeShapeType="1"/>
            <a:stCxn id="17" idx="3"/>
            <a:endCxn id="20" idx="1"/>
          </p:cNvCxnSpPr>
          <p:nvPr/>
        </p:nvCxnSpPr>
        <p:spPr bwMode="auto">
          <a:xfrm>
            <a:off x="4289289" y="3236087"/>
            <a:ext cx="368158" cy="1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11 CuadroTexto"/>
          <p:cNvSpPr txBox="1">
            <a:spLocks noChangeArrowheads="1"/>
          </p:cNvSpPr>
          <p:nvPr/>
        </p:nvSpPr>
        <p:spPr bwMode="auto">
          <a:xfrm>
            <a:off x="6883538" y="992140"/>
            <a:ext cx="2652348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Define un rectángulo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3" name="38 Conector recto"/>
          <p:cNvCxnSpPr>
            <a:cxnSpLocks noChangeShapeType="1"/>
            <a:stCxn id="15" idx="3"/>
            <a:endCxn id="22" idx="1"/>
          </p:cNvCxnSpPr>
          <p:nvPr/>
        </p:nvCxnSpPr>
        <p:spPr bwMode="auto">
          <a:xfrm flipV="1">
            <a:off x="6387737" y="1182700"/>
            <a:ext cx="495801" cy="790491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11 CuadroTexto"/>
          <p:cNvSpPr txBox="1">
            <a:spLocks noChangeArrowheads="1"/>
          </p:cNvSpPr>
          <p:nvPr/>
        </p:nvSpPr>
        <p:spPr bwMode="auto">
          <a:xfrm>
            <a:off x="6883537" y="1518266"/>
            <a:ext cx="2652349" cy="935474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dirty="0" smtClean="0">
                <a:latin typeface="+mj-lt"/>
              </a:rPr>
              <a:t>Se indican las coordenadas de las esquinas superior izquierda e inferior derecha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6" name="38 Conector recto"/>
          <p:cNvCxnSpPr>
            <a:cxnSpLocks noChangeShapeType="1"/>
            <a:stCxn id="15" idx="3"/>
            <a:endCxn id="24" idx="1"/>
          </p:cNvCxnSpPr>
          <p:nvPr/>
        </p:nvCxnSpPr>
        <p:spPr bwMode="auto">
          <a:xfrm>
            <a:off x="6387737" y="1973191"/>
            <a:ext cx="495800" cy="1281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11 CuadroTexto"/>
          <p:cNvSpPr txBox="1">
            <a:spLocks noChangeArrowheads="1"/>
          </p:cNvSpPr>
          <p:nvPr/>
        </p:nvSpPr>
        <p:spPr bwMode="auto">
          <a:xfrm>
            <a:off x="6941106" y="2631097"/>
            <a:ext cx="2624014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dirty="0" smtClean="0">
                <a:latin typeface="+mj-lt"/>
              </a:rPr>
              <a:t>Define un círculo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38 Conector recto"/>
          <p:cNvCxnSpPr>
            <a:cxnSpLocks noChangeShapeType="1"/>
            <a:stCxn id="20" idx="3"/>
            <a:endCxn id="29" idx="1"/>
          </p:cNvCxnSpPr>
          <p:nvPr/>
        </p:nvCxnSpPr>
        <p:spPr bwMode="auto">
          <a:xfrm flipV="1">
            <a:off x="6387737" y="2821657"/>
            <a:ext cx="553369" cy="414431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11 CuadroTexto"/>
          <p:cNvSpPr txBox="1">
            <a:spLocks noChangeArrowheads="1"/>
          </p:cNvSpPr>
          <p:nvPr/>
        </p:nvSpPr>
        <p:spPr bwMode="auto">
          <a:xfrm>
            <a:off x="6953582" y="3205675"/>
            <a:ext cx="2610960" cy="658297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dirty="0"/>
              <a:t>Se indican las coordenadas </a:t>
            </a:r>
            <a:r>
              <a:rPr lang="es-ES_tradnl" sz="1600" dirty="0" smtClean="0"/>
              <a:t>del centro y el radio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2" name="38 Conector recto"/>
          <p:cNvCxnSpPr>
            <a:cxnSpLocks noChangeShapeType="1"/>
            <a:stCxn id="20" idx="3"/>
            <a:endCxn id="31" idx="1"/>
          </p:cNvCxnSpPr>
          <p:nvPr/>
        </p:nvCxnSpPr>
        <p:spPr bwMode="auto">
          <a:xfrm>
            <a:off x="6387737" y="3236088"/>
            <a:ext cx="565845" cy="29873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13 CuadroTexto"/>
          <p:cNvSpPr>
            <a:spLocks noChangeArrowheads="1"/>
          </p:cNvSpPr>
          <p:nvPr/>
        </p:nvSpPr>
        <p:spPr bwMode="auto">
          <a:xfrm>
            <a:off x="4669835" y="4136176"/>
            <a:ext cx="1730290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err="1" smtClean="0">
                <a:solidFill>
                  <a:schemeClr val="bg1"/>
                </a:solidFill>
                <a:latin typeface="+mj-lt"/>
              </a:rPr>
              <a:t>poly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11 CuadroTexto"/>
          <p:cNvSpPr txBox="1">
            <a:spLocks noChangeArrowheads="1"/>
          </p:cNvSpPr>
          <p:nvPr/>
        </p:nvSpPr>
        <p:spPr bwMode="auto">
          <a:xfrm>
            <a:off x="6895926" y="3932787"/>
            <a:ext cx="2668616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Define un polígono libre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5" name="38 Conector recto"/>
          <p:cNvCxnSpPr>
            <a:cxnSpLocks noChangeShapeType="1"/>
            <a:stCxn id="33" idx="3"/>
            <a:endCxn id="34" idx="1"/>
          </p:cNvCxnSpPr>
          <p:nvPr/>
        </p:nvCxnSpPr>
        <p:spPr bwMode="auto">
          <a:xfrm flipV="1">
            <a:off x="6400125" y="4123347"/>
            <a:ext cx="495801" cy="24964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38 Conector recto"/>
          <p:cNvCxnSpPr>
            <a:cxnSpLocks noChangeShapeType="1"/>
            <a:stCxn id="33" idx="3"/>
            <a:endCxn id="39" idx="1"/>
          </p:cNvCxnSpPr>
          <p:nvPr/>
        </p:nvCxnSpPr>
        <p:spPr bwMode="auto">
          <a:xfrm>
            <a:off x="6400125" y="4372992"/>
            <a:ext cx="495800" cy="39266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32 Forma"/>
          <p:cNvCxnSpPr>
            <a:cxnSpLocks noChangeShapeType="1"/>
            <a:stCxn id="17" idx="3"/>
            <a:endCxn id="33" idx="1"/>
          </p:cNvCxnSpPr>
          <p:nvPr/>
        </p:nvCxnSpPr>
        <p:spPr bwMode="auto">
          <a:xfrm>
            <a:off x="4289289" y="3236087"/>
            <a:ext cx="380546" cy="113690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11 CuadroTexto"/>
          <p:cNvSpPr txBox="1">
            <a:spLocks noChangeArrowheads="1"/>
          </p:cNvSpPr>
          <p:nvPr/>
        </p:nvSpPr>
        <p:spPr bwMode="auto">
          <a:xfrm>
            <a:off x="6895925" y="4436509"/>
            <a:ext cx="2668617" cy="658297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dirty="0"/>
              <a:t>Se indican las coordenadas </a:t>
            </a:r>
            <a:r>
              <a:rPr lang="es-ES_tradnl" sz="1600" dirty="0" smtClean="0"/>
              <a:t>de cada vértice 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26" name="Picture 2" descr="https://desarrolloweb.com/articulos/images/html/coordenada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755" y="5113670"/>
            <a:ext cx="2095353" cy="175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esarrolloweb.com/archivoimg/general/387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186" y="1309349"/>
            <a:ext cx="2446784" cy="100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esarrolloweb.com/archivoimg/general/387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387" y="2677044"/>
            <a:ext cx="1501121" cy="119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esarrolloweb.com/archivoimg/general/387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11" y="3982753"/>
            <a:ext cx="2425472" cy="110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28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1">
      <a:dk1>
        <a:sysClr val="windowText" lastClr="000000"/>
      </a:dk1>
      <a:lt1>
        <a:sysClr val="window" lastClr="FFFFFF"/>
      </a:lt1>
      <a:dk2>
        <a:srgbClr val="DC001B"/>
      </a:dk2>
      <a:lt2>
        <a:srgbClr val="FF7585"/>
      </a:lt2>
      <a:accent1>
        <a:srgbClr val="516270"/>
      </a:accent1>
      <a:accent2>
        <a:srgbClr val="708698"/>
      </a:accent2>
      <a:accent3>
        <a:srgbClr val="8D9FAD"/>
      </a:accent3>
      <a:accent4>
        <a:srgbClr val="BEC8D0"/>
      </a:accent4>
      <a:accent5>
        <a:srgbClr val="BEC8D0"/>
      </a:accent5>
      <a:accent6>
        <a:srgbClr val="BEC8D0"/>
      </a:accent6>
      <a:hlink>
        <a:srgbClr val="516270"/>
      </a:hlink>
      <a:folHlink>
        <a:srgbClr val="516270"/>
      </a:folHlink>
    </a:clrScheme>
    <a:fontScheme name="Personalizado 2">
      <a:majorFont>
        <a:latin typeface="Decima Nova Pro"/>
        <a:ea typeface=""/>
        <a:cs typeface=""/>
      </a:majorFont>
      <a:minorFont>
        <a:latin typeface="Decima Nov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1269</Words>
  <Application>Microsoft Office PowerPoint</Application>
  <PresentationFormat>Panorámica</PresentationFormat>
  <Paragraphs>433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Calibri</vt:lpstr>
      <vt:lpstr>Decima Nova Pro</vt:lpstr>
      <vt:lpstr>Arial</vt:lpstr>
      <vt:lpstr>Tema de Office</vt:lpstr>
      <vt:lpstr>Presentación de PowerPoint</vt:lpstr>
      <vt:lpstr>ÍNDICE</vt:lpstr>
      <vt:lpstr>En este tema evaluamos:</vt:lpstr>
      <vt:lpstr>1 Imágenes</vt:lpstr>
      <vt:lpstr>1 Imágenes</vt:lpstr>
      <vt:lpstr>1 Imágenes</vt:lpstr>
      <vt:lpstr>1 Imágenes</vt:lpstr>
      <vt:lpstr>1 Imágenes</vt:lpstr>
      <vt:lpstr>1 Imágenes</vt:lpstr>
      <vt:lpstr>2 Audio</vt:lpstr>
      <vt:lpstr>2 Audio</vt:lpstr>
      <vt:lpstr>2 Audio</vt:lpstr>
      <vt:lpstr>3 Vídeo</vt:lpstr>
      <vt:lpstr>3 Vídeo</vt:lpstr>
      <vt:lpstr>3 Vídeo</vt:lpstr>
      <vt:lpstr>3 Vídeo</vt:lpstr>
      <vt:lpstr>3 Vídeo</vt:lpstr>
      <vt:lpstr>3 Vídeo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</dc:creator>
  <cp:lastModifiedBy>Vocalia Información Regional. Salesianos Cooperadores</cp:lastModifiedBy>
  <cp:revision>145</cp:revision>
  <dcterms:created xsi:type="dcterms:W3CDTF">2017-11-15T16:19:40Z</dcterms:created>
  <dcterms:modified xsi:type="dcterms:W3CDTF">2021-10-04T17:22:03Z</dcterms:modified>
</cp:coreProperties>
</file>