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cap="none" dirty="0" err="1" smtClean="0"/>
              <a:t>uto</a:t>
            </a:r>
            <a:r>
              <a:rPr lang="en-US" dirty="0" err="1" smtClean="0"/>
              <a:t>I</a:t>
            </a:r>
            <a:r>
              <a:rPr lang="en-US" cap="none" dirty="0" err="1" smtClean="0"/>
              <a:t>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 Lyons</a:t>
            </a:r>
          </a:p>
          <a:p>
            <a:r>
              <a:rPr lang="en-US" dirty="0" smtClean="0"/>
              <a:t>Kolten Robison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Schissler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AutoIt</a:t>
            </a:r>
            <a:r>
              <a:rPr lang="en-US" sz="2800" dirty="0" smtClean="0"/>
              <a:t> is an automation language built for Microsoft Windows</a:t>
            </a:r>
          </a:p>
          <a:p>
            <a:r>
              <a:rPr lang="en-US" sz="2800" dirty="0" smtClean="0"/>
              <a:t>It was </a:t>
            </a:r>
            <a:r>
              <a:rPr lang="en-US" sz="2800" dirty="0" smtClean="0"/>
              <a:t>created by Jonathan </a:t>
            </a:r>
            <a:r>
              <a:rPr lang="en-US" sz="2800" dirty="0" err="1" smtClean="0"/>
              <a:t>Bennet</a:t>
            </a:r>
            <a:endParaRPr lang="en-US" sz="2800" dirty="0" smtClean="0"/>
          </a:p>
          <a:p>
            <a:pPr lvl="1"/>
            <a:r>
              <a:rPr lang="en-US" sz="2400" dirty="0" smtClean="0"/>
              <a:t>Started the project in </a:t>
            </a:r>
            <a:r>
              <a:rPr lang="en-US" sz="2400" dirty="0" smtClean="0"/>
              <a:t>1998</a:t>
            </a:r>
          </a:p>
          <a:p>
            <a:r>
              <a:rPr lang="en-US" sz="2800" dirty="0" smtClean="0"/>
              <a:t>Its initial reason for development was to automate </a:t>
            </a:r>
            <a:r>
              <a:rPr lang="en-US" sz="2800" dirty="0" smtClean="0"/>
              <a:t>the </a:t>
            </a:r>
            <a:r>
              <a:rPr lang="en-US" sz="2800" dirty="0" smtClean="0"/>
              <a:t>build process for a machine</a:t>
            </a:r>
            <a:endParaRPr lang="en-US" sz="2800" dirty="0" smtClean="0"/>
          </a:p>
          <a:p>
            <a:pPr lvl="1"/>
            <a:r>
              <a:rPr lang="en-US" sz="2400" dirty="0" smtClean="0"/>
              <a:t>Ex. to silently </a:t>
            </a:r>
            <a:r>
              <a:rPr lang="en-US" sz="2400" dirty="0" smtClean="0"/>
              <a:t>install several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64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74402"/>
            <a:ext cx="408817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MsgBox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"Factorial"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6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Func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Elseif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EndFunc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362200"/>
            <a:ext cx="358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Recursive factorial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4774" y="2866763"/>
            <a:ext cx="376494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a typeface="Times New Roman"/>
              </a:rPr>
              <a:t>Run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WinWaitActive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"Untitled - 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8000FF"/>
                </a:solidFill>
                <a:ea typeface="Times New Roman"/>
              </a:rPr>
              <a:t>Send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"The answer is 42</a:t>
            </a:r>
            <a:r>
              <a:rPr lang="en-US" dirty="0" smtClean="0">
                <a:solidFill>
                  <a:srgbClr val="808080"/>
                </a:solidFill>
                <a:ea typeface="Times New Roman"/>
              </a:rPr>
              <a:t>"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4774" y="2362200"/>
            <a:ext cx="398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Notepad and type into it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14774" y="4813394"/>
            <a:ext cx="37649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  <a:ea typeface="Times New Roman"/>
              </a:rPr>
              <a:t>CDTray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"D:"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"open"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Beep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913" y="3977701"/>
            <a:ext cx="37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open the CD tray and </a:t>
            </a:r>
          </a:p>
          <a:p>
            <a:r>
              <a:rPr lang="en-US" sz="2400" dirty="0" smtClean="0"/>
              <a:t>play an annoying sound</a:t>
            </a:r>
            <a:endParaRPr lang="en-US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syntax of </a:t>
            </a:r>
            <a:r>
              <a:rPr lang="en-US" sz="2800" dirty="0" err="1" smtClean="0"/>
              <a:t>AutoIt</a:t>
            </a:r>
            <a:r>
              <a:rPr lang="en-US" sz="2800" dirty="0" smtClean="0"/>
              <a:t> is based on the language BASIC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5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33265"/>
            <a:ext cx="7848600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4000"/>
                </a:solidFill>
                <a:ea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&lt;Array.au3&gt;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Local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While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True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InputBox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"Array"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"Add one value"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""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ExitLoop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WEnd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_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ArrayDisplay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358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user-defined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6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 smtClean="0"/>
              <a:t>i</a:t>
            </a:r>
            <a:r>
              <a:rPr lang="en-US" sz="2400" dirty="0" smtClean="0"/>
              <a:t>s only a single </a:t>
            </a:r>
            <a:r>
              <a:rPr lang="en-US" sz="2400" dirty="0" err="1" smtClean="0"/>
              <a:t>datatyp</a:t>
            </a:r>
            <a:r>
              <a:rPr lang="en-US" sz="2400" dirty="0" err="1" smtClean="0"/>
              <a:t>e</a:t>
            </a:r>
            <a:r>
              <a:rPr lang="en-US" sz="2400" dirty="0" smtClean="0"/>
              <a:t> (c</a:t>
            </a:r>
            <a:r>
              <a:rPr lang="en-US" sz="2400" dirty="0" smtClean="0"/>
              <a:t>alled a Variant)</a:t>
            </a:r>
          </a:p>
          <a:p>
            <a:r>
              <a:rPr lang="en-US" sz="2400" dirty="0" smtClean="0"/>
              <a:t>A Variant can contain </a:t>
            </a:r>
            <a:r>
              <a:rPr lang="en-US" sz="2400" dirty="0" smtClean="0"/>
              <a:t>any kind of </a:t>
            </a:r>
            <a:r>
              <a:rPr lang="en-US" sz="2400" dirty="0" smtClean="0"/>
              <a:t>data (ex. </a:t>
            </a: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, string, </a:t>
            </a:r>
            <a:r>
              <a:rPr lang="en-US" sz="2400" dirty="0" err="1"/>
              <a:t>b</a:t>
            </a:r>
            <a:r>
              <a:rPr lang="en-US" sz="2400" dirty="0" err="1" smtClean="0"/>
              <a:t>ool</a:t>
            </a:r>
            <a:r>
              <a:rPr lang="en-US" sz="2400" dirty="0" smtClean="0"/>
              <a:t>)</a:t>
            </a:r>
          </a:p>
          <a:p>
            <a:pPr lvl="1"/>
            <a:r>
              <a:rPr lang="en-US" sz="1800" dirty="0" smtClean="0"/>
              <a:t>This makes </a:t>
            </a:r>
            <a:r>
              <a:rPr lang="en-US" sz="1800" dirty="0" err="1" smtClean="0"/>
              <a:t>AutoIt</a:t>
            </a:r>
            <a:r>
              <a:rPr lang="en-US" sz="1800" dirty="0" smtClean="0"/>
              <a:t> weakly typed</a:t>
            </a:r>
          </a:p>
          <a:p>
            <a:pPr lvl="2"/>
            <a:r>
              <a:rPr lang="en-US" sz="1600" dirty="0" smtClean="0"/>
              <a:t>Don’t have to specify what each variable will store</a:t>
            </a:r>
          </a:p>
          <a:p>
            <a:pPr lvl="2"/>
            <a:r>
              <a:rPr lang="en-US" sz="1600" dirty="0" err="1" smtClean="0"/>
              <a:t>AutoIt</a:t>
            </a:r>
            <a:r>
              <a:rPr lang="en-US" sz="1600" dirty="0" smtClean="0"/>
              <a:t> will decide how to use the data depending on situation</a:t>
            </a:r>
            <a:endParaRPr lang="en-US" sz="1800" dirty="0" smtClean="0"/>
          </a:p>
          <a:p>
            <a:r>
              <a:rPr lang="en-US" sz="2400" dirty="0" smtClean="0"/>
              <a:t>Ex.</a:t>
            </a:r>
          </a:p>
          <a:p>
            <a:pPr lvl="1"/>
            <a:r>
              <a:rPr lang="en-US" sz="1800" dirty="0" smtClean="0"/>
              <a:t>10 * 20 equals the number 200</a:t>
            </a:r>
          </a:p>
          <a:p>
            <a:pPr lvl="1"/>
            <a:r>
              <a:rPr lang="en-US" sz="1800" dirty="0" smtClean="0"/>
              <a:t>10 * “20” equals the number 200</a:t>
            </a:r>
          </a:p>
          <a:p>
            <a:pPr lvl="1"/>
            <a:r>
              <a:rPr lang="en-US" sz="1800" dirty="0" smtClean="0"/>
              <a:t>“10” * “20</a:t>
            </a:r>
            <a:r>
              <a:rPr lang="en-US" sz="1800" dirty="0" smtClean="0"/>
              <a:t>” equals the number 200</a:t>
            </a:r>
          </a:p>
          <a:p>
            <a:pPr lvl="1"/>
            <a:r>
              <a:rPr lang="en-US" sz="1800" dirty="0" smtClean="0"/>
              <a:t>10 &amp; 20 equals the string “1020”</a:t>
            </a:r>
          </a:p>
          <a:p>
            <a:pPr marL="46863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40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variable names begin with a dollar sign character ($)</a:t>
            </a:r>
          </a:p>
          <a:p>
            <a:r>
              <a:rPr lang="en-US" sz="2400" dirty="0" smtClean="0"/>
              <a:t>Scope declaration is optional</a:t>
            </a:r>
          </a:p>
          <a:p>
            <a:pPr lvl="1"/>
            <a:r>
              <a:rPr lang="en-US" sz="1800" dirty="0" smtClean="0"/>
              <a:t>Explicit declaration</a:t>
            </a:r>
            <a:r>
              <a:rPr lang="en-US" dirty="0" smtClean="0"/>
              <a:t> </a:t>
            </a:r>
            <a:r>
              <a:rPr lang="en-US" sz="1800" dirty="0" smtClean="0"/>
              <a:t>– declare the variable and its scope before use</a:t>
            </a:r>
          </a:p>
          <a:p>
            <a:pPr lvl="2"/>
            <a:r>
              <a:rPr lang="en-US" sz="1600" dirty="0" smtClean="0"/>
              <a:t>Local $</a:t>
            </a:r>
            <a:r>
              <a:rPr lang="en-US" sz="1600" dirty="0" err="1" smtClean="0"/>
              <a:t>varName</a:t>
            </a:r>
            <a:endParaRPr lang="en-US" sz="1600" dirty="0" smtClean="0"/>
          </a:p>
          <a:p>
            <a:pPr lvl="2"/>
            <a:r>
              <a:rPr lang="en-US" sz="1600" dirty="0" smtClean="0"/>
              <a:t>Global $</a:t>
            </a:r>
            <a:r>
              <a:rPr lang="en-US" sz="1600" dirty="0" err="1" smtClean="0"/>
              <a:t>varName</a:t>
            </a:r>
            <a:endParaRPr lang="en-US" sz="1600" dirty="0" smtClean="0"/>
          </a:p>
          <a:p>
            <a:pPr lvl="2"/>
            <a:r>
              <a:rPr lang="en-US" sz="1600" dirty="0" err="1" smtClean="0"/>
              <a:t>Const</a:t>
            </a:r>
            <a:r>
              <a:rPr lang="en-US" sz="1600" dirty="0" smtClean="0"/>
              <a:t> $</a:t>
            </a:r>
            <a:r>
              <a:rPr lang="en-US" sz="1600" dirty="0" err="1" smtClean="0"/>
              <a:t>myConst</a:t>
            </a:r>
            <a:r>
              <a:rPr lang="en-US" sz="1600" dirty="0" smtClean="0"/>
              <a:t> = 4</a:t>
            </a:r>
          </a:p>
          <a:p>
            <a:pPr lvl="2"/>
            <a:r>
              <a:rPr lang="en-US" sz="1600" dirty="0" err="1" smtClean="0"/>
              <a:t>Enum</a:t>
            </a:r>
            <a:r>
              <a:rPr lang="en-US" sz="1600" dirty="0" smtClean="0"/>
              <a:t> Step 2 $myEnum1, $myEnum2, $myEnum3</a:t>
            </a:r>
          </a:p>
          <a:p>
            <a:pPr lvl="1"/>
            <a:r>
              <a:rPr lang="en-US" sz="1800" dirty="0" smtClean="0"/>
              <a:t>Implicit declaration – assign a variable without declaring it</a:t>
            </a:r>
          </a:p>
          <a:p>
            <a:pPr lvl="2"/>
            <a:r>
              <a:rPr lang="en-US" sz="1600" dirty="0" smtClean="0"/>
              <a:t>$</a:t>
            </a:r>
            <a:r>
              <a:rPr lang="en-US" sz="1600" dirty="0" err="1" smtClean="0"/>
              <a:t>varName</a:t>
            </a:r>
            <a:r>
              <a:rPr lang="en-US" sz="1600" dirty="0" smtClean="0"/>
              <a:t> = “Hello World”</a:t>
            </a:r>
          </a:p>
          <a:p>
            <a:pPr marL="46863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82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AutoIt</a:t>
            </a:r>
            <a:r>
              <a:rPr lang="en-US" dirty="0" smtClean="0"/>
              <a:t> is a scripting language</a:t>
            </a:r>
          </a:p>
          <a:p>
            <a:r>
              <a:rPr lang="en-US" dirty="0" smtClean="0"/>
              <a:t>There are no classes</a:t>
            </a:r>
          </a:p>
        </p:txBody>
      </p:sp>
    </p:spTree>
    <p:extLst>
      <p:ext uri="{BB962C8B-B14F-4D97-AF65-F5344CB8AC3E}">
        <p14:creationId xmlns:p14="http://schemas.microsoft.com/office/powerpoint/2010/main" val="24721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AutoIt</a:t>
            </a:r>
            <a:r>
              <a:rPr lang="en-US" sz="2400" dirty="0" smtClean="0"/>
              <a:t> scripts can be compiled and packaged directly into a .exe file</a:t>
            </a:r>
          </a:p>
          <a:p>
            <a:r>
              <a:rPr lang="en-US" sz="2400" dirty="0" smtClean="0"/>
              <a:t>The compiled .exe can be run on any Windows machine</a:t>
            </a:r>
          </a:p>
          <a:p>
            <a:pPr lvl="1"/>
            <a:r>
              <a:rPr lang="en-US" sz="1800" dirty="0" smtClean="0"/>
              <a:t>Even if the machine doesn’t have </a:t>
            </a:r>
            <a:r>
              <a:rPr lang="en-US" sz="1800" dirty="0" err="1" smtClean="0"/>
              <a:t>AutoIt</a:t>
            </a:r>
            <a:r>
              <a:rPr lang="en-US" sz="1800" dirty="0" smtClean="0"/>
              <a:t> installed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674267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198</TotalTime>
  <Words>368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AutoIt</vt:lpstr>
      <vt:lpstr>Big Picture</vt:lpstr>
      <vt:lpstr>Code examples</vt:lpstr>
      <vt:lpstr>Code examples (cont.)</vt:lpstr>
      <vt:lpstr>Datatypes</vt:lpstr>
      <vt:lpstr>VARIABLES</vt:lpstr>
      <vt:lpstr>CLASSES</vt:lpstr>
      <vt:lpstr>compilation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AutoIt</dc:title>
  <dc:creator>Derek Schissler</dc:creator>
  <cp:lastModifiedBy>Derek Schissler</cp:lastModifiedBy>
  <cp:revision>78</cp:revision>
  <dcterms:created xsi:type="dcterms:W3CDTF">2014-04-24T17:02:46Z</dcterms:created>
  <dcterms:modified xsi:type="dcterms:W3CDTF">2014-04-28T04:04:25Z</dcterms:modified>
</cp:coreProperties>
</file>