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7" r:id="rId5"/>
    <p:sldId id="264" r:id="rId6"/>
    <p:sldId id="259" r:id="rId7"/>
    <p:sldId id="258" r:id="rId8"/>
    <p:sldId id="260" r:id="rId9"/>
    <p:sldId id="261" r:id="rId10"/>
    <p:sldId id="262" r:id="rId11"/>
    <p:sldId id="265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786BAE-A6F5-4D2E-A78C-2DF7575F3F1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cap="none" dirty="0" err="1" smtClean="0"/>
              <a:t>uto</a:t>
            </a:r>
            <a:r>
              <a:rPr lang="en-US" dirty="0" err="1" smtClean="0"/>
              <a:t>I</a:t>
            </a:r>
            <a:r>
              <a:rPr lang="en-US" cap="none" dirty="0" err="1" smtClean="0"/>
              <a:t>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Lyons</a:t>
            </a:r>
          </a:p>
          <a:p>
            <a:r>
              <a:rPr lang="en-US" dirty="0" smtClean="0"/>
              <a:t>Kolten Robison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Schissler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 smtClean="0"/>
              <a:t>are no </a:t>
            </a:r>
            <a:r>
              <a:rPr lang="en-US" sz="2400" dirty="0" smtClean="0"/>
              <a:t>classes in </a:t>
            </a:r>
            <a:r>
              <a:rPr lang="en-US" sz="2400" dirty="0" err="1" smtClean="0"/>
              <a:t>AutoIt</a:t>
            </a:r>
            <a:endParaRPr lang="en-US" sz="2400" dirty="0" smtClean="0"/>
          </a:p>
          <a:p>
            <a:r>
              <a:rPr lang="en-US" sz="2400" dirty="0" smtClean="0"/>
              <a:t>But programmers can define functions in external files and include the files in their script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21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can optionally use the error-code method of exception handling</a:t>
            </a:r>
          </a:p>
          <a:p>
            <a:pPr lvl="1"/>
            <a:r>
              <a:rPr lang="en-US" dirty="0" smtClean="0"/>
              <a:t>Other than that, </a:t>
            </a:r>
            <a:r>
              <a:rPr lang="en-US" dirty="0" err="1" smtClean="0"/>
              <a:t>AutoIt</a:t>
            </a:r>
            <a:r>
              <a:rPr lang="en-US" dirty="0" smtClean="0"/>
              <a:t> has no other exception handing methods except crashing</a:t>
            </a:r>
          </a:p>
          <a:p>
            <a:r>
              <a:rPr lang="en-US" dirty="0" smtClean="0"/>
              <a:t>To use the error-code method, one must use the </a:t>
            </a:r>
            <a:r>
              <a:rPr lang="en-US" dirty="0" err="1" smtClean="0"/>
              <a:t>ObjEvent</a:t>
            </a:r>
            <a:r>
              <a:rPr lang="en-US" dirty="0" smtClean="0"/>
              <a:t> function to get an error object like so: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use the error object like so: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00400"/>
            <a:ext cx="5881290" cy="410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Global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oMyError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ObjEvent</a:t>
            </a:r>
            <a:r>
              <a:rPr lang="en-US" b="1" dirty="0">
                <a:solidFill>
                  <a:srgbClr val="000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"AutoIt.Error"</a:t>
            </a:r>
            <a:r>
              <a:rPr lang="en-US" b="1" dirty="0">
                <a:solidFill>
                  <a:srgbClr val="000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,</a:t>
            </a:r>
            <a:r>
              <a:rPr lang="en-US" dirty="0">
                <a:solidFill>
                  <a:srgbClr val="808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MyErrFunc</a:t>
            </a:r>
            <a:r>
              <a:rPr lang="en-US" dirty="0">
                <a:solidFill>
                  <a:srgbClr val="808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Gill Sans MT" panose="020B0502020104020203" pitchFamily="34" charset="0"/>
                <a:ea typeface="Calibri"/>
                <a:cs typeface="Times New Roman"/>
              </a:rPr>
              <a:t>)</a:t>
            </a:r>
            <a:endParaRPr lang="en-US" sz="2400" dirty="0">
              <a:effectLst/>
              <a:latin typeface="Gill Sans MT" panose="020B0502020104020203" pitchFamily="34" charset="0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352810"/>
            <a:ext cx="6044603" cy="102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strMsg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  <a:ea typeface="Calibri"/>
                <a:cs typeface="Times New Roman"/>
              </a:rPr>
              <a:t>"Error Number: "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oMyError</a:t>
            </a:r>
            <a:r>
              <a:rPr lang="en-US" b="1" dirty="0" err="1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Number</a:t>
            </a:r>
            <a:endParaRPr lang="en-US" sz="24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strMsg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&amp;=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  <a:ea typeface="Calibri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+mj-lt"/>
                <a:ea typeface="Calibri"/>
                <a:cs typeface="Times New Roman"/>
              </a:rPr>
              <a:t>WinDescription</a:t>
            </a:r>
            <a:r>
              <a:rPr lang="en-US" dirty="0">
                <a:solidFill>
                  <a:srgbClr val="808080"/>
                </a:solidFill>
                <a:latin typeface="+mj-lt"/>
                <a:ea typeface="Calibri"/>
                <a:cs typeface="Times New Roman"/>
              </a:rPr>
              <a:t>: "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oMyError</a:t>
            </a:r>
            <a:r>
              <a:rPr lang="en-US" b="1" dirty="0" err="1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WinDescription</a:t>
            </a:r>
            <a:endParaRPr lang="en-US" sz="24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strMsg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&amp;=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  <a:ea typeface="Calibri"/>
                <a:cs typeface="Times New Roman"/>
              </a:rPr>
              <a:t>"Script Line: "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latin typeface="+mj-lt"/>
                <a:ea typeface="Calibri"/>
                <a:cs typeface="Times New Roman"/>
              </a:rPr>
              <a:t>oMyError</a:t>
            </a:r>
            <a:r>
              <a:rPr lang="en-US" b="1" dirty="0" err="1">
                <a:solidFill>
                  <a:srgbClr val="000080"/>
                </a:solidFill>
                <a:latin typeface="+mj-lt"/>
                <a:ea typeface="Calibri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ScriptLine</a:t>
            </a:r>
            <a:endParaRPr lang="en-US" sz="2400" dirty="0">
              <a:effectLst/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21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AutoIt</a:t>
            </a:r>
            <a:r>
              <a:rPr lang="en-US" sz="2400" dirty="0" smtClean="0"/>
              <a:t> scripts can be compiled and packaged directly into a .exe </a:t>
            </a:r>
            <a:r>
              <a:rPr lang="en-US" sz="2400" dirty="0" smtClean="0"/>
              <a:t>file</a:t>
            </a:r>
          </a:p>
          <a:p>
            <a:pPr lvl="1"/>
            <a:r>
              <a:rPr lang="en-US" sz="1800" dirty="0" smtClean="0"/>
              <a:t>The script is compressed and encrypted in the process</a:t>
            </a:r>
            <a:endParaRPr lang="en-US" sz="1800" dirty="0" smtClean="0"/>
          </a:p>
          <a:p>
            <a:r>
              <a:rPr lang="en-US" sz="2400" dirty="0" smtClean="0"/>
              <a:t>The compiled .exe can be run on any Windows machine</a:t>
            </a:r>
          </a:p>
          <a:p>
            <a:pPr lvl="1"/>
            <a:r>
              <a:rPr lang="en-US" sz="1800" dirty="0" smtClean="0"/>
              <a:t>Even if the machine doesn’t have </a:t>
            </a:r>
            <a:r>
              <a:rPr lang="en-US" sz="1800" dirty="0" err="1" smtClean="0"/>
              <a:t>AutoIt</a:t>
            </a:r>
            <a:r>
              <a:rPr lang="en-US" sz="1800" dirty="0" smtClean="0"/>
              <a:t> installed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674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3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AutoIt</a:t>
            </a:r>
            <a:r>
              <a:rPr lang="en-US" sz="2800" dirty="0" smtClean="0"/>
              <a:t> is an automation language built for Microsoft Windows</a:t>
            </a:r>
          </a:p>
          <a:p>
            <a:r>
              <a:rPr lang="en-US" sz="2800" dirty="0" smtClean="0"/>
              <a:t>It was created by Jonathan </a:t>
            </a:r>
            <a:r>
              <a:rPr lang="en-US" sz="2800" dirty="0" err="1" smtClean="0"/>
              <a:t>Bennet</a:t>
            </a:r>
            <a:endParaRPr lang="en-US" sz="2800" dirty="0" smtClean="0"/>
          </a:p>
          <a:p>
            <a:pPr lvl="1"/>
            <a:r>
              <a:rPr lang="en-US" sz="2400" dirty="0" smtClean="0"/>
              <a:t>Started the project in 1998</a:t>
            </a:r>
          </a:p>
          <a:p>
            <a:r>
              <a:rPr lang="en-US" sz="2800" dirty="0" smtClean="0"/>
              <a:t>Its initial reason for development was to automate the build process for a machine</a:t>
            </a:r>
          </a:p>
          <a:p>
            <a:pPr lvl="1"/>
            <a:r>
              <a:rPr lang="en-US" sz="2400" dirty="0" smtClean="0"/>
              <a:t>Ex. to silently install several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6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AutoIt</a:t>
            </a:r>
            <a:r>
              <a:rPr lang="en-US" sz="2400" dirty="0" smtClean="0"/>
              <a:t> language is based around automation</a:t>
            </a:r>
          </a:p>
          <a:p>
            <a:r>
              <a:rPr lang="en-US" sz="2400" dirty="0" smtClean="0"/>
              <a:t>Automation is used to create tasks in a way not possible or reliable with other languages</a:t>
            </a:r>
          </a:p>
          <a:p>
            <a:r>
              <a:rPr lang="en-US" sz="2400" dirty="0" smtClean="0"/>
              <a:t>It uses a combination of:</a:t>
            </a:r>
          </a:p>
          <a:p>
            <a:pPr lvl="1"/>
            <a:r>
              <a:rPr lang="en-US" sz="1800" dirty="0" smtClean="0"/>
              <a:t>Keyboard strokes</a:t>
            </a:r>
          </a:p>
          <a:p>
            <a:pPr lvl="1"/>
            <a:r>
              <a:rPr lang="en-US" sz="1800" dirty="0" smtClean="0"/>
              <a:t>Mouse movement</a:t>
            </a:r>
          </a:p>
          <a:p>
            <a:pPr lvl="1"/>
            <a:r>
              <a:rPr lang="en-US" sz="1800" dirty="0" smtClean="0"/>
              <a:t>Window manipulation</a:t>
            </a:r>
          </a:p>
          <a:p>
            <a:pPr lvl="1"/>
            <a:r>
              <a:rPr lang="en-US" sz="1800" dirty="0" smtClean="0"/>
              <a:t>Other direct calls to external DLLs and Windows API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syntax of </a:t>
            </a:r>
            <a:r>
              <a:rPr lang="en-US" sz="2400" dirty="0" err="1"/>
              <a:t>AutoIt</a:t>
            </a:r>
            <a:r>
              <a:rPr lang="en-US" sz="2400" dirty="0"/>
              <a:t> is based on the language </a:t>
            </a:r>
            <a:r>
              <a:rPr lang="en-US" sz="2400" dirty="0" smtClean="0"/>
              <a:t>BASIC</a:t>
            </a:r>
          </a:p>
          <a:p>
            <a:r>
              <a:rPr lang="en-US" sz="2400" dirty="0" err="1"/>
              <a:t>AutoIt</a:t>
            </a:r>
            <a:r>
              <a:rPr lang="en-US" sz="2400" dirty="0"/>
              <a:t> is a scripting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1800" dirty="0" smtClean="0"/>
              <a:t>There is no “main” routine</a:t>
            </a:r>
          </a:p>
          <a:p>
            <a:pPr lvl="1"/>
            <a:r>
              <a:rPr lang="en-US" sz="1800" dirty="0" smtClean="0"/>
              <a:t>All code outside of any enclosing blocks is executed from top to bottom once the script starts</a:t>
            </a:r>
          </a:p>
          <a:p>
            <a:r>
              <a:rPr lang="en-US" sz="2400" dirty="0"/>
              <a:t>All </a:t>
            </a:r>
            <a:r>
              <a:rPr lang="en-US" sz="2400" dirty="0" smtClean="0"/>
              <a:t>identifiers </a:t>
            </a:r>
            <a:r>
              <a:rPr lang="en-US" sz="2400" dirty="0"/>
              <a:t>are case insensitive 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2188602"/>
            <a:ext cx="408817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MsgBox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"Factorial"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6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Func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Elseif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EndFunc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99" y="1676400"/>
            <a:ext cx="358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Recursive factorial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4773" y="2180963"/>
            <a:ext cx="376494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a typeface="Times New Roman"/>
              </a:rPr>
              <a:t>Run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WinWaitActive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"Untitled - 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8000FF"/>
                </a:solidFill>
                <a:ea typeface="Times New Roman"/>
              </a:rPr>
              <a:t>Send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"The answer is 42</a:t>
            </a:r>
            <a:r>
              <a:rPr lang="en-US" dirty="0" smtClean="0">
                <a:solidFill>
                  <a:srgbClr val="808080"/>
                </a:solidFill>
                <a:ea typeface="Times New Roman"/>
              </a:rPr>
              <a:t>"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4773" y="1676400"/>
            <a:ext cx="398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Notepad and type into it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14773" y="4127594"/>
            <a:ext cx="37649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  <a:ea typeface="Times New Roman"/>
              </a:rPr>
              <a:t>CDTray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"D:"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"open"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Beep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912" y="3291901"/>
            <a:ext cx="37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open the CD tray and </a:t>
            </a:r>
          </a:p>
          <a:p>
            <a:r>
              <a:rPr lang="en-US" sz="2400" dirty="0" smtClean="0"/>
              <a:t>play an annoying sound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5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33265"/>
            <a:ext cx="7848600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4000"/>
                </a:solidFill>
                <a:ea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&lt;Array.au3&gt;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Local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While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True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InputBox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"Array"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"Add one value"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""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ExitLoop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WEnd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_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ArrayDisplay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358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user-defined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6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is only a single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(called a Variant)</a:t>
            </a:r>
          </a:p>
          <a:p>
            <a:r>
              <a:rPr lang="en-US" sz="2400" dirty="0" smtClean="0"/>
              <a:t>A Variant can contain any kind of data (ex. </a:t>
            </a: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, string, 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1800" dirty="0" smtClean="0"/>
              <a:t>This makes </a:t>
            </a:r>
            <a:r>
              <a:rPr lang="en-US" sz="1800" dirty="0" err="1" smtClean="0"/>
              <a:t>AutoIt</a:t>
            </a:r>
            <a:r>
              <a:rPr lang="en-US" sz="1800" dirty="0" smtClean="0"/>
              <a:t> weakly typed</a:t>
            </a:r>
          </a:p>
          <a:p>
            <a:pPr lvl="2"/>
            <a:r>
              <a:rPr lang="en-US" sz="1600" dirty="0" smtClean="0"/>
              <a:t>Don’t have to specify what each variable will store</a:t>
            </a:r>
          </a:p>
          <a:p>
            <a:pPr lvl="2"/>
            <a:r>
              <a:rPr lang="en-US" sz="1600" dirty="0" err="1" smtClean="0"/>
              <a:t>AutoIt</a:t>
            </a:r>
            <a:r>
              <a:rPr lang="en-US" sz="1600" dirty="0" smtClean="0"/>
              <a:t> will decide how to use the data depending on situation</a:t>
            </a:r>
            <a:endParaRPr lang="en-US" sz="1800" dirty="0" smtClean="0"/>
          </a:p>
          <a:p>
            <a:r>
              <a:rPr lang="en-US" sz="2400" dirty="0" smtClean="0"/>
              <a:t>Ex.</a:t>
            </a:r>
          </a:p>
          <a:p>
            <a:pPr lvl="1"/>
            <a:r>
              <a:rPr lang="en-US" sz="1800" dirty="0" smtClean="0"/>
              <a:t>10 * 20 equals the number 200</a:t>
            </a:r>
          </a:p>
          <a:p>
            <a:pPr lvl="1"/>
            <a:r>
              <a:rPr lang="en-US" sz="1800" dirty="0" smtClean="0"/>
              <a:t>10 * “20” equals the number 200</a:t>
            </a:r>
          </a:p>
          <a:p>
            <a:pPr lvl="1"/>
            <a:r>
              <a:rPr lang="en-US" sz="1800" dirty="0" smtClean="0"/>
              <a:t>“10” * “20” equals the number 200</a:t>
            </a:r>
          </a:p>
          <a:p>
            <a:pPr lvl="1"/>
            <a:r>
              <a:rPr lang="en-US" sz="1800" dirty="0" smtClean="0"/>
              <a:t>10 &amp; 20 equals the string “1020”</a:t>
            </a:r>
          </a:p>
          <a:p>
            <a:pPr marL="46863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405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variable names begin with a dollar sign character </a:t>
            </a:r>
            <a:r>
              <a:rPr lang="en-US" sz="2400" dirty="0" smtClean="0"/>
              <a:t>($)</a:t>
            </a:r>
          </a:p>
          <a:p>
            <a:r>
              <a:rPr lang="en-US" sz="2400" dirty="0" smtClean="0"/>
              <a:t>Scope </a:t>
            </a:r>
            <a:r>
              <a:rPr lang="en-US" sz="2400" dirty="0" smtClean="0"/>
              <a:t>declaration is optional</a:t>
            </a:r>
          </a:p>
          <a:p>
            <a:pPr lvl="1"/>
            <a:r>
              <a:rPr lang="en-US" sz="1800" dirty="0" smtClean="0"/>
              <a:t>Explicit declaration</a:t>
            </a:r>
            <a:r>
              <a:rPr lang="en-US" dirty="0" smtClean="0"/>
              <a:t> </a:t>
            </a:r>
            <a:r>
              <a:rPr lang="en-US" sz="1800" dirty="0" smtClean="0"/>
              <a:t>– declare the variable and its scope before use</a:t>
            </a:r>
          </a:p>
          <a:p>
            <a:pPr lvl="2"/>
            <a:r>
              <a:rPr lang="en-US" sz="1600" dirty="0" smtClean="0"/>
              <a:t>Local $</a:t>
            </a:r>
            <a:r>
              <a:rPr lang="en-US" sz="1600" dirty="0" err="1" smtClean="0"/>
              <a:t>varName</a:t>
            </a:r>
            <a:endParaRPr lang="en-US" sz="1600" dirty="0" smtClean="0"/>
          </a:p>
          <a:p>
            <a:pPr lvl="2"/>
            <a:r>
              <a:rPr lang="en-US" sz="1600" dirty="0" smtClean="0"/>
              <a:t>Global $</a:t>
            </a:r>
            <a:r>
              <a:rPr lang="en-US" sz="1600" dirty="0" err="1" smtClean="0"/>
              <a:t>varName</a:t>
            </a:r>
            <a:endParaRPr lang="en-US" sz="1600" dirty="0" smtClean="0"/>
          </a:p>
          <a:p>
            <a:pPr lvl="2"/>
            <a:r>
              <a:rPr lang="en-US" sz="1600" dirty="0" err="1" smtClean="0"/>
              <a:t>Const</a:t>
            </a:r>
            <a:r>
              <a:rPr lang="en-US" sz="1600" dirty="0" smtClean="0"/>
              <a:t> $</a:t>
            </a:r>
            <a:r>
              <a:rPr lang="en-US" sz="1600" dirty="0" err="1" smtClean="0"/>
              <a:t>myConst</a:t>
            </a:r>
            <a:r>
              <a:rPr lang="en-US" sz="1600" dirty="0" smtClean="0"/>
              <a:t> = 4</a:t>
            </a:r>
          </a:p>
          <a:p>
            <a:pPr lvl="2"/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en-US" sz="1600" dirty="0" smtClean="0"/>
              <a:t>Step 2 </a:t>
            </a:r>
            <a:r>
              <a:rPr lang="en-US" sz="1600" dirty="0" smtClean="0"/>
              <a:t>$myEnum1, $myEnum2, $myEnum3</a:t>
            </a:r>
          </a:p>
          <a:p>
            <a:pPr lvl="1"/>
            <a:r>
              <a:rPr lang="en-US" sz="1800" dirty="0" smtClean="0"/>
              <a:t>Implicit declaration – assign a variable without declaring it</a:t>
            </a:r>
          </a:p>
          <a:p>
            <a:pPr lvl="2"/>
            <a:r>
              <a:rPr lang="en-US" sz="1600" dirty="0" smtClean="0"/>
              <a:t>$</a:t>
            </a:r>
            <a:r>
              <a:rPr lang="en-US" sz="1600" dirty="0" err="1" smtClean="0"/>
              <a:t>varName</a:t>
            </a:r>
            <a:r>
              <a:rPr lang="en-US" sz="1600" dirty="0" smtClean="0"/>
              <a:t> = “Hello World</a:t>
            </a:r>
            <a:r>
              <a:rPr lang="en-US" sz="1600" dirty="0" smtClean="0"/>
              <a:t>”</a:t>
            </a:r>
          </a:p>
          <a:p>
            <a:r>
              <a:rPr lang="en-US" sz="2400" dirty="0" err="1" smtClean="0"/>
              <a:t>AutoIt</a:t>
            </a:r>
            <a:r>
              <a:rPr lang="en-US" sz="2400" dirty="0" smtClean="0"/>
              <a:t> uses dynamic scoping</a:t>
            </a:r>
            <a:endParaRPr lang="en-US" sz="2400" dirty="0" smtClean="0"/>
          </a:p>
          <a:p>
            <a:pPr marL="46863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82933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261</TotalTime>
  <Words>548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AutoIt</vt:lpstr>
      <vt:lpstr>Big Picture</vt:lpstr>
      <vt:lpstr>automation</vt:lpstr>
      <vt:lpstr>Demonstration</vt:lpstr>
      <vt:lpstr>Smaller picture</vt:lpstr>
      <vt:lpstr>Code examples</vt:lpstr>
      <vt:lpstr>Code examples (cont.)</vt:lpstr>
      <vt:lpstr>Datatypes</vt:lpstr>
      <vt:lpstr>VARIABLES</vt:lpstr>
      <vt:lpstr>CLASSES</vt:lpstr>
      <vt:lpstr>exceptions</vt:lpstr>
      <vt:lpstr>compilation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AutoIt</dc:title>
  <dc:creator>Derek Schissler</dc:creator>
  <cp:lastModifiedBy>Derek Schissler</cp:lastModifiedBy>
  <cp:revision>116</cp:revision>
  <dcterms:created xsi:type="dcterms:W3CDTF">2014-04-24T17:02:46Z</dcterms:created>
  <dcterms:modified xsi:type="dcterms:W3CDTF">2014-04-29T01:00:15Z</dcterms:modified>
</cp:coreProperties>
</file>