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7F03-57D0-49F3-BEF8-2372E9A5C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38C1D7-2243-4E7C-BBA3-DEABDC255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0F05ED-52A0-447F-8F01-B120B51013C8}"/>
              </a:ext>
            </a:extLst>
          </p:cNvPr>
          <p:cNvSpPr>
            <a:spLocks noGrp="1"/>
          </p:cNvSpPr>
          <p:nvPr>
            <p:ph type="dt" sz="half" idx="10"/>
          </p:nvPr>
        </p:nvSpPr>
        <p:spPr/>
        <p:txBody>
          <a:bodyPr/>
          <a:lstStyle/>
          <a:p>
            <a:fld id="{E2CE9BF2-A29C-400A-AE3B-A3A1DFF4E915}" type="datetimeFigureOut">
              <a:rPr lang="en-IN" smtClean="0"/>
              <a:t>22-02-2021</a:t>
            </a:fld>
            <a:endParaRPr lang="en-IN"/>
          </a:p>
        </p:txBody>
      </p:sp>
      <p:sp>
        <p:nvSpPr>
          <p:cNvPr id="5" name="Footer Placeholder 4">
            <a:extLst>
              <a:ext uri="{FF2B5EF4-FFF2-40B4-BE49-F238E27FC236}">
                <a16:creationId xmlns:a16="http://schemas.microsoft.com/office/drawing/2014/main" id="{2E956C73-1B89-432D-A390-15EAC4160B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C4F153-AA02-45B0-962A-D37E770E843E}"/>
              </a:ext>
            </a:extLst>
          </p:cNvPr>
          <p:cNvSpPr>
            <a:spLocks noGrp="1"/>
          </p:cNvSpPr>
          <p:nvPr>
            <p:ph type="sldNum" sz="quarter" idx="12"/>
          </p:nvPr>
        </p:nvSpPr>
        <p:spPr/>
        <p:txBody>
          <a:bodyPr/>
          <a:lstStyle/>
          <a:p>
            <a:fld id="{9819DA30-98C9-4111-8381-5C2305BAB51C}" type="slidenum">
              <a:rPr lang="en-IN" smtClean="0"/>
              <a:t>‹#›</a:t>
            </a:fld>
            <a:endParaRPr lang="en-IN"/>
          </a:p>
        </p:txBody>
      </p:sp>
    </p:spTree>
    <p:extLst>
      <p:ext uri="{BB962C8B-B14F-4D97-AF65-F5344CB8AC3E}">
        <p14:creationId xmlns:p14="http://schemas.microsoft.com/office/powerpoint/2010/main" val="234253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D277-A7A8-4CA1-9FD9-6E75F6BF10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3517EB-9F7A-4FE9-A8D6-5954186AA4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00E759-C5B5-49B2-85CB-0F627B3D942C}"/>
              </a:ext>
            </a:extLst>
          </p:cNvPr>
          <p:cNvSpPr>
            <a:spLocks noGrp="1"/>
          </p:cNvSpPr>
          <p:nvPr>
            <p:ph type="dt" sz="half" idx="10"/>
          </p:nvPr>
        </p:nvSpPr>
        <p:spPr/>
        <p:txBody>
          <a:bodyPr/>
          <a:lstStyle/>
          <a:p>
            <a:fld id="{E2CE9BF2-A29C-400A-AE3B-A3A1DFF4E915}" type="datetimeFigureOut">
              <a:rPr lang="en-IN" smtClean="0"/>
              <a:t>22-02-2021</a:t>
            </a:fld>
            <a:endParaRPr lang="en-IN"/>
          </a:p>
        </p:txBody>
      </p:sp>
      <p:sp>
        <p:nvSpPr>
          <p:cNvPr id="5" name="Footer Placeholder 4">
            <a:extLst>
              <a:ext uri="{FF2B5EF4-FFF2-40B4-BE49-F238E27FC236}">
                <a16:creationId xmlns:a16="http://schemas.microsoft.com/office/drawing/2014/main" id="{19A7FC65-9E46-4DE9-9F98-1E71638E5D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D2AF9A-D868-4A9A-8AF4-CFA9BDFE6C8E}"/>
              </a:ext>
            </a:extLst>
          </p:cNvPr>
          <p:cNvSpPr>
            <a:spLocks noGrp="1"/>
          </p:cNvSpPr>
          <p:nvPr>
            <p:ph type="sldNum" sz="quarter" idx="12"/>
          </p:nvPr>
        </p:nvSpPr>
        <p:spPr/>
        <p:txBody>
          <a:bodyPr/>
          <a:lstStyle/>
          <a:p>
            <a:fld id="{9819DA30-98C9-4111-8381-5C2305BAB51C}" type="slidenum">
              <a:rPr lang="en-IN" smtClean="0"/>
              <a:t>‹#›</a:t>
            </a:fld>
            <a:endParaRPr lang="en-IN"/>
          </a:p>
        </p:txBody>
      </p:sp>
    </p:spTree>
    <p:extLst>
      <p:ext uri="{BB962C8B-B14F-4D97-AF65-F5344CB8AC3E}">
        <p14:creationId xmlns:p14="http://schemas.microsoft.com/office/powerpoint/2010/main" val="4058757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795513-0D63-46E6-9B7A-B080B138D6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12C000-D995-4BCD-99CE-6C04FE5DA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45D420-357B-424E-B250-226AE89947FF}"/>
              </a:ext>
            </a:extLst>
          </p:cNvPr>
          <p:cNvSpPr>
            <a:spLocks noGrp="1"/>
          </p:cNvSpPr>
          <p:nvPr>
            <p:ph type="dt" sz="half" idx="10"/>
          </p:nvPr>
        </p:nvSpPr>
        <p:spPr/>
        <p:txBody>
          <a:bodyPr/>
          <a:lstStyle/>
          <a:p>
            <a:fld id="{E2CE9BF2-A29C-400A-AE3B-A3A1DFF4E915}" type="datetimeFigureOut">
              <a:rPr lang="en-IN" smtClean="0"/>
              <a:t>22-02-2021</a:t>
            </a:fld>
            <a:endParaRPr lang="en-IN"/>
          </a:p>
        </p:txBody>
      </p:sp>
      <p:sp>
        <p:nvSpPr>
          <p:cNvPr id="5" name="Footer Placeholder 4">
            <a:extLst>
              <a:ext uri="{FF2B5EF4-FFF2-40B4-BE49-F238E27FC236}">
                <a16:creationId xmlns:a16="http://schemas.microsoft.com/office/drawing/2014/main" id="{732FF2D3-914F-4490-A610-38AC42FC9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B28707-AEE4-4A87-AEDE-451AB9A33AAF}"/>
              </a:ext>
            </a:extLst>
          </p:cNvPr>
          <p:cNvSpPr>
            <a:spLocks noGrp="1"/>
          </p:cNvSpPr>
          <p:nvPr>
            <p:ph type="sldNum" sz="quarter" idx="12"/>
          </p:nvPr>
        </p:nvSpPr>
        <p:spPr/>
        <p:txBody>
          <a:bodyPr/>
          <a:lstStyle/>
          <a:p>
            <a:fld id="{9819DA30-98C9-4111-8381-5C2305BAB51C}" type="slidenum">
              <a:rPr lang="en-IN" smtClean="0"/>
              <a:t>‹#›</a:t>
            </a:fld>
            <a:endParaRPr lang="en-IN"/>
          </a:p>
        </p:txBody>
      </p:sp>
    </p:spTree>
    <p:extLst>
      <p:ext uri="{BB962C8B-B14F-4D97-AF65-F5344CB8AC3E}">
        <p14:creationId xmlns:p14="http://schemas.microsoft.com/office/powerpoint/2010/main" val="378152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38BE-AEB7-4E3F-9C48-C1FDBD6B4B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C46EEB-420E-4E09-8818-6DEC9C66A0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033C25-E317-4F2B-8DBC-1370C5DFBC33}"/>
              </a:ext>
            </a:extLst>
          </p:cNvPr>
          <p:cNvSpPr>
            <a:spLocks noGrp="1"/>
          </p:cNvSpPr>
          <p:nvPr>
            <p:ph type="dt" sz="half" idx="10"/>
          </p:nvPr>
        </p:nvSpPr>
        <p:spPr/>
        <p:txBody>
          <a:bodyPr/>
          <a:lstStyle/>
          <a:p>
            <a:fld id="{E2CE9BF2-A29C-400A-AE3B-A3A1DFF4E915}" type="datetimeFigureOut">
              <a:rPr lang="en-IN" smtClean="0"/>
              <a:t>22-02-2021</a:t>
            </a:fld>
            <a:endParaRPr lang="en-IN"/>
          </a:p>
        </p:txBody>
      </p:sp>
      <p:sp>
        <p:nvSpPr>
          <p:cNvPr id="5" name="Footer Placeholder 4">
            <a:extLst>
              <a:ext uri="{FF2B5EF4-FFF2-40B4-BE49-F238E27FC236}">
                <a16:creationId xmlns:a16="http://schemas.microsoft.com/office/drawing/2014/main" id="{4DAC3110-E6E2-4A66-98FC-BB49A0DCC2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775E12-4B60-4B24-A192-8313DA9B4774}"/>
              </a:ext>
            </a:extLst>
          </p:cNvPr>
          <p:cNvSpPr>
            <a:spLocks noGrp="1"/>
          </p:cNvSpPr>
          <p:nvPr>
            <p:ph type="sldNum" sz="quarter" idx="12"/>
          </p:nvPr>
        </p:nvSpPr>
        <p:spPr/>
        <p:txBody>
          <a:bodyPr/>
          <a:lstStyle/>
          <a:p>
            <a:fld id="{9819DA30-98C9-4111-8381-5C2305BAB51C}" type="slidenum">
              <a:rPr lang="en-IN" smtClean="0"/>
              <a:t>‹#›</a:t>
            </a:fld>
            <a:endParaRPr lang="en-IN"/>
          </a:p>
        </p:txBody>
      </p:sp>
    </p:spTree>
    <p:extLst>
      <p:ext uri="{BB962C8B-B14F-4D97-AF65-F5344CB8AC3E}">
        <p14:creationId xmlns:p14="http://schemas.microsoft.com/office/powerpoint/2010/main" val="373370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50A3-FE20-4262-8B57-78EDC04DD5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469E58-EF66-404D-9ED7-E8E00B6BD3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A0B795-C931-423E-BAEE-D497D0BACFA8}"/>
              </a:ext>
            </a:extLst>
          </p:cNvPr>
          <p:cNvSpPr>
            <a:spLocks noGrp="1"/>
          </p:cNvSpPr>
          <p:nvPr>
            <p:ph type="dt" sz="half" idx="10"/>
          </p:nvPr>
        </p:nvSpPr>
        <p:spPr/>
        <p:txBody>
          <a:bodyPr/>
          <a:lstStyle/>
          <a:p>
            <a:fld id="{E2CE9BF2-A29C-400A-AE3B-A3A1DFF4E915}" type="datetimeFigureOut">
              <a:rPr lang="en-IN" smtClean="0"/>
              <a:t>22-02-2021</a:t>
            </a:fld>
            <a:endParaRPr lang="en-IN"/>
          </a:p>
        </p:txBody>
      </p:sp>
      <p:sp>
        <p:nvSpPr>
          <p:cNvPr id="5" name="Footer Placeholder 4">
            <a:extLst>
              <a:ext uri="{FF2B5EF4-FFF2-40B4-BE49-F238E27FC236}">
                <a16:creationId xmlns:a16="http://schemas.microsoft.com/office/drawing/2014/main" id="{B2AA14C6-2363-4830-BC32-CCD34BBA71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6F4109-96BB-466A-BE85-42E3D001546F}"/>
              </a:ext>
            </a:extLst>
          </p:cNvPr>
          <p:cNvSpPr>
            <a:spLocks noGrp="1"/>
          </p:cNvSpPr>
          <p:nvPr>
            <p:ph type="sldNum" sz="quarter" idx="12"/>
          </p:nvPr>
        </p:nvSpPr>
        <p:spPr/>
        <p:txBody>
          <a:bodyPr/>
          <a:lstStyle/>
          <a:p>
            <a:fld id="{9819DA30-98C9-4111-8381-5C2305BAB51C}" type="slidenum">
              <a:rPr lang="en-IN" smtClean="0"/>
              <a:t>‹#›</a:t>
            </a:fld>
            <a:endParaRPr lang="en-IN"/>
          </a:p>
        </p:txBody>
      </p:sp>
    </p:spTree>
    <p:extLst>
      <p:ext uri="{BB962C8B-B14F-4D97-AF65-F5344CB8AC3E}">
        <p14:creationId xmlns:p14="http://schemas.microsoft.com/office/powerpoint/2010/main" val="354141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7DBB-1CE5-43AD-A280-3A05ED16E4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4BA9D2-E4DC-4F30-BAA0-71508E194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C3F571-A663-45A0-A427-1E30CFE46F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F81842-524A-44F2-AEB5-10A7738C171E}"/>
              </a:ext>
            </a:extLst>
          </p:cNvPr>
          <p:cNvSpPr>
            <a:spLocks noGrp="1"/>
          </p:cNvSpPr>
          <p:nvPr>
            <p:ph type="dt" sz="half" idx="10"/>
          </p:nvPr>
        </p:nvSpPr>
        <p:spPr/>
        <p:txBody>
          <a:bodyPr/>
          <a:lstStyle/>
          <a:p>
            <a:fld id="{E2CE9BF2-A29C-400A-AE3B-A3A1DFF4E915}" type="datetimeFigureOut">
              <a:rPr lang="en-IN" smtClean="0"/>
              <a:t>22-02-2021</a:t>
            </a:fld>
            <a:endParaRPr lang="en-IN"/>
          </a:p>
        </p:txBody>
      </p:sp>
      <p:sp>
        <p:nvSpPr>
          <p:cNvPr id="6" name="Footer Placeholder 5">
            <a:extLst>
              <a:ext uri="{FF2B5EF4-FFF2-40B4-BE49-F238E27FC236}">
                <a16:creationId xmlns:a16="http://schemas.microsoft.com/office/drawing/2014/main" id="{4BE369EA-8498-449B-9D71-57907054EB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A41EFD-DAC3-4EF6-8CFA-1BA03A5BF68C}"/>
              </a:ext>
            </a:extLst>
          </p:cNvPr>
          <p:cNvSpPr>
            <a:spLocks noGrp="1"/>
          </p:cNvSpPr>
          <p:nvPr>
            <p:ph type="sldNum" sz="quarter" idx="12"/>
          </p:nvPr>
        </p:nvSpPr>
        <p:spPr/>
        <p:txBody>
          <a:bodyPr/>
          <a:lstStyle/>
          <a:p>
            <a:fld id="{9819DA30-98C9-4111-8381-5C2305BAB51C}" type="slidenum">
              <a:rPr lang="en-IN" smtClean="0"/>
              <a:t>‹#›</a:t>
            </a:fld>
            <a:endParaRPr lang="en-IN"/>
          </a:p>
        </p:txBody>
      </p:sp>
    </p:spTree>
    <p:extLst>
      <p:ext uri="{BB962C8B-B14F-4D97-AF65-F5344CB8AC3E}">
        <p14:creationId xmlns:p14="http://schemas.microsoft.com/office/powerpoint/2010/main" val="58004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BD-2FBE-462D-AC83-BCC05EE43F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88B229-9EE8-4D67-AC65-0A2F661243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F81A61-3E57-4F6A-83E4-C927255E31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E4AA17-8666-47B8-85DA-FD7593515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41F94A-6D34-4F99-A3DE-B07DC6620E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6EF3A3-AB43-472E-8E53-9ABDCE46208F}"/>
              </a:ext>
            </a:extLst>
          </p:cNvPr>
          <p:cNvSpPr>
            <a:spLocks noGrp="1"/>
          </p:cNvSpPr>
          <p:nvPr>
            <p:ph type="dt" sz="half" idx="10"/>
          </p:nvPr>
        </p:nvSpPr>
        <p:spPr/>
        <p:txBody>
          <a:bodyPr/>
          <a:lstStyle/>
          <a:p>
            <a:fld id="{E2CE9BF2-A29C-400A-AE3B-A3A1DFF4E915}" type="datetimeFigureOut">
              <a:rPr lang="en-IN" smtClean="0"/>
              <a:t>22-02-2021</a:t>
            </a:fld>
            <a:endParaRPr lang="en-IN"/>
          </a:p>
        </p:txBody>
      </p:sp>
      <p:sp>
        <p:nvSpPr>
          <p:cNvPr id="8" name="Footer Placeholder 7">
            <a:extLst>
              <a:ext uri="{FF2B5EF4-FFF2-40B4-BE49-F238E27FC236}">
                <a16:creationId xmlns:a16="http://schemas.microsoft.com/office/drawing/2014/main" id="{1AB9D0E3-3CD0-488B-9991-9501B20BD0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5CC260-96D3-4FEA-9030-A2624FFADCDE}"/>
              </a:ext>
            </a:extLst>
          </p:cNvPr>
          <p:cNvSpPr>
            <a:spLocks noGrp="1"/>
          </p:cNvSpPr>
          <p:nvPr>
            <p:ph type="sldNum" sz="quarter" idx="12"/>
          </p:nvPr>
        </p:nvSpPr>
        <p:spPr/>
        <p:txBody>
          <a:bodyPr/>
          <a:lstStyle/>
          <a:p>
            <a:fld id="{9819DA30-98C9-4111-8381-5C2305BAB51C}" type="slidenum">
              <a:rPr lang="en-IN" smtClean="0"/>
              <a:t>‹#›</a:t>
            </a:fld>
            <a:endParaRPr lang="en-IN"/>
          </a:p>
        </p:txBody>
      </p:sp>
    </p:spTree>
    <p:extLst>
      <p:ext uri="{BB962C8B-B14F-4D97-AF65-F5344CB8AC3E}">
        <p14:creationId xmlns:p14="http://schemas.microsoft.com/office/powerpoint/2010/main" val="3886966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1F9D-75A4-4BD4-901A-1DA728B794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DA2567-9DC4-4D44-8602-ABC4D65A3D1E}"/>
              </a:ext>
            </a:extLst>
          </p:cNvPr>
          <p:cNvSpPr>
            <a:spLocks noGrp="1"/>
          </p:cNvSpPr>
          <p:nvPr>
            <p:ph type="dt" sz="half" idx="10"/>
          </p:nvPr>
        </p:nvSpPr>
        <p:spPr/>
        <p:txBody>
          <a:bodyPr/>
          <a:lstStyle/>
          <a:p>
            <a:fld id="{E2CE9BF2-A29C-400A-AE3B-A3A1DFF4E915}" type="datetimeFigureOut">
              <a:rPr lang="en-IN" smtClean="0"/>
              <a:t>22-02-2021</a:t>
            </a:fld>
            <a:endParaRPr lang="en-IN"/>
          </a:p>
        </p:txBody>
      </p:sp>
      <p:sp>
        <p:nvSpPr>
          <p:cNvPr id="4" name="Footer Placeholder 3">
            <a:extLst>
              <a:ext uri="{FF2B5EF4-FFF2-40B4-BE49-F238E27FC236}">
                <a16:creationId xmlns:a16="http://schemas.microsoft.com/office/drawing/2014/main" id="{98627488-22E3-4E48-8D0F-5D2A1D2778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7E1830-94BF-431D-AB01-8C8CD5B7E97D}"/>
              </a:ext>
            </a:extLst>
          </p:cNvPr>
          <p:cNvSpPr>
            <a:spLocks noGrp="1"/>
          </p:cNvSpPr>
          <p:nvPr>
            <p:ph type="sldNum" sz="quarter" idx="12"/>
          </p:nvPr>
        </p:nvSpPr>
        <p:spPr/>
        <p:txBody>
          <a:bodyPr/>
          <a:lstStyle/>
          <a:p>
            <a:fld id="{9819DA30-98C9-4111-8381-5C2305BAB51C}" type="slidenum">
              <a:rPr lang="en-IN" smtClean="0"/>
              <a:t>‹#›</a:t>
            </a:fld>
            <a:endParaRPr lang="en-IN"/>
          </a:p>
        </p:txBody>
      </p:sp>
    </p:spTree>
    <p:extLst>
      <p:ext uri="{BB962C8B-B14F-4D97-AF65-F5344CB8AC3E}">
        <p14:creationId xmlns:p14="http://schemas.microsoft.com/office/powerpoint/2010/main" val="310698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04D2F1-189F-4323-8343-059B96EB349F}"/>
              </a:ext>
            </a:extLst>
          </p:cNvPr>
          <p:cNvSpPr>
            <a:spLocks noGrp="1"/>
          </p:cNvSpPr>
          <p:nvPr>
            <p:ph type="dt" sz="half" idx="10"/>
          </p:nvPr>
        </p:nvSpPr>
        <p:spPr/>
        <p:txBody>
          <a:bodyPr/>
          <a:lstStyle/>
          <a:p>
            <a:fld id="{E2CE9BF2-A29C-400A-AE3B-A3A1DFF4E915}" type="datetimeFigureOut">
              <a:rPr lang="en-IN" smtClean="0"/>
              <a:t>22-02-2021</a:t>
            </a:fld>
            <a:endParaRPr lang="en-IN"/>
          </a:p>
        </p:txBody>
      </p:sp>
      <p:sp>
        <p:nvSpPr>
          <p:cNvPr id="3" name="Footer Placeholder 2">
            <a:extLst>
              <a:ext uri="{FF2B5EF4-FFF2-40B4-BE49-F238E27FC236}">
                <a16:creationId xmlns:a16="http://schemas.microsoft.com/office/drawing/2014/main" id="{944FFAF5-FC29-4D74-88B3-67F519422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250D09-6701-4A84-A94F-3DAD7008680B}"/>
              </a:ext>
            </a:extLst>
          </p:cNvPr>
          <p:cNvSpPr>
            <a:spLocks noGrp="1"/>
          </p:cNvSpPr>
          <p:nvPr>
            <p:ph type="sldNum" sz="quarter" idx="12"/>
          </p:nvPr>
        </p:nvSpPr>
        <p:spPr/>
        <p:txBody>
          <a:bodyPr/>
          <a:lstStyle/>
          <a:p>
            <a:fld id="{9819DA30-98C9-4111-8381-5C2305BAB51C}" type="slidenum">
              <a:rPr lang="en-IN" smtClean="0"/>
              <a:t>‹#›</a:t>
            </a:fld>
            <a:endParaRPr lang="en-IN"/>
          </a:p>
        </p:txBody>
      </p:sp>
    </p:spTree>
    <p:extLst>
      <p:ext uri="{BB962C8B-B14F-4D97-AF65-F5344CB8AC3E}">
        <p14:creationId xmlns:p14="http://schemas.microsoft.com/office/powerpoint/2010/main" val="226590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BD37-498C-403B-AE05-B7430967F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BEC473-2C08-4469-A25B-01328777AB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CDAF7C-F5C5-4BBA-9362-A69D98BE5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11433-CB2A-4A46-B5B6-0664472AD159}"/>
              </a:ext>
            </a:extLst>
          </p:cNvPr>
          <p:cNvSpPr>
            <a:spLocks noGrp="1"/>
          </p:cNvSpPr>
          <p:nvPr>
            <p:ph type="dt" sz="half" idx="10"/>
          </p:nvPr>
        </p:nvSpPr>
        <p:spPr/>
        <p:txBody>
          <a:bodyPr/>
          <a:lstStyle/>
          <a:p>
            <a:fld id="{E2CE9BF2-A29C-400A-AE3B-A3A1DFF4E915}" type="datetimeFigureOut">
              <a:rPr lang="en-IN" smtClean="0"/>
              <a:t>22-02-2021</a:t>
            </a:fld>
            <a:endParaRPr lang="en-IN"/>
          </a:p>
        </p:txBody>
      </p:sp>
      <p:sp>
        <p:nvSpPr>
          <p:cNvPr id="6" name="Footer Placeholder 5">
            <a:extLst>
              <a:ext uri="{FF2B5EF4-FFF2-40B4-BE49-F238E27FC236}">
                <a16:creationId xmlns:a16="http://schemas.microsoft.com/office/drawing/2014/main" id="{1D46844D-70B0-4C3E-92B1-6E6115F33E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887146-6DC8-42F3-AFD8-8A689F17BF46}"/>
              </a:ext>
            </a:extLst>
          </p:cNvPr>
          <p:cNvSpPr>
            <a:spLocks noGrp="1"/>
          </p:cNvSpPr>
          <p:nvPr>
            <p:ph type="sldNum" sz="quarter" idx="12"/>
          </p:nvPr>
        </p:nvSpPr>
        <p:spPr/>
        <p:txBody>
          <a:bodyPr/>
          <a:lstStyle/>
          <a:p>
            <a:fld id="{9819DA30-98C9-4111-8381-5C2305BAB51C}" type="slidenum">
              <a:rPr lang="en-IN" smtClean="0"/>
              <a:t>‹#›</a:t>
            </a:fld>
            <a:endParaRPr lang="en-IN"/>
          </a:p>
        </p:txBody>
      </p:sp>
    </p:spTree>
    <p:extLst>
      <p:ext uri="{BB962C8B-B14F-4D97-AF65-F5344CB8AC3E}">
        <p14:creationId xmlns:p14="http://schemas.microsoft.com/office/powerpoint/2010/main" val="394914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4FC4-D2F4-420C-B1BE-0FAFB9F97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A0150D-332F-444C-B98F-763590E38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FDC5CD-1063-4E3E-B398-1D1D04545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8615C-5B90-4164-A2D8-B36DF4BC51ED}"/>
              </a:ext>
            </a:extLst>
          </p:cNvPr>
          <p:cNvSpPr>
            <a:spLocks noGrp="1"/>
          </p:cNvSpPr>
          <p:nvPr>
            <p:ph type="dt" sz="half" idx="10"/>
          </p:nvPr>
        </p:nvSpPr>
        <p:spPr/>
        <p:txBody>
          <a:bodyPr/>
          <a:lstStyle/>
          <a:p>
            <a:fld id="{E2CE9BF2-A29C-400A-AE3B-A3A1DFF4E915}" type="datetimeFigureOut">
              <a:rPr lang="en-IN" smtClean="0"/>
              <a:t>22-02-2021</a:t>
            </a:fld>
            <a:endParaRPr lang="en-IN"/>
          </a:p>
        </p:txBody>
      </p:sp>
      <p:sp>
        <p:nvSpPr>
          <p:cNvPr id="6" name="Footer Placeholder 5">
            <a:extLst>
              <a:ext uri="{FF2B5EF4-FFF2-40B4-BE49-F238E27FC236}">
                <a16:creationId xmlns:a16="http://schemas.microsoft.com/office/drawing/2014/main" id="{BEAF1C89-F282-4814-80B0-532636A971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94F215-61C2-4AA2-92AC-7838E0DAB9B4}"/>
              </a:ext>
            </a:extLst>
          </p:cNvPr>
          <p:cNvSpPr>
            <a:spLocks noGrp="1"/>
          </p:cNvSpPr>
          <p:nvPr>
            <p:ph type="sldNum" sz="quarter" idx="12"/>
          </p:nvPr>
        </p:nvSpPr>
        <p:spPr/>
        <p:txBody>
          <a:bodyPr/>
          <a:lstStyle/>
          <a:p>
            <a:fld id="{9819DA30-98C9-4111-8381-5C2305BAB51C}" type="slidenum">
              <a:rPr lang="en-IN" smtClean="0"/>
              <a:t>‹#›</a:t>
            </a:fld>
            <a:endParaRPr lang="en-IN"/>
          </a:p>
        </p:txBody>
      </p:sp>
    </p:spTree>
    <p:extLst>
      <p:ext uri="{BB962C8B-B14F-4D97-AF65-F5344CB8AC3E}">
        <p14:creationId xmlns:p14="http://schemas.microsoft.com/office/powerpoint/2010/main" val="3912562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ED1BBA-AB20-4506-9B47-3C3ED5875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6D1D62-BE71-4BA7-ACA6-F1C8575CA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8C0FF8-E337-41FD-88C5-91ADA24003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E9BF2-A29C-400A-AE3B-A3A1DFF4E915}" type="datetimeFigureOut">
              <a:rPr lang="en-IN" smtClean="0"/>
              <a:t>22-02-2021</a:t>
            </a:fld>
            <a:endParaRPr lang="en-IN"/>
          </a:p>
        </p:txBody>
      </p:sp>
      <p:sp>
        <p:nvSpPr>
          <p:cNvPr id="5" name="Footer Placeholder 4">
            <a:extLst>
              <a:ext uri="{FF2B5EF4-FFF2-40B4-BE49-F238E27FC236}">
                <a16:creationId xmlns:a16="http://schemas.microsoft.com/office/drawing/2014/main" id="{283CE3A4-60DA-4BA0-A444-50997649F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0D99FE-5FE1-477E-8819-0D05341EEE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9DA30-98C9-4111-8381-5C2305BAB51C}" type="slidenum">
              <a:rPr lang="en-IN" smtClean="0"/>
              <a:t>‹#›</a:t>
            </a:fld>
            <a:endParaRPr lang="en-IN"/>
          </a:p>
        </p:txBody>
      </p:sp>
    </p:spTree>
    <p:extLst>
      <p:ext uri="{BB962C8B-B14F-4D97-AF65-F5344CB8AC3E}">
        <p14:creationId xmlns:p14="http://schemas.microsoft.com/office/powerpoint/2010/main" val="9086973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7E5721-80D4-449A-B509-B0BF97C7D120}"/>
              </a:ext>
            </a:extLst>
          </p:cNvPr>
          <p:cNvSpPr>
            <a:spLocks noGrp="1"/>
          </p:cNvSpPr>
          <p:nvPr>
            <p:ph type="ctrTitle"/>
          </p:nvPr>
        </p:nvSpPr>
        <p:spPr>
          <a:xfrm>
            <a:off x="2451955" y="6136848"/>
            <a:ext cx="6889022" cy="363281"/>
          </a:xfrm>
        </p:spPr>
        <p:txBody>
          <a:bodyPr>
            <a:normAutofit fontScale="90000"/>
          </a:bodyPr>
          <a:lstStyle/>
          <a:p>
            <a:r>
              <a:rPr lang="en-US" dirty="0"/>
              <a:t>	</a:t>
            </a:r>
            <a:endParaRPr lang="en-IN" dirty="0"/>
          </a:p>
        </p:txBody>
      </p:sp>
      <p:sp>
        <p:nvSpPr>
          <p:cNvPr id="9" name="Subtitle 8">
            <a:extLst>
              <a:ext uri="{FF2B5EF4-FFF2-40B4-BE49-F238E27FC236}">
                <a16:creationId xmlns:a16="http://schemas.microsoft.com/office/drawing/2014/main" id="{7F64AFE5-F689-40F9-8727-226F1710DBC0}"/>
              </a:ext>
            </a:extLst>
          </p:cNvPr>
          <p:cNvSpPr>
            <a:spLocks noGrp="1"/>
          </p:cNvSpPr>
          <p:nvPr>
            <p:ph type="subTitle" idx="1"/>
          </p:nvPr>
        </p:nvSpPr>
        <p:spPr/>
        <p:txBody>
          <a:bodyPr/>
          <a:lstStyle/>
          <a:p>
            <a:endParaRPr lang="en-US" dirty="0"/>
          </a:p>
          <a:p>
            <a:endParaRPr lang="en-IN" dirty="0"/>
          </a:p>
        </p:txBody>
      </p:sp>
      <p:sp>
        <p:nvSpPr>
          <p:cNvPr id="6" name="Flowchart: Alternate Process 5">
            <a:extLst>
              <a:ext uri="{FF2B5EF4-FFF2-40B4-BE49-F238E27FC236}">
                <a16:creationId xmlns:a16="http://schemas.microsoft.com/office/drawing/2014/main" id="{52AF24CB-1828-4C51-B9C0-1F77AB9927DF}"/>
              </a:ext>
            </a:extLst>
          </p:cNvPr>
          <p:cNvSpPr/>
          <p:nvPr/>
        </p:nvSpPr>
        <p:spPr>
          <a:xfrm>
            <a:off x="3261673" y="1683683"/>
            <a:ext cx="5458120" cy="383670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MOVIE DATA ANALYSIS PROJECT</a:t>
            </a:r>
            <a:endParaRPr lang="en-IN" sz="2400" dirty="0"/>
          </a:p>
        </p:txBody>
      </p:sp>
    </p:spTree>
    <p:extLst>
      <p:ext uri="{BB962C8B-B14F-4D97-AF65-F5344CB8AC3E}">
        <p14:creationId xmlns:p14="http://schemas.microsoft.com/office/powerpoint/2010/main" val="1425940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B6F7-17F6-4D00-97B5-F9F5F1B88731}"/>
              </a:ext>
            </a:extLst>
          </p:cNvPr>
          <p:cNvSpPr>
            <a:spLocks noGrp="1"/>
          </p:cNvSpPr>
          <p:nvPr>
            <p:ph type="title"/>
          </p:nvPr>
        </p:nvSpPr>
        <p:spPr>
          <a:xfrm>
            <a:off x="725078" y="4984259"/>
            <a:ext cx="10515600" cy="1325563"/>
          </a:xfrm>
        </p:spPr>
        <p:txBody>
          <a:bodyPr>
            <a:normAutofit/>
          </a:bodyPr>
          <a:lstStyle/>
          <a:p>
            <a:pPr marL="285750" indent="-285750">
              <a:buFont typeface="Arial" panose="020B0604020202020204" pitchFamily="34" charset="0"/>
              <a:buChar char="•"/>
            </a:pPr>
            <a:r>
              <a:rPr lang="en-US" sz="1600" b="1" i="0" dirty="0">
                <a:solidFill>
                  <a:schemeClr val="accent2">
                    <a:lumMod val="50000"/>
                  </a:schemeClr>
                </a:solidFill>
                <a:effectLst/>
                <a:latin typeface="Helvetica Neue"/>
              </a:rPr>
              <a:t>Animation</a:t>
            </a:r>
            <a:r>
              <a:rPr lang="en-US" sz="1600" b="0" i="0" dirty="0">
                <a:solidFill>
                  <a:srgbClr val="000000"/>
                </a:solidFill>
                <a:effectLst/>
                <a:latin typeface="Helvetica Neue"/>
              </a:rPr>
              <a:t> has the highest return rate with average revenue of </a:t>
            </a:r>
            <a:r>
              <a:rPr lang="en-US" sz="1600" b="1" i="0" dirty="0">
                <a:solidFill>
                  <a:schemeClr val="accent2">
                    <a:lumMod val="50000"/>
                  </a:schemeClr>
                </a:solidFill>
                <a:effectLst/>
                <a:latin typeface="Helvetica Neue"/>
              </a:rPr>
              <a:t>151.08 million</a:t>
            </a:r>
            <a:r>
              <a:rPr lang="en-US" sz="1600" b="0" i="0" dirty="0">
                <a:solidFill>
                  <a:schemeClr val="accent2">
                    <a:lumMod val="50000"/>
                  </a:schemeClr>
                </a:solidFill>
                <a:effectLst/>
                <a:latin typeface="Helvetica Neue"/>
              </a:rPr>
              <a:t> </a:t>
            </a:r>
            <a:r>
              <a:rPr lang="en-US" sz="1600" b="0" i="0" dirty="0">
                <a:solidFill>
                  <a:srgbClr val="000000"/>
                </a:solidFill>
                <a:effectLst/>
                <a:latin typeface="Helvetica Neue"/>
              </a:rPr>
              <a:t>in 2016.</a:t>
            </a:r>
            <a:r>
              <a:rPr lang="en-US" sz="800" b="1" i="0" dirty="0">
                <a:solidFill>
                  <a:srgbClr val="000000"/>
                </a:solidFill>
                <a:effectLst/>
                <a:latin typeface="Helvetica Neue"/>
              </a:rPr>
              <a:t> </a:t>
            </a:r>
            <a:br>
              <a:rPr lang="en-US" sz="800" b="1" i="0" dirty="0">
                <a:solidFill>
                  <a:srgbClr val="000000"/>
                </a:solidFill>
                <a:effectLst/>
                <a:latin typeface="Helvetica Neue"/>
              </a:rPr>
            </a:br>
            <a:br>
              <a:rPr lang="en-US" sz="800" b="1" i="0" dirty="0">
                <a:solidFill>
                  <a:srgbClr val="000000"/>
                </a:solidFill>
                <a:effectLst/>
                <a:latin typeface="Helvetica Neue"/>
              </a:rPr>
            </a:br>
            <a:r>
              <a:rPr lang="en-US" sz="1600" b="1" i="0" dirty="0">
                <a:solidFill>
                  <a:schemeClr val="accent2">
                    <a:lumMod val="50000"/>
                  </a:schemeClr>
                </a:solidFill>
                <a:effectLst/>
                <a:latin typeface="Helvetica Neue"/>
              </a:rPr>
              <a:t>Sci FI and Adventure</a:t>
            </a:r>
            <a:r>
              <a:rPr lang="en-US" sz="1600" b="0" i="0" dirty="0">
                <a:solidFill>
                  <a:schemeClr val="accent2">
                    <a:lumMod val="50000"/>
                  </a:schemeClr>
                </a:solidFill>
                <a:effectLst/>
                <a:latin typeface="Helvetica Neue"/>
              </a:rPr>
              <a:t> </a:t>
            </a:r>
            <a:r>
              <a:rPr lang="en-US" sz="1600" b="0" i="0" dirty="0">
                <a:solidFill>
                  <a:srgbClr val="000000"/>
                </a:solidFill>
                <a:effectLst/>
                <a:latin typeface="Helvetica Neue"/>
              </a:rPr>
              <a:t>are other two high yielding Genres as well.</a:t>
            </a:r>
            <a:br>
              <a:rPr lang="en-US" sz="1600" b="0" i="0" dirty="0">
                <a:solidFill>
                  <a:srgbClr val="000000"/>
                </a:solidFill>
                <a:effectLst/>
                <a:latin typeface="Helvetica Neue"/>
              </a:rPr>
            </a:br>
            <a:endParaRPr lang="en-IN" sz="1600" dirty="0"/>
          </a:p>
        </p:txBody>
      </p:sp>
      <p:pic>
        <p:nvPicPr>
          <p:cNvPr id="4" name="Picture 3">
            <a:extLst>
              <a:ext uri="{FF2B5EF4-FFF2-40B4-BE49-F238E27FC236}">
                <a16:creationId xmlns:a16="http://schemas.microsoft.com/office/drawing/2014/main" id="{BFCCEBF6-FC6F-471C-926A-F5B4C8208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15" y="243818"/>
            <a:ext cx="11085921" cy="4472615"/>
          </a:xfrm>
          <a:prstGeom prst="rect">
            <a:avLst/>
          </a:prstGeom>
        </p:spPr>
      </p:pic>
    </p:spTree>
    <p:extLst>
      <p:ext uri="{BB962C8B-B14F-4D97-AF65-F5344CB8AC3E}">
        <p14:creationId xmlns:p14="http://schemas.microsoft.com/office/powerpoint/2010/main" val="137688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B8EE-4392-4911-84CA-C2B397797DB0}"/>
              </a:ext>
            </a:extLst>
          </p:cNvPr>
          <p:cNvSpPr>
            <a:spLocks noGrp="1"/>
          </p:cNvSpPr>
          <p:nvPr>
            <p:ph type="title"/>
          </p:nvPr>
        </p:nvSpPr>
        <p:spPr>
          <a:xfrm>
            <a:off x="677944" y="101174"/>
            <a:ext cx="10515600" cy="1325563"/>
          </a:xfrm>
        </p:spPr>
        <p:txBody>
          <a:bodyPr>
            <a:normAutofit/>
          </a:bodyPr>
          <a:lstStyle/>
          <a:p>
            <a:r>
              <a:rPr lang="en-US" sz="2000" b="1" i="0" dirty="0">
                <a:solidFill>
                  <a:schemeClr val="accent1"/>
                </a:solidFill>
                <a:effectLst/>
                <a:latin typeface="Helvetica Neue"/>
              </a:rPr>
              <a:t>What is Genre of Top 50 Highest and Lowest Revenue movies ?</a:t>
            </a:r>
            <a:br>
              <a:rPr lang="en-US" sz="2000" b="1" i="0" dirty="0">
                <a:solidFill>
                  <a:schemeClr val="accent1"/>
                </a:solidFill>
                <a:effectLst/>
                <a:latin typeface="Helvetica Neue"/>
              </a:rPr>
            </a:br>
            <a:endParaRPr lang="en-IN" sz="2000" dirty="0">
              <a:solidFill>
                <a:schemeClr val="accent1"/>
              </a:solidFill>
            </a:endParaRPr>
          </a:p>
        </p:txBody>
      </p:sp>
      <p:pic>
        <p:nvPicPr>
          <p:cNvPr id="7170" name="Picture 2">
            <a:extLst>
              <a:ext uri="{FF2B5EF4-FFF2-40B4-BE49-F238E27FC236}">
                <a16:creationId xmlns:a16="http://schemas.microsoft.com/office/drawing/2014/main" id="{81771710-E429-4E41-8F79-3521E8A3E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98" y="1178940"/>
            <a:ext cx="5020975" cy="35393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FE34A3E-F68C-4E39-B11D-B98522F01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624" y="1178940"/>
            <a:ext cx="5315178" cy="3539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E2DB5D-25B7-470F-90DF-BAB67808D76A}"/>
              </a:ext>
            </a:extLst>
          </p:cNvPr>
          <p:cNvSpPr txBox="1"/>
          <p:nvPr/>
        </p:nvSpPr>
        <p:spPr>
          <a:xfrm>
            <a:off x="677944" y="4892511"/>
            <a:ext cx="11011293" cy="1477328"/>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a:rPr>
              <a:t>   Most </a:t>
            </a:r>
            <a:r>
              <a:rPr lang="en-US" b="1" i="0" dirty="0">
                <a:solidFill>
                  <a:schemeClr val="accent2">
                    <a:lumMod val="50000"/>
                  </a:schemeClr>
                </a:solidFill>
                <a:effectLst/>
                <a:latin typeface="Helvetica Neue"/>
              </a:rPr>
              <a:t>High Revenue Movies</a:t>
            </a:r>
            <a:r>
              <a:rPr lang="en-US" b="0" i="0" dirty="0">
                <a:solidFill>
                  <a:schemeClr val="accent2">
                    <a:lumMod val="50000"/>
                  </a:schemeClr>
                </a:solidFill>
                <a:effectLst/>
                <a:latin typeface="Helvetica Neue"/>
              </a:rPr>
              <a:t> </a:t>
            </a:r>
            <a:r>
              <a:rPr lang="en-US" b="0" i="0" dirty="0">
                <a:solidFill>
                  <a:srgbClr val="000000"/>
                </a:solidFill>
                <a:effectLst/>
                <a:latin typeface="Helvetica Neue"/>
              </a:rPr>
              <a:t>are in </a:t>
            </a:r>
            <a:r>
              <a:rPr lang="en-US" b="1" i="0" dirty="0">
                <a:solidFill>
                  <a:schemeClr val="accent2">
                    <a:lumMod val="50000"/>
                  </a:schemeClr>
                </a:solidFill>
                <a:effectLst/>
                <a:latin typeface="Helvetica Neue"/>
              </a:rPr>
              <a:t>Action , Adventure, sci-fi , Fantasy and comedy</a:t>
            </a:r>
            <a:r>
              <a:rPr lang="en-US" b="0" i="0" dirty="0">
                <a:solidFill>
                  <a:schemeClr val="accent2">
                    <a:lumMod val="50000"/>
                  </a:schemeClr>
                </a:solidFill>
                <a:effectLst/>
                <a:latin typeface="Helvetica Neue"/>
              </a:rPr>
              <a:t> </a:t>
            </a:r>
            <a:r>
              <a:rPr lang="en-US" b="0" i="0" dirty="0">
                <a:solidFill>
                  <a:srgbClr val="000000"/>
                </a:solidFill>
                <a:effectLst/>
                <a:latin typeface="Helvetica Neue"/>
              </a:rPr>
              <a:t>genre.</a:t>
            </a:r>
          </a:p>
          <a:p>
            <a:pPr marL="285750" indent="-285750" algn="l">
              <a:buFont typeface="Arial" panose="020B0604020202020204" pitchFamily="34" charset="0"/>
              <a:buChar char="•"/>
            </a:pPr>
            <a:r>
              <a:rPr lang="en-US" b="0" i="0" dirty="0">
                <a:solidFill>
                  <a:srgbClr val="000000"/>
                </a:solidFill>
                <a:effectLst/>
                <a:latin typeface="Helvetica Neue"/>
              </a:rPr>
              <a:t>Majority of </a:t>
            </a:r>
            <a:r>
              <a:rPr lang="en-US" b="1" i="0" dirty="0">
                <a:solidFill>
                  <a:schemeClr val="accent2">
                    <a:lumMod val="50000"/>
                  </a:schemeClr>
                </a:solidFill>
                <a:effectLst/>
                <a:latin typeface="Helvetica Neue"/>
              </a:rPr>
              <a:t>bottom 50 movies</a:t>
            </a:r>
            <a:r>
              <a:rPr lang="en-US" b="0" i="0" dirty="0">
                <a:solidFill>
                  <a:schemeClr val="accent2">
                    <a:lumMod val="50000"/>
                  </a:schemeClr>
                </a:solidFill>
                <a:effectLst/>
                <a:latin typeface="Helvetica Neue"/>
              </a:rPr>
              <a:t> </a:t>
            </a:r>
            <a:r>
              <a:rPr lang="en-US" b="0" i="0" dirty="0">
                <a:solidFill>
                  <a:srgbClr val="000000"/>
                </a:solidFill>
                <a:effectLst/>
                <a:latin typeface="Helvetica Neue"/>
              </a:rPr>
              <a:t>are in </a:t>
            </a:r>
            <a:r>
              <a:rPr lang="en-US" b="1" i="0" dirty="0">
                <a:solidFill>
                  <a:schemeClr val="accent2">
                    <a:lumMod val="50000"/>
                  </a:schemeClr>
                </a:solidFill>
                <a:effectLst/>
                <a:latin typeface="Helvetica Neue"/>
              </a:rPr>
              <a:t>DRAMA</a:t>
            </a:r>
            <a:r>
              <a:rPr lang="en-US" b="0" i="0" dirty="0">
                <a:solidFill>
                  <a:srgbClr val="000000"/>
                </a:solidFill>
                <a:effectLst/>
                <a:latin typeface="Helvetica Neue"/>
              </a:rPr>
              <a:t> genre.</a:t>
            </a:r>
          </a:p>
          <a:p>
            <a:pPr marL="285750" indent="-285750">
              <a:buFont typeface="Arial" panose="020B0604020202020204" pitchFamily="34" charset="0"/>
              <a:buChar char="•"/>
            </a:pPr>
            <a:r>
              <a:rPr lang="en-US" b="0" i="0" dirty="0">
                <a:solidFill>
                  <a:srgbClr val="000000"/>
                </a:solidFill>
                <a:effectLst/>
                <a:latin typeface="Helvetica Neue"/>
              </a:rPr>
              <a:t>It can be noticed though </a:t>
            </a:r>
            <a:r>
              <a:rPr lang="en-US" b="1" i="0" dirty="0">
                <a:solidFill>
                  <a:schemeClr val="accent2">
                    <a:lumMod val="50000"/>
                  </a:schemeClr>
                </a:solidFill>
                <a:effectLst/>
                <a:latin typeface="Helvetica Neue"/>
              </a:rPr>
              <a:t>Drama</a:t>
            </a:r>
            <a:r>
              <a:rPr lang="en-US" b="0" i="0" dirty="0">
                <a:solidFill>
                  <a:srgbClr val="000000"/>
                </a:solidFill>
                <a:effectLst/>
                <a:latin typeface="Helvetica Neue"/>
              </a:rPr>
              <a:t> has the </a:t>
            </a:r>
            <a:r>
              <a:rPr lang="en-US" b="1" i="0" dirty="0">
                <a:solidFill>
                  <a:schemeClr val="accent2">
                    <a:lumMod val="50000"/>
                  </a:schemeClr>
                </a:solidFill>
                <a:effectLst/>
                <a:latin typeface="Helvetica Neue"/>
              </a:rPr>
              <a:t>most made</a:t>
            </a:r>
            <a:r>
              <a:rPr lang="en-US" b="0" i="0" dirty="0">
                <a:solidFill>
                  <a:schemeClr val="accent2">
                    <a:lumMod val="50000"/>
                  </a:schemeClr>
                </a:solidFill>
                <a:effectLst/>
                <a:latin typeface="Helvetica Neue"/>
              </a:rPr>
              <a:t> </a:t>
            </a:r>
            <a:r>
              <a:rPr lang="en-US" b="0" i="0" dirty="0">
                <a:solidFill>
                  <a:srgbClr val="000000"/>
                </a:solidFill>
                <a:effectLst/>
                <a:latin typeface="Helvetica Neue"/>
              </a:rPr>
              <a:t>movie genre but when it comes to high revenue movies </a:t>
            </a:r>
            <a:r>
              <a:rPr lang="en-US" b="1" i="0" dirty="0">
                <a:solidFill>
                  <a:schemeClr val="accent2">
                    <a:lumMod val="50000"/>
                  </a:schemeClr>
                </a:solidFill>
                <a:effectLst/>
                <a:latin typeface="Helvetica Neue"/>
              </a:rPr>
              <a:t>Action</a:t>
            </a:r>
            <a:r>
              <a:rPr lang="en-US" b="0" i="0" dirty="0">
                <a:solidFill>
                  <a:schemeClr val="accent2">
                    <a:lumMod val="50000"/>
                  </a:schemeClr>
                </a:solidFill>
                <a:effectLst/>
                <a:latin typeface="Helvetica Neue"/>
              </a:rPr>
              <a:t> , </a:t>
            </a:r>
            <a:r>
              <a:rPr lang="en-US" b="1" i="0" dirty="0">
                <a:solidFill>
                  <a:schemeClr val="accent2">
                    <a:lumMod val="50000"/>
                  </a:schemeClr>
                </a:solidFill>
                <a:effectLst/>
                <a:latin typeface="Helvetica Neue"/>
              </a:rPr>
              <a:t>Adventure and Sci-Fi</a:t>
            </a:r>
            <a:r>
              <a:rPr lang="en-US" b="0" i="0" dirty="0">
                <a:solidFill>
                  <a:schemeClr val="accent2">
                    <a:lumMod val="50000"/>
                  </a:schemeClr>
                </a:solidFill>
                <a:effectLst/>
                <a:latin typeface="Helvetica Neue"/>
              </a:rPr>
              <a:t> </a:t>
            </a:r>
            <a:r>
              <a:rPr lang="en-US" b="0" i="0" dirty="0">
                <a:solidFill>
                  <a:srgbClr val="000000"/>
                </a:solidFill>
                <a:effectLst/>
                <a:latin typeface="Helvetica Neue"/>
              </a:rPr>
              <a:t>movies earn high revenues against any other genre.</a:t>
            </a:r>
          </a:p>
          <a:p>
            <a:pPr algn="l"/>
            <a:endParaRPr lang="en-US" b="0" i="0" dirty="0">
              <a:solidFill>
                <a:srgbClr val="000000"/>
              </a:solidFill>
              <a:effectLst/>
              <a:latin typeface="Helvetica Neue"/>
            </a:endParaRPr>
          </a:p>
        </p:txBody>
      </p:sp>
    </p:spTree>
    <p:extLst>
      <p:ext uri="{BB962C8B-B14F-4D97-AF65-F5344CB8AC3E}">
        <p14:creationId xmlns:p14="http://schemas.microsoft.com/office/powerpoint/2010/main" val="1656441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DE5A-88EB-4914-BD68-461C6AD58A55}"/>
              </a:ext>
            </a:extLst>
          </p:cNvPr>
          <p:cNvSpPr>
            <a:spLocks noGrp="1"/>
          </p:cNvSpPr>
          <p:nvPr>
            <p:ph type="title"/>
          </p:nvPr>
        </p:nvSpPr>
        <p:spPr>
          <a:xfrm>
            <a:off x="706225" y="204869"/>
            <a:ext cx="10515600" cy="1325563"/>
          </a:xfrm>
        </p:spPr>
        <p:txBody>
          <a:bodyPr>
            <a:normAutofit/>
          </a:bodyPr>
          <a:lstStyle/>
          <a:p>
            <a:r>
              <a:rPr lang="en-US" sz="2000" b="1" i="0" dirty="0">
                <a:solidFill>
                  <a:schemeClr val="accent1"/>
                </a:solidFill>
                <a:effectLst/>
                <a:latin typeface="Helvetica Neue"/>
              </a:rPr>
              <a:t>Which Actor has done most number of movies ? Also find out most dependable actors with highest average revenue who has done minimum 5 movies with minimum revenue of 10 million ?</a:t>
            </a:r>
            <a:br>
              <a:rPr lang="en-US" sz="2000" b="1" i="0" dirty="0">
                <a:solidFill>
                  <a:schemeClr val="accent1"/>
                </a:solidFill>
                <a:effectLst/>
                <a:latin typeface="Helvetica Neue"/>
              </a:rPr>
            </a:br>
            <a:endParaRPr lang="en-IN" sz="2000" b="1" dirty="0">
              <a:solidFill>
                <a:schemeClr val="accent1"/>
              </a:solidFill>
            </a:endParaRPr>
          </a:p>
        </p:txBody>
      </p:sp>
      <p:pic>
        <p:nvPicPr>
          <p:cNvPr id="8194" name="Picture 2">
            <a:extLst>
              <a:ext uri="{FF2B5EF4-FFF2-40B4-BE49-F238E27FC236}">
                <a16:creationId xmlns:a16="http://schemas.microsoft.com/office/drawing/2014/main" id="{22983E14-D5D8-41E5-81BC-7E5170BAD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05" y="1390994"/>
            <a:ext cx="5963805" cy="361463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406EB62-4821-49F6-92B8-769F6DFC2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679" y="1460713"/>
            <a:ext cx="4924216" cy="36146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CDFE919-4D1C-47B4-8F49-830A9B5605D1}"/>
              </a:ext>
            </a:extLst>
          </p:cNvPr>
          <p:cNvSpPr txBox="1"/>
          <p:nvPr/>
        </p:nvSpPr>
        <p:spPr>
          <a:xfrm>
            <a:off x="527901" y="5241303"/>
            <a:ext cx="11246177" cy="1077218"/>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00000"/>
                </a:solidFill>
                <a:effectLst/>
                <a:latin typeface="Helvetica Neue"/>
              </a:rPr>
              <a:t>It can be observed that </a:t>
            </a:r>
            <a:r>
              <a:rPr lang="en-US" sz="1600" b="1" i="0" dirty="0">
                <a:solidFill>
                  <a:schemeClr val="accent2">
                    <a:lumMod val="50000"/>
                  </a:schemeClr>
                </a:solidFill>
                <a:effectLst/>
                <a:latin typeface="Helvetica Neue"/>
              </a:rPr>
              <a:t>Mark Wahlberg  and  Christian Bale</a:t>
            </a:r>
            <a:r>
              <a:rPr lang="en-US" sz="1600" b="0" i="0" dirty="0">
                <a:solidFill>
                  <a:schemeClr val="accent2">
                    <a:lumMod val="50000"/>
                  </a:schemeClr>
                </a:solidFill>
                <a:effectLst/>
                <a:latin typeface="Helvetica Neue"/>
              </a:rPr>
              <a:t> has done </a:t>
            </a:r>
            <a:r>
              <a:rPr lang="en-US" sz="1600" b="1" i="0" dirty="0">
                <a:solidFill>
                  <a:schemeClr val="accent2">
                    <a:lumMod val="50000"/>
                  </a:schemeClr>
                </a:solidFill>
                <a:effectLst/>
                <a:latin typeface="Helvetica Neue"/>
              </a:rPr>
              <a:t>11 movies</a:t>
            </a:r>
            <a:r>
              <a:rPr lang="en-US" sz="1600" b="0" i="0" dirty="0">
                <a:solidFill>
                  <a:srgbClr val="000000"/>
                </a:solidFill>
                <a:effectLst/>
                <a:latin typeface="Helvetica Neue"/>
              </a:rPr>
              <a:t>.</a:t>
            </a:r>
          </a:p>
          <a:p>
            <a:pPr marL="285750" indent="-285750">
              <a:buFont typeface="Arial" panose="020B0604020202020204" pitchFamily="34" charset="0"/>
              <a:buChar char="•"/>
            </a:pPr>
            <a:r>
              <a:rPr lang="en-US" sz="1600" b="1" i="0" dirty="0">
                <a:solidFill>
                  <a:schemeClr val="accent2">
                    <a:lumMod val="50000"/>
                  </a:schemeClr>
                </a:solidFill>
                <a:effectLst/>
                <a:latin typeface="Helvetica Neue"/>
              </a:rPr>
              <a:t>Christian Bale</a:t>
            </a:r>
            <a:r>
              <a:rPr lang="en-US" sz="1600" b="0" i="0" dirty="0">
                <a:solidFill>
                  <a:schemeClr val="accent2">
                    <a:lumMod val="50000"/>
                  </a:schemeClr>
                </a:solidFill>
                <a:effectLst/>
                <a:latin typeface="Helvetica Neue"/>
              </a:rPr>
              <a:t> </a:t>
            </a:r>
            <a:r>
              <a:rPr lang="en-US" sz="1600" b="0" i="0" dirty="0">
                <a:solidFill>
                  <a:srgbClr val="000000"/>
                </a:solidFill>
                <a:effectLst/>
                <a:latin typeface="Helvetica Neue"/>
              </a:rPr>
              <a:t>is topping both the list making his the most dependable actor .</a:t>
            </a:r>
            <a:endParaRPr lang="en-US" sz="1600" dirty="0">
              <a:solidFill>
                <a:srgbClr val="000000"/>
              </a:solidFill>
              <a:latin typeface="Helvetica Neue"/>
            </a:endParaRPr>
          </a:p>
          <a:p>
            <a:pPr marL="285750" indent="-285750">
              <a:buFont typeface="Arial" panose="020B0604020202020204" pitchFamily="34" charset="0"/>
              <a:buChar char="•"/>
            </a:pPr>
            <a:r>
              <a:rPr lang="en-US" sz="1600" b="0" i="0" dirty="0">
                <a:solidFill>
                  <a:srgbClr val="000000"/>
                </a:solidFill>
                <a:effectLst/>
                <a:latin typeface="Helvetica Neue"/>
              </a:rPr>
              <a:t>Also it can be noticed that both list has many common name suggesting the </a:t>
            </a:r>
            <a:r>
              <a:rPr lang="en-US" sz="1600" b="1" i="0" dirty="0">
                <a:solidFill>
                  <a:schemeClr val="accent2">
                    <a:lumMod val="50000"/>
                  </a:schemeClr>
                </a:solidFill>
                <a:effectLst/>
                <a:latin typeface="Helvetica Neue"/>
              </a:rPr>
              <a:t>Actors who are more </a:t>
            </a:r>
            <a:r>
              <a:rPr lang="en-US" sz="1600" b="1" i="0" dirty="0" err="1">
                <a:solidFill>
                  <a:schemeClr val="accent2">
                    <a:lumMod val="50000"/>
                  </a:schemeClr>
                </a:solidFill>
                <a:effectLst/>
                <a:latin typeface="Helvetica Neue"/>
              </a:rPr>
              <a:t>successfull</a:t>
            </a:r>
            <a:r>
              <a:rPr lang="en-US" sz="1600" b="1" i="0" dirty="0">
                <a:solidFill>
                  <a:schemeClr val="accent2">
                    <a:lumMod val="50000"/>
                  </a:schemeClr>
                </a:solidFill>
                <a:effectLst/>
                <a:latin typeface="Helvetica Neue"/>
              </a:rPr>
              <a:t> end up doing more films than other</a:t>
            </a:r>
            <a:r>
              <a:rPr lang="en-US" sz="1600" b="0" i="0" dirty="0">
                <a:solidFill>
                  <a:schemeClr val="accent2">
                    <a:lumMod val="50000"/>
                  </a:schemeClr>
                </a:solidFill>
                <a:effectLst/>
                <a:latin typeface="Helvetica Neue"/>
              </a:rPr>
              <a:t>.</a:t>
            </a:r>
            <a:endParaRPr lang="en-IN" sz="1600" dirty="0">
              <a:solidFill>
                <a:schemeClr val="accent2">
                  <a:lumMod val="50000"/>
                </a:schemeClr>
              </a:solidFill>
            </a:endParaRPr>
          </a:p>
        </p:txBody>
      </p:sp>
    </p:spTree>
    <p:extLst>
      <p:ext uri="{BB962C8B-B14F-4D97-AF65-F5344CB8AC3E}">
        <p14:creationId xmlns:p14="http://schemas.microsoft.com/office/powerpoint/2010/main" val="50447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151D-7C38-4BF0-883F-0ADF9BC2D788}"/>
              </a:ext>
            </a:extLst>
          </p:cNvPr>
          <p:cNvSpPr>
            <a:spLocks noGrp="1"/>
          </p:cNvSpPr>
          <p:nvPr>
            <p:ph type="title"/>
          </p:nvPr>
        </p:nvSpPr>
        <p:spPr>
          <a:xfrm>
            <a:off x="706225" y="101174"/>
            <a:ext cx="10515600" cy="1325563"/>
          </a:xfrm>
        </p:spPr>
        <p:txBody>
          <a:bodyPr>
            <a:normAutofit/>
          </a:bodyPr>
          <a:lstStyle/>
          <a:p>
            <a:r>
              <a:rPr lang="en-US" sz="2000" b="1" i="0" dirty="0">
                <a:solidFill>
                  <a:schemeClr val="accent1"/>
                </a:solidFill>
                <a:effectLst/>
                <a:latin typeface="Helvetica Neue"/>
              </a:rPr>
              <a:t>Top 10 Directors with most number of movies? Which Directors are the safest bet?</a:t>
            </a:r>
            <a:br>
              <a:rPr lang="en-US" sz="2000" b="1" i="0" dirty="0">
                <a:solidFill>
                  <a:schemeClr val="accent1"/>
                </a:solidFill>
                <a:effectLst/>
                <a:latin typeface="Helvetica Neue"/>
              </a:rPr>
            </a:br>
            <a:endParaRPr lang="en-IN" sz="2000" dirty="0">
              <a:solidFill>
                <a:schemeClr val="accent1"/>
              </a:solidFill>
            </a:endParaRPr>
          </a:p>
        </p:txBody>
      </p:sp>
      <p:pic>
        <p:nvPicPr>
          <p:cNvPr id="9218" name="Picture 2">
            <a:extLst>
              <a:ext uri="{FF2B5EF4-FFF2-40B4-BE49-F238E27FC236}">
                <a16:creationId xmlns:a16="http://schemas.microsoft.com/office/drawing/2014/main" id="{C9E56C0F-CAFC-4D3E-9C48-4B923FB86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225" y="909835"/>
            <a:ext cx="4998300" cy="362445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2C7C1EC-BF4E-442F-98EF-D4CE7EBC1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7477" y="909836"/>
            <a:ext cx="4848353" cy="3624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7D76E9-17EF-41A0-BDA8-2407343E7CF8}"/>
              </a:ext>
            </a:extLst>
          </p:cNvPr>
          <p:cNvSpPr txBox="1"/>
          <p:nvPr/>
        </p:nvSpPr>
        <p:spPr>
          <a:xfrm>
            <a:off x="801278" y="4873658"/>
            <a:ext cx="11029361" cy="1754326"/>
          </a:xfrm>
          <a:prstGeom prst="rect">
            <a:avLst/>
          </a:prstGeom>
          <a:noFill/>
        </p:spPr>
        <p:txBody>
          <a:bodyPr wrap="square" rtlCol="0">
            <a:spAutoFit/>
          </a:bodyPr>
          <a:lstStyle/>
          <a:p>
            <a:pPr algn="l">
              <a:buFont typeface="Arial" panose="020B0604020202020204" pitchFamily="34" charset="0"/>
              <a:buChar char="•"/>
            </a:pPr>
            <a:r>
              <a:rPr lang="en-US" b="1" i="0" dirty="0">
                <a:solidFill>
                  <a:schemeClr val="accent1"/>
                </a:solidFill>
                <a:effectLst/>
                <a:latin typeface="Helvetica Neue"/>
              </a:rPr>
              <a:t> </a:t>
            </a:r>
            <a:r>
              <a:rPr lang="en-US" b="1" i="0" dirty="0">
                <a:solidFill>
                  <a:schemeClr val="accent2">
                    <a:lumMod val="50000"/>
                  </a:schemeClr>
                </a:solidFill>
                <a:effectLst/>
                <a:latin typeface="Helvetica Neue"/>
              </a:rPr>
              <a:t>Ridley Scott</a:t>
            </a:r>
            <a:r>
              <a:rPr lang="en-US" b="0" i="0" dirty="0">
                <a:solidFill>
                  <a:schemeClr val="accent2">
                    <a:lumMod val="50000"/>
                  </a:schemeClr>
                </a:solidFill>
                <a:effectLst/>
                <a:latin typeface="Helvetica Neue"/>
              </a:rPr>
              <a:t> </a:t>
            </a:r>
            <a:r>
              <a:rPr lang="en-US" b="0" i="0" dirty="0">
                <a:solidFill>
                  <a:srgbClr val="000000"/>
                </a:solidFill>
                <a:effectLst/>
                <a:latin typeface="Helvetica Neue"/>
              </a:rPr>
              <a:t>has made </a:t>
            </a:r>
            <a:r>
              <a:rPr lang="en-US" b="1" i="0" dirty="0">
                <a:solidFill>
                  <a:schemeClr val="accent2">
                    <a:lumMod val="50000"/>
                  </a:schemeClr>
                </a:solidFill>
                <a:effectLst/>
                <a:latin typeface="Helvetica Neue"/>
              </a:rPr>
              <a:t>8 Movies</a:t>
            </a:r>
            <a:r>
              <a:rPr lang="en-US" b="0" i="0" dirty="0">
                <a:solidFill>
                  <a:schemeClr val="accent2">
                    <a:lumMod val="50000"/>
                  </a:schemeClr>
                </a:solidFill>
                <a:effectLst/>
                <a:latin typeface="Helvetica Neue"/>
              </a:rPr>
              <a:t> </a:t>
            </a:r>
            <a:r>
              <a:rPr lang="en-US" b="0" i="0" dirty="0">
                <a:solidFill>
                  <a:srgbClr val="000000"/>
                </a:solidFill>
                <a:effectLst/>
                <a:latin typeface="Helvetica Neue"/>
              </a:rPr>
              <a:t>which is highest along with </a:t>
            </a:r>
            <a:r>
              <a:rPr lang="en-US" b="1" i="0" dirty="0">
                <a:solidFill>
                  <a:schemeClr val="accent2">
                    <a:lumMod val="50000"/>
                  </a:schemeClr>
                </a:solidFill>
                <a:effectLst/>
                <a:latin typeface="Helvetica Neue"/>
              </a:rPr>
              <a:t>Michael Bay , M. Night Shyamalan ,David Yates , Paul W.S. Anderson</a:t>
            </a:r>
            <a:r>
              <a:rPr lang="en-US" b="0" i="0" dirty="0">
                <a:solidFill>
                  <a:schemeClr val="accent2">
                    <a:lumMod val="50000"/>
                  </a:schemeClr>
                </a:solidFill>
                <a:effectLst/>
                <a:latin typeface="Helvetica Neue"/>
              </a:rPr>
              <a:t> </a:t>
            </a:r>
            <a:r>
              <a:rPr lang="en-US" b="0" i="0" dirty="0">
                <a:solidFill>
                  <a:srgbClr val="000000"/>
                </a:solidFill>
                <a:effectLst/>
                <a:latin typeface="Helvetica Neue"/>
              </a:rPr>
              <a:t>who has made 6 movies each.</a:t>
            </a:r>
          </a:p>
          <a:p>
            <a:pPr algn="l">
              <a:buFont typeface="Arial" panose="020B0604020202020204" pitchFamily="34" charset="0"/>
              <a:buChar char="•"/>
            </a:pPr>
            <a:endParaRPr lang="en-US" b="0" i="0" dirty="0">
              <a:solidFill>
                <a:srgbClr val="000000"/>
              </a:solidFill>
              <a:effectLst/>
              <a:latin typeface="Helvetica Neue"/>
            </a:endParaRPr>
          </a:p>
          <a:p>
            <a:pPr>
              <a:buFont typeface="Arial" panose="020B0604020202020204" pitchFamily="34" charset="0"/>
              <a:buChar char="•"/>
            </a:pPr>
            <a:r>
              <a:rPr lang="en-US" b="1" i="0" dirty="0">
                <a:solidFill>
                  <a:srgbClr val="000000"/>
                </a:solidFill>
                <a:effectLst/>
                <a:latin typeface="Helvetica Neue"/>
              </a:rPr>
              <a:t> </a:t>
            </a:r>
            <a:r>
              <a:rPr lang="en-US" b="1" i="0" dirty="0">
                <a:solidFill>
                  <a:schemeClr val="accent2">
                    <a:lumMod val="50000"/>
                  </a:schemeClr>
                </a:solidFill>
                <a:effectLst/>
                <a:latin typeface="Helvetica Neue"/>
              </a:rPr>
              <a:t>James Cameron  has high returns along with Colin Trevorrow</a:t>
            </a:r>
            <a:r>
              <a:rPr lang="en-US" b="0" i="0" dirty="0">
                <a:solidFill>
                  <a:schemeClr val="accent2">
                    <a:lumMod val="50000"/>
                  </a:schemeClr>
                </a:solidFill>
                <a:effectLst/>
                <a:latin typeface="Helvetica Neue"/>
              </a:rPr>
              <a:t> and </a:t>
            </a:r>
            <a:r>
              <a:rPr lang="en-US" b="1" i="0" dirty="0">
                <a:solidFill>
                  <a:schemeClr val="accent2">
                    <a:lumMod val="50000"/>
                  </a:schemeClr>
                </a:solidFill>
                <a:effectLst/>
                <a:latin typeface="Helvetica Neue"/>
              </a:rPr>
              <a:t>Joss </a:t>
            </a:r>
            <a:r>
              <a:rPr lang="en-US" b="1" i="0" dirty="0" err="1">
                <a:solidFill>
                  <a:schemeClr val="accent2">
                    <a:lumMod val="50000"/>
                  </a:schemeClr>
                </a:solidFill>
                <a:effectLst/>
                <a:latin typeface="Helvetica Neue"/>
              </a:rPr>
              <a:t>Whedon</a:t>
            </a:r>
            <a:r>
              <a:rPr lang="en-US" b="0" i="0" dirty="0">
                <a:solidFill>
                  <a:schemeClr val="accent2">
                    <a:lumMod val="50000"/>
                  </a:schemeClr>
                </a:solidFill>
                <a:effectLst/>
                <a:latin typeface="Helvetica Neue"/>
              </a:rPr>
              <a:t> </a:t>
            </a:r>
            <a:r>
              <a:rPr lang="en-US" b="0" i="0" dirty="0">
                <a:solidFill>
                  <a:srgbClr val="000000"/>
                </a:solidFill>
                <a:effectLst/>
                <a:latin typeface="Helvetica Neue"/>
              </a:rPr>
              <a:t>who has more than 5 movies with minimum revenue of 10 million dollars.</a:t>
            </a:r>
          </a:p>
          <a:p>
            <a:pPr algn="l">
              <a:buFont typeface="Arial" panose="020B0604020202020204" pitchFamily="34" charset="0"/>
              <a:buChar char="•"/>
            </a:pPr>
            <a:endParaRPr lang="en-US" b="0" i="0" dirty="0">
              <a:solidFill>
                <a:srgbClr val="000000"/>
              </a:solidFill>
              <a:effectLst/>
              <a:latin typeface="Helvetica Neue"/>
            </a:endParaRPr>
          </a:p>
        </p:txBody>
      </p:sp>
    </p:spTree>
    <p:extLst>
      <p:ext uri="{BB962C8B-B14F-4D97-AF65-F5344CB8AC3E}">
        <p14:creationId xmlns:p14="http://schemas.microsoft.com/office/powerpoint/2010/main" val="248404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43FF-1709-41FF-B414-012E97BE98A8}"/>
              </a:ext>
            </a:extLst>
          </p:cNvPr>
          <p:cNvSpPr>
            <a:spLocks noGrp="1"/>
          </p:cNvSpPr>
          <p:nvPr>
            <p:ph type="title"/>
          </p:nvPr>
        </p:nvSpPr>
        <p:spPr>
          <a:xfrm>
            <a:off x="838200" y="668402"/>
            <a:ext cx="10515600" cy="1325563"/>
          </a:xfrm>
        </p:spPr>
        <p:txBody>
          <a:bodyPr>
            <a:normAutofit/>
          </a:bodyPr>
          <a:lstStyle/>
          <a:p>
            <a:r>
              <a:rPr lang="en-US" sz="2000" b="1" i="0" dirty="0">
                <a:solidFill>
                  <a:schemeClr val="accent1"/>
                </a:solidFill>
                <a:effectLst/>
                <a:latin typeface="Helvetica Neue"/>
              </a:rPr>
              <a:t>Explore how Revenue is affected by various parameters?</a:t>
            </a:r>
            <a:br>
              <a:rPr lang="en-US" sz="2000" b="1" i="0" dirty="0">
                <a:solidFill>
                  <a:schemeClr val="accent1"/>
                </a:solidFill>
                <a:effectLst/>
                <a:latin typeface="Helvetica Neue"/>
              </a:rPr>
            </a:br>
            <a:endParaRPr lang="en-IN" sz="2000" dirty="0">
              <a:solidFill>
                <a:schemeClr val="accent1"/>
              </a:solidFill>
            </a:endParaRPr>
          </a:p>
        </p:txBody>
      </p:sp>
      <p:pic>
        <p:nvPicPr>
          <p:cNvPr id="10242" name="Picture 2">
            <a:extLst>
              <a:ext uri="{FF2B5EF4-FFF2-40B4-BE49-F238E27FC236}">
                <a16:creationId xmlns:a16="http://schemas.microsoft.com/office/drawing/2014/main" id="{F596E7CD-A8C3-4F7C-A492-7A084ACA7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7492" y="1398456"/>
            <a:ext cx="6957458" cy="52097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1DB6BFD-87FE-410B-A97E-E9917460E908}"/>
              </a:ext>
            </a:extLst>
          </p:cNvPr>
          <p:cNvSpPr txBox="1"/>
          <p:nvPr/>
        </p:nvSpPr>
        <p:spPr>
          <a:xfrm>
            <a:off x="696798" y="2479828"/>
            <a:ext cx="4185501" cy="3785652"/>
          </a:xfrm>
          <a:prstGeom prst="rect">
            <a:avLst/>
          </a:prstGeom>
          <a:noFill/>
        </p:spPr>
        <p:txBody>
          <a:bodyPr wrap="square" rtlCol="0">
            <a:spAutoFit/>
          </a:bodyPr>
          <a:lstStyle/>
          <a:p>
            <a:pPr marL="285750" indent="-285750">
              <a:buFont typeface="Arial" panose="020B0604020202020204" pitchFamily="34" charset="0"/>
              <a:buChar char="•"/>
            </a:pPr>
            <a:r>
              <a:rPr lang="en-US" sz="1600" b="1" i="0" dirty="0">
                <a:solidFill>
                  <a:schemeClr val="accent2">
                    <a:lumMod val="50000"/>
                  </a:schemeClr>
                </a:solidFill>
                <a:effectLst/>
                <a:latin typeface="Helvetica Neue"/>
              </a:rPr>
              <a:t>Revenue</a:t>
            </a:r>
            <a:r>
              <a:rPr lang="en-US" sz="1600" i="0" dirty="0">
                <a:solidFill>
                  <a:srgbClr val="000000"/>
                </a:solidFill>
                <a:effectLst/>
                <a:latin typeface="Helvetica Neue"/>
              </a:rPr>
              <a:t> is </a:t>
            </a:r>
            <a:r>
              <a:rPr lang="en-US" sz="1600" b="1" i="0" dirty="0">
                <a:solidFill>
                  <a:schemeClr val="accent2">
                    <a:lumMod val="50000"/>
                  </a:schemeClr>
                </a:solidFill>
                <a:effectLst/>
                <a:latin typeface="Helvetica Neue"/>
              </a:rPr>
              <a:t>positively</a:t>
            </a:r>
            <a:r>
              <a:rPr lang="en-US" sz="1600" b="1" i="0" dirty="0">
                <a:solidFill>
                  <a:srgbClr val="000000"/>
                </a:solidFill>
                <a:effectLst/>
                <a:latin typeface="Helvetica Neue"/>
              </a:rPr>
              <a:t> </a:t>
            </a:r>
            <a:r>
              <a:rPr lang="en-US" sz="1600" b="1" dirty="0">
                <a:solidFill>
                  <a:schemeClr val="accent2">
                    <a:lumMod val="50000"/>
                  </a:schemeClr>
                </a:solidFill>
                <a:latin typeface="Helvetica Neue"/>
              </a:rPr>
              <a:t>correlated</a:t>
            </a:r>
            <a:r>
              <a:rPr lang="en-US" sz="1600" i="0" dirty="0">
                <a:solidFill>
                  <a:srgbClr val="000000"/>
                </a:solidFill>
                <a:effectLst/>
                <a:latin typeface="Helvetica Neue"/>
              </a:rPr>
              <a:t> with </a:t>
            </a:r>
            <a:r>
              <a:rPr lang="en-US" sz="1600" b="1" i="0" dirty="0">
                <a:solidFill>
                  <a:schemeClr val="accent2">
                    <a:lumMod val="50000"/>
                  </a:schemeClr>
                </a:solidFill>
                <a:effectLst/>
                <a:latin typeface="Helvetica Neue"/>
              </a:rPr>
              <a:t>Run</a:t>
            </a:r>
            <a:r>
              <a:rPr lang="en-US" sz="1600" b="1" dirty="0">
                <a:solidFill>
                  <a:schemeClr val="accent2">
                    <a:lumMod val="50000"/>
                  </a:schemeClr>
                </a:solidFill>
                <a:latin typeface="Helvetica Neue"/>
              </a:rPr>
              <a:t>time</a:t>
            </a:r>
            <a:r>
              <a:rPr lang="en-US" sz="1600" b="1" dirty="0">
                <a:solidFill>
                  <a:schemeClr val="accent1"/>
                </a:solidFill>
                <a:latin typeface="Helvetica Neue"/>
              </a:rPr>
              <a:t> </a:t>
            </a:r>
            <a:r>
              <a:rPr lang="en-US" sz="1600" b="1" dirty="0">
                <a:solidFill>
                  <a:schemeClr val="accent2">
                    <a:lumMod val="50000"/>
                  </a:schemeClr>
                </a:solidFill>
                <a:latin typeface="Helvetica Neue"/>
              </a:rPr>
              <a:t>and</a:t>
            </a:r>
            <a:r>
              <a:rPr lang="en-US" sz="1600" b="1" dirty="0">
                <a:solidFill>
                  <a:schemeClr val="accent1"/>
                </a:solidFill>
                <a:latin typeface="Helvetica Neue"/>
              </a:rPr>
              <a:t> </a:t>
            </a:r>
            <a:r>
              <a:rPr lang="en-US" sz="1600" b="1" dirty="0">
                <a:solidFill>
                  <a:schemeClr val="accent2">
                    <a:lumMod val="50000"/>
                  </a:schemeClr>
                </a:solidFill>
                <a:latin typeface="Helvetica Neue"/>
              </a:rPr>
              <a:t>Ratings</a:t>
            </a:r>
            <a:r>
              <a:rPr lang="en-US" sz="1600" i="0" dirty="0">
                <a:solidFill>
                  <a:srgbClr val="000000"/>
                </a:solidFill>
                <a:effectLst/>
                <a:latin typeface="Helvetica Neue"/>
              </a:rPr>
              <a:t>.</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b="0" i="0" dirty="0">
                <a:solidFill>
                  <a:srgbClr val="000000"/>
                </a:solidFill>
                <a:effectLst/>
                <a:latin typeface="Helvetica Neue"/>
              </a:rPr>
              <a:t>It is observed that there is decline in </a:t>
            </a:r>
            <a:r>
              <a:rPr lang="en-US" sz="1600" b="1" i="0" dirty="0">
                <a:solidFill>
                  <a:schemeClr val="accent2">
                    <a:lumMod val="50000"/>
                  </a:schemeClr>
                </a:solidFill>
                <a:effectLst/>
                <a:latin typeface="Helvetica Neue"/>
              </a:rPr>
              <a:t>Ratings</a:t>
            </a:r>
            <a:r>
              <a:rPr lang="en-US" sz="1600" b="0" i="0" dirty="0">
                <a:solidFill>
                  <a:srgbClr val="000000"/>
                </a:solidFill>
                <a:effectLst/>
                <a:latin typeface="Helvetica Neue"/>
              </a:rPr>
              <a:t> of movies over advertently impacted </a:t>
            </a:r>
            <a:r>
              <a:rPr lang="en-US" sz="1600" b="1" dirty="0">
                <a:solidFill>
                  <a:schemeClr val="accent2">
                    <a:lumMod val="50000"/>
                  </a:schemeClr>
                </a:solidFill>
                <a:latin typeface="Helvetica Neue"/>
              </a:rPr>
              <a:t>Votes</a:t>
            </a:r>
            <a:r>
              <a:rPr lang="en-US" sz="1600" b="0" i="0" dirty="0">
                <a:solidFill>
                  <a:srgbClr val="000000"/>
                </a:solidFill>
                <a:effectLst/>
                <a:latin typeface="Helvetica Neue"/>
              </a:rPr>
              <a:t> and </a:t>
            </a:r>
            <a:r>
              <a:rPr lang="en-US" sz="1600" b="1" i="0" dirty="0">
                <a:solidFill>
                  <a:schemeClr val="accent2">
                    <a:lumMod val="50000"/>
                  </a:schemeClr>
                </a:solidFill>
                <a:effectLst/>
                <a:latin typeface="Helvetica Neue"/>
              </a:rPr>
              <a:t>Revenues</a:t>
            </a:r>
            <a:endParaRPr lang="en-IN" sz="1600" b="1" i="0" dirty="0">
              <a:solidFill>
                <a:schemeClr val="accent2">
                  <a:lumMod val="50000"/>
                </a:schemeClr>
              </a:solidFill>
              <a:effectLst/>
              <a:latin typeface="Helvetica Neue"/>
            </a:endParaRPr>
          </a:p>
          <a:p>
            <a:pPr marL="285750" indent="-285750">
              <a:buFont typeface="Arial" panose="020B0604020202020204" pitchFamily="34" charset="0"/>
              <a:buChar char="•"/>
            </a:pPr>
            <a:endParaRPr lang="en-IN" sz="1600" b="1" dirty="0">
              <a:solidFill>
                <a:srgbClr val="000000"/>
              </a:solidFill>
              <a:latin typeface="Helvetica Neue"/>
            </a:endParaRPr>
          </a:p>
          <a:p>
            <a:pPr marL="285750" indent="-285750">
              <a:buFont typeface="Arial" panose="020B0604020202020204" pitchFamily="34" charset="0"/>
              <a:buChar char="•"/>
            </a:pPr>
            <a:r>
              <a:rPr lang="en-US" sz="1600" b="1" i="0" dirty="0">
                <a:solidFill>
                  <a:schemeClr val="accent2">
                    <a:lumMod val="50000"/>
                  </a:schemeClr>
                </a:solidFill>
                <a:effectLst/>
                <a:latin typeface="Helvetica Neue"/>
              </a:rPr>
              <a:t>Year is negatively correlated </a:t>
            </a:r>
            <a:r>
              <a:rPr lang="en-US" sz="1600" b="0" i="0" dirty="0">
                <a:solidFill>
                  <a:srgbClr val="000000"/>
                </a:solidFill>
                <a:effectLst/>
                <a:latin typeface="Helvetica Neue"/>
              </a:rPr>
              <a:t>with all other columns which shows that </a:t>
            </a:r>
            <a:r>
              <a:rPr lang="en-US" sz="1600" b="0" i="0" dirty="0">
                <a:solidFill>
                  <a:schemeClr val="accent2">
                    <a:lumMod val="50000"/>
                  </a:schemeClr>
                </a:solidFill>
                <a:effectLst/>
                <a:latin typeface="Helvetica Neue"/>
              </a:rPr>
              <a:t>over the years Ratings, Runtime, </a:t>
            </a:r>
            <a:r>
              <a:rPr lang="en-US" sz="1600" b="0" i="0" dirty="0" err="1">
                <a:solidFill>
                  <a:schemeClr val="accent2">
                    <a:lumMod val="50000"/>
                  </a:schemeClr>
                </a:solidFill>
                <a:effectLst/>
                <a:latin typeface="Helvetica Neue"/>
              </a:rPr>
              <a:t>Metascore</a:t>
            </a:r>
            <a:r>
              <a:rPr lang="en-US" sz="1600" b="0" i="0" dirty="0">
                <a:solidFill>
                  <a:schemeClr val="accent2">
                    <a:lumMod val="50000"/>
                  </a:schemeClr>
                </a:solidFill>
                <a:effectLst/>
                <a:latin typeface="Helvetica Neue"/>
              </a:rPr>
              <a:t> has declined </a:t>
            </a:r>
            <a:r>
              <a:rPr lang="en-US" sz="1600" b="0" i="0" dirty="0">
                <a:solidFill>
                  <a:srgbClr val="000000"/>
                </a:solidFill>
                <a:effectLst/>
                <a:latin typeface="Helvetica Neue"/>
              </a:rPr>
              <a:t>which </a:t>
            </a:r>
            <a:r>
              <a:rPr lang="en-US" sz="1600" dirty="0" err="1">
                <a:solidFill>
                  <a:srgbClr val="000000"/>
                </a:solidFill>
                <a:latin typeface="Helvetica Neue"/>
              </a:rPr>
              <a:t>adverantly</a:t>
            </a:r>
            <a:r>
              <a:rPr lang="en-US" sz="1600" b="0" i="0" dirty="0">
                <a:solidFill>
                  <a:srgbClr val="000000"/>
                </a:solidFill>
                <a:effectLst/>
                <a:latin typeface="Helvetica Neue"/>
              </a:rPr>
              <a:t>  </a:t>
            </a:r>
            <a:r>
              <a:rPr lang="en-US" sz="1600" b="0" i="0" dirty="0">
                <a:solidFill>
                  <a:schemeClr val="accent2">
                    <a:lumMod val="50000"/>
                  </a:schemeClr>
                </a:solidFill>
                <a:effectLst/>
                <a:latin typeface="Helvetica Neue"/>
              </a:rPr>
              <a:t>pulled the Revenues down</a:t>
            </a:r>
            <a:r>
              <a:rPr lang="en-US" sz="1600" b="0" i="0" dirty="0">
                <a:solidFill>
                  <a:schemeClr val="accent1"/>
                </a:solidFill>
                <a:effectLst/>
                <a:latin typeface="Helvetica Neue"/>
              </a:rPr>
              <a:t> </a:t>
            </a:r>
            <a:r>
              <a:rPr lang="en-US" sz="1600" b="0" i="0" dirty="0">
                <a:solidFill>
                  <a:srgbClr val="000000"/>
                </a:solidFill>
                <a:effectLst/>
                <a:latin typeface="Helvetica Neue"/>
              </a:rPr>
              <a:t>as well.</a:t>
            </a:r>
          </a:p>
          <a:p>
            <a:pPr marL="285750" indent="-285750">
              <a:buFont typeface="Arial" panose="020B0604020202020204" pitchFamily="34" charset="0"/>
              <a:buChar char="•"/>
            </a:pPr>
            <a:endParaRPr lang="en-US" sz="1600" dirty="0">
              <a:solidFill>
                <a:srgbClr val="000000"/>
              </a:solidFill>
              <a:latin typeface="Helvetica Neue"/>
            </a:endParaRPr>
          </a:p>
          <a:p>
            <a:pPr marL="285750" indent="-285750">
              <a:buFont typeface="Arial" panose="020B0604020202020204" pitchFamily="34" charset="0"/>
              <a:buChar char="•"/>
            </a:pPr>
            <a:r>
              <a:rPr lang="en-US" sz="1600" b="1" i="0" dirty="0">
                <a:solidFill>
                  <a:schemeClr val="accent2">
                    <a:lumMod val="50000"/>
                  </a:schemeClr>
                </a:solidFill>
                <a:effectLst/>
                <a:latin typeface="Helvetica Neue"/>
              </a:rPr>
              <a:t>Votes and Revenue has high Correlation of 0.6. </a:t>
            </a:r>
            <a:endParaRPr lang="en-IN" sz="1600" b="1" dirty="0">
              <a:solidFill>
                <a:schemeClr val="accent2">
                  <a:lumMod val="50000"/>
                </a:schemeClr>
              </a:solidFill>
            </a:endParaRPr>
          </a:p>
        </p:txBody>
      </p:sp>
    </p:spTree>
    <p:extLst>
      <p:ext uri="{BB962C8B-B14F-4D97-AF65-F5344CB8AC3E}">
        <p14:creationId xmlns:p14="http://schemas.microsoft.com/office/powerpoint/2010/main" val="115893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FF56-4C20-4967-8F93-F37270875282}"/>
              </a:ext>
            </a:extLst>
          </p:cNvPr>
          <p:cNvSpPr>
            <a:spLocks noGrp="1"/>
          </p:cNvSpPr>
          <p:nvPr>
            <p:ph type="title"/>
          </p:nvPr>
        </p:nvSpPr>
        <p:spPr>
          <a:xfrm>
            <a:off x="838200" y="365126"/>
            <a:ext cx="10515600" cy="728384"/>
          </a:xfrm>
        </p:spPr>
        <p:txBody>
          <a:bodyPr>
            <a:normAutofit/>
          </a:bodyPr>
          <a:lstStyle/>
          <a:p>
            <a:pPr algn="l"/>
            <a:r>
              <a:rPr lang="en-IN" sz="2000" b="1" i="0" dirty="0">
                <a:solidFill>
                  <a:schemeClr val="accent1"/>
                </a:solidFill>
                <a:effectLst/>
                <a:latin typeface="Helvetica Neue"/>
              </a:rPr>
              <a:t>Conclusion:</a:t>
            </a:r>
            <a:br>
              <a:rPr lang="en-IN" sz="2000" b="1" i="0" dirty="0">
                <a:solidFill>
                  <a:schemeClr val="accent1"/>
                </a:solidFill>
                <a:effectLst/>
                <a:latin typeface="Helvetica Neue"/>
              </a:rPr>
            </a:br>
            <a:endParaRPr lang="en-IN" sz="2000" b="1" i="0" dirty="0">
              <a:solidFill>
                <a:schemeClr val="accent1"/>
              </a:solidFill>
              <a:effectLst/>
              <a:latin typeface="Helvetica Neue"/>
            </a:endParaRPr>
          </a:p>
        </p:txBody>
      </p:sp>
      <p:pic>
        <p:nvPicPr>
          <p:cNvPr id="11266" name="Picture 2">
            <a:extLst>
              <a:ext uri="{FF2B5EF4-FFF2-40B4-BE49-F238E27FC236}">
                <a16:creationId xmlns:a16="http://schemas.microsoft.com/office/drawing/2014/main" id="{4BBE6AC5-D9B1-47D7-B5B7-015A5582C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96" y="1391288"/>
            <a:ext cx="4849023" cy="312414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D6756A4-9F4E-472D-96E6-E3FBC517E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3412" y="329013"/>
            <a:ext cx="5513192" cy="41864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54B2C7-1A0F-4893-9C2B-40C965B915F8}"/>
              </a:ext>
            </a:extLst>
          </p:cNvPr>
          <p:cNvSpPr txBox="1"/>
          <p:nvPr/>
        </p:nvSpPr>
        <p:spPr>
          <a:xfrm>
            <a:off x="555396" y="4817097"/>
            <a:ext cx="11081208" cy="169277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It can be observed that with each year </a:t>
            </a:r>
            <a:r>
              <a:rPr lang="en-US" b="1" i="0" dirty="0">
                <a:solidFill>
                  <a:schemeClr val="accent2">
                    <a:lumMod val="50000"/>
                  </a:schemeClr>
                </a:solidFill>
                <a:effectLst/>
                <a:latin typeface="Helvetica Neue"/>
              </a:rPr>
              <a:t>Avg Revenue</a:t>
            </a:r>
            <a:r>
              <a:rPr lang="en-US" b="0" i="0" dirty="0">
                <a:solidFill>
                  <a:schemeClr val="accent2">
                    <a:lumMod val="50000"/>
                  </a:schemeClr>
                </a:solidFill>
                <a:effectLst/>
                <a:latin typeface="Helvetica Neue"/>
              </a:rPr>
              <a:t> </a:t>
            </a:r>
            <a:r>
              <a:rPr lang="en-US" b="0" i="0" dirty="0">
                <a:solidFill>
                  <a:srgbClr val="000000"/>
                </a:solidFill>
                <a:effectLst/>
                <a:latin typeface="Helvetica Neue"/>
              </a:rPr>
              <a:t>is dropping but with rise in </a:t>
            </a:r>
            <a:r>
              <a:rPr lang="en-US" b="1" i="0" dirty="0">
                <a:solidFill>
                  <a:schemeClr val="accent2">
                    <a:lumMod val="50000"/>
                  </a:schemeClr>
                </a:solidFill>
                <a:effectLst/>
                <a:latin typeface="Helvetica Neue"/>
              </a:rPr>
              <a:t>Outliers</a:t>
            </a:r>
            <a:r>
              <a:rPr lang="en-US" b="0" i="0" dirty="0">
                <a:solidFill>
                  <a:srgbClr val="000000"/>
                </a:solidFill>
                <a:effectLst/>
                <a:latin typeface="Helvetica Neue"/>
              </a:rPr>
              <a:t> which suggest that some movies are doing exceptionally well while for majority the movie revenue has dropped over the years</a:t>
            </a:r>
            <a:endParaRPr lang="en-IN" b="0" i="0" dirty="0">
              <a:solidFill>
                <a:srgbClr val="000000"/>
              </a:solidFill>
              <a:effectLst/>
              <a:latin typeface="Helvetica Neue"/>
            </a:endParaRPr>
          </a:p>
          <a:p>
            <a:pPr marL="285750" indent="-285750">
              <a:buFont typeface="Arial" panose="020B0604020202020204" pitchFamily="34" charset="0"/>
              <a:buChar char="•"/>
            </a:pPr>
            <a:r>
              <a:rPr lang="en-US" b="0" i="0" dirty="0">
                <a:solidFill>
                  <a:schemeClr val="accent2">
                    <a:lumMod val="50000"/>
                  </a:schemeClr>
                </a:solidFill>
                <a:effectLst/>
                <a:latin typeface="Helvetica Neue"/>
              </a:rPr>
              <a:t>Average Revenues </a:t>
            </a:r>
            <a:r>
              <a:rPr lang="en-US" b="0" i="0" dirty="0">
                <a:solidFill>
                  <a:srgbClr val="000000"/>
                </a:solidFill>
                <a:effectLst/>
                <a:latin typeface="Helvetica Neue"/>
              </a:rPr>
              <a:t>in  2006-2016 have </a:t>
            </a:r>
            <a:r>
              <a:rPr lang="en-US" b="0" i="0" dirty="0">
                <a:solidFill>
                  <a:schemeClr val="accent2">
                    <a:lumMod val="50000"/>
                  </a:schemeClr>
                </a:solidFill>
                <a:effectLst/>
                <a:latin typeface="Helvetica Neue"/>
              </a:rPr>
              <a:t>decreased 37% </a:t>
            </a:r>
            <a:r>
              <a:rPr lang="en-US" b="0" i="0" dirty="0" err="1">
                <a:solidFill>
                  <a:schemeClr val="accent2">
                    <a:lumMod val="50000"/>
                  </a:schemeClr>
                </a:solidFill>
                <a:effectLst/>
                <a:latin typeface="Helvetica Neue"/>
              </a:rPr>
              <a:t>appox</a:t>
            </a:r>
            <a:r>
              <a:rPr lang="en-US" b="0" i="0" dirty="0">
                <a:solidFill>
                  <a:schemeClr val="accent2">
                    <a:lumMod val="50000"/>
                  </a:schemeClr>
                </a:solidFill>
                <a:effectLst/>
                <a:latin typeface="Helvetica Neue"/>
              </a:rPr>
              <a:t>, from 86.2million to 54.9 million</a:t>
            </a:r>
            <a:r>
              <a:rPr lang="en-US" b="0" i="0" dirty="0">
                <a:solidFill>
                  <a:srgbClr val="000000"/>
                </a:solidFill>
                <a:effectLst/>
                <a:latin typeface="Helvetica Neue"/>
              </a:rPr>
              <a:t>.</a:t>
            </a:r>
          </a:p>
          <a:p>
            <a:pPr marL="285750" indent="-285750">
              <a:buFont typeface="Arial" panose="020B0604020202020204" pitchFamily="34" charset="0"/>
              <a:buChar char="•"/>
            </a:pPr>
            <a:r>
              <a:rPr lang="en-US" b="0" i="0" dirty="0">
                <a:solidFill>
                  <a:srgbClr val="000000"/>
                </a:solidFill>
                <a:effectLst/>
                <a:latin typeface="Helvetica Neue"/>
              </a:rPr>
              <a:t>Movies with higher revenues are more popular(can be seen from votes counts).</a:t>
            </a:r>
          </a:p>
          <a:p>
            <a:pPr marL="285750" indent="-285750">
              <a:buFont typeface="Arial" panose="020B0604020202020204" pitchFamily="34" charset="0"/>
              <a:buChar char="•"/>
            </a:pPr>
            <a:endParaRPr lang="en-US" sz="1400" b="0" i="0" dirty="0">
              <a:solidFill>
                <a:srgbClr val="000000"/>
              </a:solidFill>
              <a:effectLst/>
              <a:latin typeface="Helvetica Neue"/>
            </a:endParaRPr>
          </a:p>
        </p:txBody>
      </p:sp>
    </p:spTree>
    <p:extLst>
      <p:ext uri="{BB962C8B-B14F-4D97-AF65-F5344CB8AC3E}">
        <p14:creationId xmlns:p14="http://schemas.microsoft.com/office/powerpoint/2010/main" val="147549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747E-C33B-4064-8FE0-6AEEEBE9FDEC}"/>
              </a:ext>
            </a:extLst>
          </p:cNvPr>
          <p:cNvSpPr>
            <a:spLocks noGrp="1"/>
          </p:cNvSpPr>
          <p:nvPr>
            <p:ph type="title"/>
          </p:nvPr>
        </p:nvSpPr>
        <p:spPr>
          <a:xfrm>
            <a:off x="838200" y="365126"/>
            <a:ext cx="10515600" cy="1444820"/>
          </a:xfrm>
        </p:spPr>
        <p:txBody>
          <a:bodyPr>
            <a:normAutofit/>
          </a:bodyPr>
          <a:lstStyle/>
          <a:p>
            <a:pPr algn="l"/>
            <a:r>
              <a:rPr lang="en-IN" sz="2000" b="1" i="0" dirty="0">
                <a:solidFill>
                  <a:schemeClr val="accent1"/>
                </a:solidFill>
                <a:effectLst/>
                <a:latin typeface="Helvetica Neue"/>
              </a:rPr>
              <a:t> Actionable Insights:</a:t>
            </a:r>
            <a:br>
              <a:rPr lang="en-IN" sz="2000" b="1" i="0" dirty="0">
                <a:solidFill>
                  <a:schemeClr val="accent1"/>
                </a:solidFill>
                <a:effectLst/>
                <a:latin typeface="Helvetica Neue"/>
              </a:rPr>
            </a:br>
            <a:br>
              <a:rPr lang="en-IN" sz="2000" b="1" i="0" dirty="0">
                <a:solidFill>
                  <a:schemeClr val="accent1"/>
                </a:solidFill>
                <a:effectLst/>
                <a:latin typeface="Helvetica Neue"/>
              </a:rPr>
            </a:br>
            <a:br>
              <a:rPr lang="en-IN" sz="2000" b="1" i="0" dirty="0">
                <a:solidFill>
                  <a:schemeClr val="accent1"/>
                </a:solidFill>
                <a:effectLst/>
                <a:latin typeface="Helvetica Neue"/>
              </a:rPr>
            </a:br>
            <a:endParaRPr lang="en-IN" sz="2000" dirty="0">
              <a:solidFill>
                <a:schemeClr val="accent1"/>
              </a:solidFill>
            </a:endParaRPr>
          </a:p>
        </p:txBody>
      </p:sp>
      <p:sp>
        <p:nvSpPr>
          <p:cNvPr id="3" name="TextBox 2">
            <a:extLst>
              <a:ext uri="{FF2B5EF4-FFF2-40B4-BE49-F238E27FC236}">
                <a16:creationId xmlns:a16="http://schemas.microsoft.com/office/drawing/2014/main" id="{2CEA16BB-C1CC-4E62-BE94-257EECE70037}"/>
              </a:ext>
            </a:extLst>
          </p:cNvPr>
          <p:cNvSpPr txBox="1"/>
          <p:nvPr/>
        </p:nvSpPr>
        <p:spPr>
          <a:xfrm>
            <a:off x="838200" y="1159497"/>
            <a:ext cx="10124388" cy="5262979"/>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chemeClr val="accent2">
                    <a:lumMod val="75000"/>
                  </a:schemeClr>
                </a:solidFill>
                <a:effectLst/>
                <a:latin typeface="Helvetica Neue"/>
              </a:rPr>
              <a:t>For higher budget Adventure, Action, and Sci-Fi are the genre to go for along with Animation</a:t>
            </a:r>
          </a:p>
          <a:p>
            <a:endParaRPr lang="en-US" sz="2400" b="0" i="0" dirty="0">
              <a:solidFill>
                <a:schemeClr val="accent2">
                  <a:lumMod val="75000"/>
                </a:schemeClr>
              </a:solidFill>
              <a:effectLst/>
              <a:latin typeface="Helvetica Neue"/>
            </a:endParaRPr>
          </a:p>
          <a:p>
            <a:pPr marL="342900" indent="-342900">
              <a:buFont typeface="Arial" panose="020B0604020202020204" pitchFamily="34" charset="0"/>
              <a:buChar char="•"/>
            </a:pPr>
            <a:r>
              <a:rPr lang="en-US" sz="2400" b="0" i="0" dirty="0">
                <a:solidFill>
                  <a:schemeClr val="accent2">
                    <a:lumMod val="75000"/>
                  </a:schemeClr>
                </a:solidFill>
                <a:effectLst/>
                <a:latin typeface="Helvetica Neue"/>
              </a:rPr>
              <a:t>More Votes equal more Revenues.</a:t>
            </a:r>
          </a:p>
          <a:p>
            <a:endParaRPr lang="en-US" sz="2400" b="0" i="0" dirty="0">
              <a:solidFill>
                <a:schemeClr val="accent2">
                  <a:lumMod val="75000"/>
                </a:schemeClr>
              </a:solidFill>
              <a:effectLst/>
              <a:latin typeface="Helvetica Neue"/>
            </a:endParaRPr>
          </a:p>
          <a:p>
            <a:pPr marL="342900" indent="-342900">
              <a:buFont typeface="Arial" panose="020B0604020202020204" pitchFamily="34" charset="0"/>
              <a:buChar char="•"/>
            </a:pPr>
            <a:r>
              <a:rPr lang="en-US" sz="2400" b="0" i="0" dirty="0">
                <a:solidFill>
                  <a:schemeClr val="accent2">
                    <a:lumMod val="75000"/>
                  </a:schemeClr>
                </a:solidFill>
                <a:effectLst/>
                <a:latin typeface="Helvetica Neue"/>
              </a:rPr>
              <a:t>People more often end up voting on movies which they like rather than the other way round.</a:t>
            </a:r>
          </a:p>
          <a:p>
            <a:endParaRPr lang="en-US" sz="2400" b="0" i="0" dirty="0">
              <a:solidFill>
                <a:schemeClr val="accent2">
                  <a:lumMod val="75000"/>
                </a:schemeClr>
              </a:solidFill>
              <a:effectLst/>
              <a:latin typeface="Helvetica Neue"/>
            </a:endParaRPr>
          </a:p>
          <a:p>
            <a:pPr marL="342900" indent="-342900">
              <a:buFont typeface="Arial" panose="020B0604020202020204" pitchFamily="34" charset="0"/>
              <a:buChar char="•"/>
            </a:pPr>
            <a:r>
              <a:rPr lang="en-US" sz="2400" b="0" i="0" dirty="0">
                <a:solidFill>
                  <a:schemeClr val="accent2">
                    <a:lumMod val="75000"/>
                  </a:schemeClr>
                </a:solidFill>
                <a:effectLst/>
                <a:latin typeface="Helvetica Neue"/>
              </a:rPr>
              <a:t>Though one reason of Revenue Dropping can be that number of movies have increased drastically with more than 50% of movies released in last 3 years(2014-2016). So with increased competition Production houses need to make good movies with high yielding genres.</a:t>
            </a:r>
            <a:br>
              <a:rPr lang="en-US" sz="2400" b="0" i="0" dirty="0">
                <a:solidFill>
                  <a:schemeClr val="accent2">
                    <a:lumMod val="75000"/>
                  </a:schemeClr>
                </a:solidFill>
                <a:effectLst/>
                <a:latin typeface="Helvetica Neue"/>
              </a:rPr>
            </a:br>
            <a:endParaRPr lang="en-IN" sz="2400" dirty="0">
              <a:solidFill>
                <a:schemeClr val="accent2">
                  <a:lumMod val="75000"/>
                </a:schemeClr>
              </a:solidFill>
            </a:endParaRPr>
          </a:p>
        </p:txBody>
      </p:sp>
    </p:spTree>
    <p:extLst>
      <p:ext uri="{BB962C8B-B14F-4D97-AF65-F5344CB8AC3E}">
        <p14:creationId xmlns:p14="http://schemas.microsoft.com/office/powerpoint/2010/main" val="3849288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A4B4-D977-4149-A232-8B1BF399B0A3}"/>
              </a:ext>
            </a:extLst>
          </p:cNvPr>
          <p:cNvSpPr>
            <a:spLocks noGrp="1"/>
          </p:cNvSpPr>
          <p:nvPr>
            <p:ph type="title"/>
          </p:nvPr>
        </p:nvSpPr>
        <p:spPr>
          <a:xfrm>
            <a:off x="1686002" y="864124"/>
            <a:ext cx="8596668" cy="681872"/>
          </a:xfrm>
        </p:spPr>
        <p:txBody>
          <a:bodyPr>
            <a:normAutofit/>
          </a:bodyPr>
          <a:lstStyle/>
          <a:p>
            <a:pPr algn="r"/>
            <a:br>
              <a:rPr lang="en-US" sz="1600" dirty="0"/>
            </a:br>
            <a:endParaRPr lang="en-IN" sz="1600" dirty="0"/>
          </a:p>
        </p:txBody>
      </p:sp>
      <p:sp>
        <p:nvSpPr>
          <p:cNvPr id="3" name="TextBox 2">
            <a:extLst>
              <a:ext uri="{FF2B5EF4-FFF2-40B4-BE49-F238E27FC236}">
                <a16:creationId xmlns:a16="http://schemas.microsoft.com/office/drawing/2014/main" id="{BFA0F7E5-5FFC-4503-98C8-C9AC078C0786}"/>
              </a:ext>
            </a:extLst>
          </p:cNvPr>
          <p:cNvSpPr txBox="1"/>
          <p:nvPr/>
        </p:nvSpPr>
        <p:spPr>
          <a:xfrm>
            <a:off x="1465868" y="1120676"/>
            <a:ext cx="9191134" cy="2308324"/>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We will sift through over </a:t>
            </a:r>
            <a:r>
              <a:rPr lang="en-US" b="1" i="0" dirty="0">
                <a:solidFill>
                  <a:srgbClr val="000000"/>
                </a:solidFill>
                <a:effectLst/>
                <a:latin typeface="Helvetica Neue"/>
              </a:rPr>
              <a:t>1,000 movie title </a:t>
            </a:r>
            <a:r>
              <a:rPr lang="en-US" b="0" i="0" dirty="0">
                <a:solidFill>
                  <a:srgbClr val="000000"/>
                </a:solidFill>
                <a:effectLst/>
                <a:latin typeface="Helvetica Neue"/>
              </a:rPr>
              <a:t>in order to </a:t>
            </a:r>
            <a:r>
              <a:rPr lang="en-US" b="1" i="0" dirty="0">
                <a:solidFill>
                  <a:srgbClr val="000000"/>
                </a:solidFill>
                <a:effectLst/>
                <a:latin typeface="Helvetica Neue"/>
              </a:rPr>
              <a:t>discover valuable relationships</a:t>
            </a:r>
            <a:r>
              <a:rPr lang="en-US" b="0" i="0" dirty="0">
                <a:solidFill>
                  <a:srgbClr val="000000"/>
                </a:solidFill>
                <a:effectLst/>
                <a:latin typeface="Helvetica Neue"/>
              </a:rPr>
              <a:t> between variables such as revenues (determined by box office sales), genres, and viewer </a:t>
            </a:r>
            <a:r>
              <a:rPr lang="en-US" b="0" i="0" dirty="0" err="1">
                <a:solidFill>
                  <a:srgbClr val="000000"/>
                </a:solidFill>
                <a:effectLst/>
                <a:latin typeface="Helvetica Neue"/>
              </a:rPr>
              <a:t>ratings.This</a:t>
            </a:r>
            <a:r>
              <a:rPr lang="en-US" b="0" i="0" dirty="0">
                <a:solidFill>
                  <a:srgbClr val="000000"/>
                </a:solidFill>
                <a:effectLst/>
                <a:latin typeface="Helvetica Neue"/>
              </a:rPr>
              <a:t> Data is acquired via various sources</a:t>
            </a:r>
            <a:r>
              <a:rPr lang="en-US" dirty="0">
                <a:solidFill>
                  <a:srgbClr val="000000"/>
                </a:solidFill>
                <a:latin typeface="Helvetica Neue"/>
              </a:rPr>
              <a:t>.</a:t>
            </a:r>
            <a:r>
              <a:rPr lang="en-US" b="0" i="0" dirty="0">
                <a:solidFill>
                  <a:srgbClr val="000000"/>
                </a:solidFill>
                <a:effectLst/>
                <a:latin typeface="Helvetica Neue"/>
              </a:rPr>
              <a:t> Data contains information's about various movies released between 2006 and 2016 .</a:t>
            </a:r>
          </a:p>
          <a:p>
            <a:pPr algn="l"/>
            <a:endParaRPr lang="en-US" b="0" i="0" dirty="0">
              <a:solidFill>
                <a:srgbClr val="000000"/>
              </a:solidFill>
              <a:effectLst/>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endParaRPr lang="en-US" b="1" i="0" dirty="0">
              <a:solidFill>
                <a:srgbClr val="000000"/>
              </a:solidFill>
              <a:effectLst/>
              <a:latin typeface="Helvetica Neue"/>
            </a:endParaRPr>
          </a:p>
          <a:p>
            <a:pPr marL="285750" indent="-285750">
              <a:buFont typeface="Arial" panose="020B0604020202020204" pitchFamily="34" charset="0"/>
              <a:buChar char="•"/>
            </a:pPr>
            <a:endParaRPr lang="en-US" b="1" i="0" dirty="0">
              <a:solidFill>
                <a:srgbClr val="000000"/>
              </a:solidFill>
              <a:effectLst/>
              <a:latin typeface="Helvetica Neue"/>
            </a:endParaRPr>
          </a:p>
        </p:txBody>
      </p:sp>
      <p:sp>
        <p:nvSpPr>
          <p:cNvPr id="4" name="Flowchart: Alternate Process 3">
            <a:extLst>
              <a:ext uri="{FF2B5EF4-FFF2-40B4-BE49-F238E27FC236}">
                <a16:creationId xmlns:a16="http://schemas.microsoft.com/office/drawing/2014/main" id="{BE5DC8EE-B0FB-4A5A-820E-FF96B73333B6}"/>
              </a:ext>
            </a:extLst>
          </p:cNvPr>
          <p:cNvSpPr/>
          <p:nvPr/>
        </p:nvSpPr>
        <p:spPr>
          <a:xfrm>
            <a:off x="1465868" y="310747"/>
            <a:ext cx="9464511" cy="46281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anose="020B0604020202020204" pitchFamily="34" charset="0"/>
              <a:buChar char="•"/>
            </a:pPr>
            <a:r>
              <a:rPr lang="en-US" sz="2000" b="1" i="0" dirty="0">
                <a:solidFill>
                  <a:srgbClr val="000000"/>
                </a:solidFill>
                <a:effectLst/>
                <a:latin typeface="Helvetica Neue"/>
              </a:rPr>
              <a:t>Welcome to this exploration of Hollywood movies!</a:t>
            </a:r>
            <a:endParaRPr lang="en-US" sz="2000" b="0" i="0" dirty="0">
              <a:solidFill>
                <a:srgbClr val="000000"/>
              </a:solidFill>
              <a:effectLst/>
              <a:latin typeface="Helvetica Neue"/>
            </a:endParaRPr>
          </a:p>
        </p:txBody>
      </p:sp>
      <p:pic>
        <p:nvPicPr>
          <p:cNvPr id="6" name="Picture 5">
            <a:extLst>
              <a:ext uri="{FF2B5EF4-FFF2-40B4-BE49-F238E27FC236}">
                <a16:creationId xmlns:a16="http://schemas.microsoft.com/office/drawing/2014/main" id="{E2537DCC-8B61-422F-B453-1ACCD611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86" y="2573518"/>
            <a:ext cx="8729220" cy="3950898"/>
          </a:xfrm>
          <a:prstGeom prst="rect">
            <a:avLst/>
          </a:prstGeom>
        </p:spPr>
      </p:pic>
    </p:spTree>
    <p:extLst>
      <p:ext uri="{BB962C8B-B14F-4D97-AF65-F5344CB8AC3E}">
        <p14:creationId xmlns:p14="http://schemas.microsoft.com/office/powerpoint/2010/main" val="202121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4645-63C9-481C-BF62-26CBC0493A35}"/>
              </a:ext>
            </a:extLst>
          </p:cNvPr>
          <p:cNvSpPr>
            <a:spLocks noGrp="1"/>
          </p:cNvSpPr>
          <p:nvPr>
            <p:ph type="title"/>
          </p:nvPr>
        </p:nvSpPr>
        <p:spPr>
          <a:xfrm>
            <a:off x="838200" y="365125"/>
            <a:ext cx="10515600" cy="6045102"/>
          </a:xfrm>
        </p:spPr>
        <p:txBody>
          <a:bodyPr>
            <a:noAutofit/>
          </a:bodyPr>
          <a:lstStyle/>
          <a:p>
            <a:r>
              <a:rPr lang="en-US" sz="2800" b="1" u="sng" dirty="0">
                <a:solidFill>
                  <a:schemeClr val="accent1"/>
                </a:solidFill>
              </a:rPr>
              <a:t>Some pre-requisite before we go into analysis:</a:t>
            </a:r>
            <a:br>
              <a:rPr lang="en-US" sz="2800" b="1" u="sng" dirty="0">
                <a:solidFill>
                  <a:schemeClr val="accent1"/>
                </a:solidFill>
              </a:rPr>
            </a:br>
            <a:br>
              <a:rPr lang="en-US" sz="2800" b="1" u="sng" dirty="0">
                <a:solidFill>
                  <a:schemeClr val="accent1"/>
                </a:solidFill>
              </a:rPr>
            </a:br>
            <a:r>
              <a:rPr lang="en-US" sz="2000" b="1" dirty="0"/>
              <a:t>1. DATASET contains 1000 rows and 12 columns. </a:t>
            </a:r>
            <a:br>
              <a:rPr lang="en-US" sz="2000" b="1" dirty="0"/>
            </a:br>
            <a:br>
              <a:rPr lang="en-US" sz="2000" b="1" dirty="0"/>
            </a:br>
            <a:r>
              <a:rPr lang="en-US" sz="2000" b="1" dirty="0"/>
              <a:t>2. Dataset had 128 null values in </a:t>
            </a:r>
            <a:r>
              <a:rPr lang="en-US" sz="2000" b="1" dirty="0">
                <a:solidFill>
                  <a:schemeClr val="accent2">
                    <a:lumMod val="75000"/>
                  </a:schemeClr>
                </a:solidFill>
              </a:rPr>
              <a:t>Revenue(Million) </a:t>
            </a:r>
            <a:r>
              <a:rPr lang="en-US" sz="2000" b="1" dirty="0"/>
              <a:t>columns and 64 null values in </a:t>
            </a:r>
            <a:r>
              <a:rPr lang="en-US" sz="2000" b="1" dirty="0" err="1"/>
              <a:t>Metascore</a:t>
            </a:r>
            <a:r>
              <a:rPr lang="en-US" sz="2000" b="1" dirty="0"/>
              <a:t> columns</a:t>
            </a:r>
            <a:br>
              <a:rPr lang="en-US" sz="2800" b="1" u="sng" dirty="0"/>
            </a:br>
            <a:br>
              <a:rPr lang="en-US" sz="2800" b="1" u="sng" dirty="0"/>
            </a:br>
            <a:r>
              <a:rPr lang="en-US" sz="2000" b="1" dirty="0"/>
              <a:t>3. As </a:t>
            </a:r>
            <a:r>
              <a:rPr lang="en-US" sz="2000" b="1" dirty="0" err="1"/>
              <a:t>Metascore</a:t>
            </a:r>
            <a:r>
              <a:rPr lang="en-US" sz="2000" b="1" dirty="0"/>
              <a:t> and Rating both depicts are reviews I’ve replaced the null values by its adjacent Rating value after multiplying it by 10.</a:t>
            </a:r>
            <a:br>
              <a:rPr lang="en-US" sz="2000" b="1" dirty="0"/>
            </a:br>
            <a:br>
              <a:rPr lang="en-US" sz="2000" b="1" dirty="0"/>
            </a:br>
            <a:r>
              <a:rPr lang="en-US" sz="2000" b="1" dirty="0"/>
              <a:t>4. Row containing Null values In </a:t>
            </a:r>
            <a:r>
              <a:rPr lang="en-US" sz="2000" b="1" dirty="0">
                <a:solidFill>
                  <a:schemeClr val="accent2">
                    <a:lumMod val="75000"/>
                  </a:schemeClr>
                </a:solidFill>
              </a:rPr>
              <a:t>Revenue(Million) </a:t>
            </a:r>
            <a:r>
              <a:rPr lang="en-US" sz="2000" b="1" dirty="0"/>
              <a:t>is Dropped the is saved in new Dataset which is used in relevant to Revenue of the films.</a:t>
            </a:r>
            <a:br>
              <a:rPr lang="en-US" sz="2000" b="1" dirty="0"/>
            </a:br>
            <a:br>
              <a:rPr lang="en-US" sz="2000" b="1" dirty="0"/>
            </a:br>
            <a:r>
              <a:rPr lang="en-US" sz="2000" b="1" dirty="0"/>
              <a:t>5.  One zero value is replaced by </a:t>
            </a:r>
            <a:r>
              <a:rPr lang="en-US" sz="2000" b="1" dirty="0" err="1"/>
              <a:t>np.Nan</a:t>
            </a:r>
            <a:r>
              <a:rPr lang="en-US" sz="2000" b="1" dirty="0"/>
              <a:t> value . </a:t>
            </a:r>
            <a:br>
              <a:rPr lang="en-US" sz="2800" b="1" u="sng" dirty="0">
                <a:solidFill>
                  <a:schemeClr val="accent1"/>
                </a:solidFill>
              </a:rPr>
            </a:br>
            <a:endParaRPr lang="en-IN" sz="2800" b="1" u="sng" dirty="0">
              <a:solidFill>
                <a:schemeClr val="accent1"/>
              </a:solidFill>
            </a:endParaRPr>
          </a:p>
        </p:txBody>
      </p:sp>
    </p:spTree>
    <p:extLst>
      <p:ext uri="{BB962C8B-B14F-4D97-AF65-F5344CB8AC3E}">
        <p14:creationId xmlns:p14="http://schemas.microsoft.com/office/powerpoint/2010/main" val="2414753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0CD2-7F70-4A25-9225-7B08D47037A8}"/>
              </a:ext>
            </a:extLst>
          </p:cNvPr>
          <p:cNvSpPr>
            <a:spLocks noGrp="1"/>
          </p:cNvSpPr>
          <p:nvPr>
            <p:ph type="title"/>
          </p:nvPr>
        </p:nvSpPr>
        <p:spPr/>
        <p:txBody>
          <a:bodyPr>
            <a:noAutofit/>
          </a:bodyPr>
          <a:lstStyle/>
          <a:p>
            <a:r>
              <a:rPr lang="en-US" sz="2000" b="1" i="0" dirty="0">
                <a:solidFill>
                  <a:schemeClr val="accent1"/>
                </a:solidFill>
                <a:effectLst/>
                <a:latin typeface="Helvetica Neue"/>
              </a:rPr>
              <a:t>Which year has the most number of movie releases? Has the number of movies released per year has changed ?</a:t>
            </a:r>
            <a:br>
              <a:rPr lang="en-US" sz="2000" b="1" i="0" dirty="0">
                <a:solidFill>
                  <a:schemeClr val="accent1"/>
                </a:solidFill>
                <a:effectLst/>
                <a:latin typeface="Helvetica Neue"/>
              </a:rPr>
            </a:br>
            <a:endParaRPr lang="en-IN" sz="2000" dirty="0">
              <a:solidFill>
                <a:schemeClr val="accent1"/>
              </a:solidFill>
            </a:endParaRPr>
          </a:p>
        </p:txBody>
      </p:sp>
      <p:pic>
        <p:nvPicPr>
          <p:cNvPr id="1026" name="Picture 2">
            <a:extLst>
              <a:ext uri="{FF2B5EF4-FFF2-40B4-BE49-F238E27FC236}">
                <a16:creationId xmlns:a16="http://schemas.microsoft.com/office/drawing/2014/main" id="{8A7D50C6-FA76-48ED-94E6-F02179556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993" y="1428162"/>
            <a:ext cx="9379671" cy="3958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E77A47-76DB-4C8A-83F7-4A68AC6B839C}"/>
              </a:ext>
            </a:extLst>
          </p:cNvPr>
          <p:cNvSpPr txBox="1"/>
          <p:nvPr/>
        </p:nvSpPr>
        <p:spPr>
          <a:xfrm>
            <a:off x="1255336" y="5602069"/>
            <a:ext cx="11263459" cy="646331"/>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a:rPr>
              <a:t>It can be seen that that </a:t>
            </a:r>
            <a:r>
              <a:rPr lang="en-US" b="1" i="0" dirty="0">
                <a:solidFill>
                  <a:schemeClr val="accent2">
                    <a:lumMod val="75000"/>
                  </a:schemeClr>
                </a:solidFill>
                <a:effectLst/>
                <a:latin typeface="Helvetica Neue"/>
              </a:rPr>
              <a:t>Number of movies</a:t>
            </a:r>
            <a:r>
              <a:rPr lang="en-US" b="0" i="0" dirty="0">
                <a:solidFill>
                  <a:schemeClr val="accent2">
                    <a:lumMod val="75000"/>
                  </a:schemeClr>
                </a:solidFill>
                <a:effectLst/>
                <a:latin typeface="Helvetica Neue"/>
              </a:rPr>
              <a:t> </a:t>
            </a:r>
            <a:r>
              <a:rPr lang="en-US" b="0" i="0" dirty="0">
                <a:solidFill>
                  <a:srgbClr val="000000"/>
                </a:solidFill>
                <a:effectLst/>
                <a:latin typeface="Helvetica Neue"/>
              </a:rPr>
              <a:t>are </a:t>
            </a:r>
            <a:r>
              <a:rPr lang="en-US" b="1" i="0" dirty="0">
                <a:solidFill>
                  <a:schemeClr val="accent2">
                    <a:lumMod val="75000"/>
                  </a:schemeClr>
                </a:solidFill>
                <a:effectLst/>
                <a:latin typeface="Helvetica Neue"/>
              </a:rPr>
              <a:t>increasing with each progressing year</a:t>
            </a:r>
            <a:r>
              <a:rPr lang="en-US" b="0" i="0" dirty="0">
                <a:solidFill>
                  <a:schemeClr val="accent2">
                    <a:lumMod val="75000"/>
                  </a:schemeClr>
                </a:solidFill>
                <a:effectLst/>
                <a:latin typeface="Helvetica Neue"/>
              </a:rPr>
              <a:t>.</a:t>
            </a:r>
          </a:p>
          <a:p>
            <a:pPr algn="l">
              <a:buFont typeface="Arial" panose="020B0604020202020204" pitchFamily="34" charset="0"/>
              <a:buChar char="•"/>
            </a:pPr>
            <a:r>
              <a:rPr lang="en-US" b="1" i="0" dirty="0">
                <a:solidFill>
                  <a:schemeClr val="accent2">
                    <a:lumMod val="75000"/>
                  </a:schemeClr>
                </a:solidFill>
                <a:effectLst/>
                <a:latin typeface="Helvetica Neue"/>
              </a:rPr>
              <a:t>More than half</a:t>
            </a:r>
            <a:r>
              <a:rPr lang="en-US" b="0" i="0" dirty="0">
                <a:solidFill>
                  <a:schemeClr val="accent2">
                    <a:lumMod val="75000"/>
                  </a:schemeClr>
                </a:solidFill>
                <a:effectLst/>
                <a:latin typeface="Helvetica Neue"/>
              </a:rPr>
              <a:t> </a:t>
            </a:r>
            <a:r>
              <a:rPr lang="en-US" b="0" i="0" dirty="0">
                <a:solidFill>
                  <a:srgbClr val="000000"/>
                </a:solidFill>
                <a:effectLst/>
                <a:latin typeface="Helvetica Neue"/>
              </a:rPr>
              <a:t>of the movies are released in last three years(2014-2916)</a:t>
            </a:r>
          </a:p>
        </p:txBody>
      </p:sp>
    </p:spTree>
    <p:extLst>
      <p:ext uri="{BB962C8B-B14F-4D97-AF65-F5344CB8AC3E}">
        <p14:creationId xmlns:p14="http://schemas.microsoft.com/office/powerpoint/2010/main" val="1633229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1F93-2101-4BFA-8782-12DC246CB233}"/>
              </a:ext>
            </a:extLst>
          </p:cNvPr>
          <p:cNvSpPr>
            <a:spLocks noGrp="1"/>
          </p:cNvSpPr>
          <p:nvPr>
            <p:ph type="title"/>
          </p:nvPr>
        </p:nvSpPr>
        <p:spPr>
          <a:xfrm>
            <a:off x="980788" y="622347"/>
            <a:ext cx="10373012" cy="1068341"/>
          </a:xfrm>
        </p:spPr>
        <p:txBody>
          <a:bodyPr>
            <a:normAutofit/>
          </a:bodyPr>
          <a:lstStyle/>
          <a:p>
            <a:r>
              <a:rPr lang="en-US" sz="2000" b="1" i="0" dirty="0">
                <a:solidFill>
                  <a:schemeClr val="accent1"/>
                </a:solidFill>
                <a:effectLst/>
                <a:latin typeface="Helvetica Neue"/>
              </a:rPr>
              <a:t>How Runtime of movies has changed over years ? Also how Runtime is Distributed?</a:t>
            </a:r>
            <a:br>
              <a:rPr lang="en-US" sz="2000" b="1" i="0" dirty="0">
                <a:solidFill>
                  <a:schemeClr val="accent1"/>
                </a:solidFill>
                <a:effectLst/>
                <a:latin typeface="Helvetica Neue"/>
              </a:rPr>
            </a:br>
            <a:endParaRPr lang="en-IN" sz="2000" dirty="0">
              <a:solidFill>
                <a:schemeClr val="accent1"/>
              </a:solidFill>
            </a:endParaRPr>
          </a:p>
        </p:txBody>
      </p:sp>
      <p:pic>
        <p:nvPicPr>
          <p:cNvPr id="3074" name="Picture 2">
            <a:extLst>
              <a:ext uri="{FF2B5EF4-FFF2-40B4-BE49-F238E27FC236}">
                <a16:creationId xmlns:a16="http://schemas.microsoft.com/office/drawing/2014/main" id="{B96DE0B1-58AB-4A94-8AAE-1D74EAD2F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30" y="1498862"/>
            <a:ext cx="5501922" cy="34927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0E577D2-430D-40D0-8E5D-66540438B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532" y="1421927"/>
            <a:ext cx="5429839" cy="35696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75CFDB1-9C49-461B-B999-FF323D29BF56}"/>
              </a:ext>
            </a:extLst>
          </p:cNvPr>
          <p:cNvSpPr txBox="1"/>
          <p:nvPr/>
        </p:nvSpPr>
        <p:spPr>
          <a:xfrm>
            <a:off x="980788" y="5392132"/>
            <a:ext cx="10755583"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We can se that most movies has </a:t>
            </a:r>
            <a:r>
              <a:rPr lang="en-US" b="1" i="0" dirty="0">
                <a:solidFill>
                  <a:schemeClr val="accent2">
                    <a:lumMod val="50000"/>
                  </a:schemeClr>
                </a:solidFill>
                <a:effectLst/>
                <a:latin typeface="Helvetica Neue"/>
              </a:rPr>
              <a:t>Runtime</a:t>
            </a:r>
            <a:r>
              <a:rPr lang="en-US" b="0" i="0" dirty="0">
                <a:solidFill>
                  <a:srgbClr val="000000"/>
                </a:solidFill>
                <a:effectLst/>
                <a:latin typeface="Helvetica Neue"/>
              </a:rPr>
              <a:t> between </a:t>
            </a:r>
            <a:r>
              <a:rPr lang="en-US" b="1" i="0" dirty="0">
                <a:solidFill>
                  <a:schemeClr val="accent2">
                    <a:lumMod val="50000"/>
                  </a:schemeClr>
                </a:solidFill>
                <a:effectLst/>
                <a:latin typeface="Helvetica Neue"/>
              </a:rPr>
              <a:t>100 - 110</a:t>
            </a:r>
            <a:r>
              <a:rPr lang="en-US" b="0" i="0" dirty="0">
                <a:solidFill>
                  <a:schemeClr val="accent2">
                    <a:lumMod val="50000"/>
                  </a:schemeClr>
                </a:solidFill>
                <a:effectLst/>
                <a:latin typeface="Helvetica Neue"/>
              </a:rPr>
              <a:t> </a:t>
            </a:r>
            <a:r>
              <a:rPr lang="en-US" b="0" i="0" dirty="0">
                <a:solidFill>
                  <a:srgbClr val="000000"/>
                </a:solidFill>
                <a:effectLst/>
                <a:latin typeface="Helvetica Neue"/>
              </a:rPr>
              <a:t>minutes range</a:t>
            </a:r>
          </a:p>
          <a:p>
            <a:pPr marL="285750" indent="-285750">
              <a:buFont typeface="Arial" panose="020B0604020202020204" pitchFamily="34" charset="0"/>
              <a:buChar char="•"/>
            </a:pPr>
            <a:r>
              <a:rPr lang="en-US" b="0" i="0" dirty="0">
                <a:solidFill>
                  <a:srgbClr val="000000"/>
                </a:solidFill>
                <a:effectLst/>
                <a:latin typeface="Helvetica Neue"/>
              </a:rPr>
              <a:t>As depicted </a:t>
            </a:r>
            <a:r>
              <a:rPr lang="en-US" b="1" i="0" dirty="0">
                <a:solidFill>
                  <a:schemeClr val="accent2">
                    <a:lumMod val="50000"/>
                  </a:schemeClr>
                </a:solidFill>
                <a:effectLst/>
                <a:latin typeface="Helvetica Neue"/>
              </a:rPr>
              <a:t>Average</a:t>
            </a:r>
            <a:r>
              <a:rPr lang="en-US" b="0" i="0" dirty="0">
                <a:solidFill>
                  <a:srgbClr val="000000"/>
                </a:solidFill>
                <a:effectLst/>
                <a:latin typeface="Helvetica Neue"/>
              </a:rPr>
              <a:t> movie </a:t>
            </a:r>
            <a:r>
              <a:rPr lang="en-US" b="1" i="0" dirty="0">
                <a:solidFill>
                  <a:schemeClr val="accent2">
                    <a:lumMod val="50000"/>
                  </a:schemeClr>
                </a:solidFill>
                <a:effectLst/>
                <a:latin typeface="Helvetica Neue"/>
              </a:rPr>
              <a:t>Runtime</a:t>
            </a:r>
            <a:r>
              <a:rPr lang="en-US" b="0" i="0" dirty="0">
                <a:solidFill>
                  <a:srgbClr val="000000"/>
                </a:solidFill>
                <a:effectLst/>
                <a:latin typeface="Helvetica Neue"/>
              </a:rPr>
              <a:t> across year is between </a:t>
            </a:r>
            <a:r>
              <a:rPr lang="en-US" b="1" i="0" dirty="0">
                <a:solidFill>
                  <a:srgbClr val="000000"/>
                </a:solidFill>
                <a:effectLst/>
                <a:latin typeface="Helvetica Neue"/>
              </a:rPr>
              <a:t>107 - 120 Minutes</a:t>
            </a:r>
            <a:endParaRPr lang="en-US" b="0" i="0" dirty="0">
              <a:solidFill>
                <a:srgbClr val="000000"/>
              </a:solidFill>
              <a:effectLst/>
              <a:latin typeface="Helvetica Neue"/>
            </a:endParaRPr>
          </a:p>
          <a:p>
            <a:pPr marL="285750" indent="-285750">
              <a:buFont typeface="Arial" panose="020B0604020202020204" pitchFamily="34" charset="0"/>
              <a:buChar char="•"/>
            </a:pPr>
            <a:r>
              <a:rPr lang="en-US" b="1" i="0" dirty="0">
                <a:solidFill>
                  <a:srgbClr val="000000"/>
                </a:solidFill>
                <a:effectLst/>
                <a:latin typeface="Helvetica Neue"/>
              </a:rPr>
              <a:t>2016</a:t>
            </a:r>
            <a:r>
              <a:rPr lang="en-US" b="0" i="0" dirty="0">
                <a:solidFill>
                  <a:srgbClr val="000000"/>
                </a:solidFill>
                <a:effectLst/>
                <a:latin typeface="Helvetica Neue"/>
              </a:rPr>
              <a:t> has the lowest </a:t>
            </a:r>
            <a:r>
              <a:rPr lang="en-US" b="1" i="0" dirty="0">
                <a:solidFill>
                  <a:srgbClr val="000000"/>
                </a:solidFill>
                <a:effectLst/>
                <a:latin typeface="Helvetica Neue"/>
              </a:rPr>
              <a:t>Runtime</a:t>
            </a:r>
            <a:r>
              <a:rPr lang="en-US" b="0" i="0" dirty="0">
                <a:solidFill>
                  <a:srgbClr val="000000"/>
                </a:solidFill>
                <a:effectLst/>
                <a:latin typeface="Helvetica Neue"/>
              </a:rPr>
              <a:t> avg of </a:t>
            </a:r>
            <a:r>
              <a:rPr lang="en-US" b="1" i="0" dirty="0">
                <a:solidFill>
                  <a:schemeClr val="accent2">
                    <a:lumMod val="50000"/>
                  </a:schemeClr>
                </a:solidFill>
                <a:effectLst/>
                <a:latin typeface="Helvetica Neue"/>
              </a:rPr>
              <a:t>107 minutes</a:t>
            </a:r>
            <a:r>
              <a:rPr lang="en-US" b="0" i="0" dirty="0">
                <a:solidFill>
                  <a:schemeClr val="accent2">
                    <a:lumMod val="50000"/>
                  </a:schemeClr>
                </a:solidFill>
                <a:effectLst/>
                <a:latin typeface="Helvetica Neue"/>
              </a:rPr>
              <a:t> </a:t>
            </a:r>
            <a:r>
              <a:rPr lang="en-US" b="0" i="0" dirty="0" err="1">
                <a:solidFill>
                  <a:srgbClr val="000000"/>
                </a:solidFill>
                <a:effectLst/>
                <a:latin typeface="Helvetica Neue"/>
              </a:rPr>
              <a:t>wrt</a:t>
            </a:r>
            <a:r>
              <a:rPr lang="en-US" b="0" i="0" dirty="0">
                <a:solidFill>
                  <a:srgbClr val="000000"/>
                </a:solidFill>
                <a:effectLst/>
                <a:latin typeface="Helvetica Neue"/>
              </a:rPr>
              <a:t> </a:t>
            </a:r>
            <a:r>
              <a:rPr lang="en-US" b="1" i="0" dirty="0">
                <a:solidFill>
                  <a:schemeClr val="accent2">
                    <a:lumMod val="50000"/>
                  </a:schemeClr>
                </a:solidFill>
                <a:effectLst/>
                <a:latin typeface="Helvetica Neue"/>
              </a:rPr>
              <a:t>2006</a:t>
            </a:r>
            <a:r>
              <a:rPr lang="en-US" b="0" i="0" dirty="0">
                <a:solidFill>
                  <a:srgbClr val="000000"/>
                </a:solidFill>
                <a:effectLst/>
                <a:latin typeface="Helvetica Neue"/>
              </a:rPr>
              <a:t> with avg </a:t>
            </a:r>
            <a:r>
              <a:rPr lang="en-US" b="1" i="0" dirty="0">
                <a:solidFill>
                  <a:schemeClr val="accent2">
                    <a:lumMod val="50000"/>
                  </a:schemeClr>
                </a:solidFill>
                <a:effectLst/>
                <a:latin typeface="Helvetica Neue"/>
              </a:rPr>
              <a:t>Runtime</a:t>
            </a:r>
            <a:r>
              <a:rPr lang="en-US" b="0" i="0" dirty="0">
                <a:solidFill>
                  <a:srgbClr val="000000"/>
                </a:solidFill>
                <a:effectLst/>
                <a:latin typeface="Helvetica Neue"/>
              </a:rPr>
              <a:t> of more than </a:t>
            </a:r>
            <a:r>
              <a:rPr lang="en-US" b="1" i="0" dirty="0">
                <a:solidFill>
                  <a:srgbClr val="000000"/>
                </a:solidFill>
                <a:effectLst/>
                <a:latin typeface="Helvetica Neue"/>
              </a:rPr>
              <a:t>121 </a:t>
            </a:r>
            <a:r>
              <a:rPr lang="en-US" b="1" i="0" dirty="0">
                <a:solidFill>
                  <a:schemeClr val="accent2">
                    <a:lumMod val="50000"/>
                  </a:schemeClr>
                </a:solidFill>
                <a:effectLst/>
                <a:latin typeface="Helvetica Neue"/>
              </a:rPr>
              <a:t>Minutes</a:t>
            </a:r>
            <a:endParaRPr lang="en-US" b="0" i="0" dirty="0">
              <a:solidFill>
                <a:schemeClr val="accent2">
                  <a:lumMod val="50000"/>
                </a:schemeClr>
              </a:solidFill>
              <a:effectLst/>
              <a:latin typeface="Helvetica Neue"/>
            </a:endParaRPr>
          </a:p>
          <a:p>
            <a:endParaRPr lang="en-IN" dirty="0"/>
          </a:p>
        </p:txBody>
      </p:sp>
    </p:spTree>
    <p:extLst>
      <p:ext uri="{BB962C8B-B14F-4D97-AF65-F5344CB8AC3E}">
        <p14:creationId xmlns:p14="http://schemas.microsoft.com/office/powerpoint/2010/main" val="1663289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8D98-B681-49A4-AD5C-31F5C6A9C0FC}"/>
              </a:ext>
            </a:extLst>
          </p:cNvPr>
          <p:cNvSpPr>
            <a:spLocks noGrp="1"/>
          </p:cNvSpPr>
          <p:nvPr>
            <p:ph type="title"/>
          </p:nvPr>
        </p:nvSpPr>
        <p:spPr>
          <a:xfrm>
            <a:off x="1007882" y="732772"/>
            <a:ext cx="10515600" cy="728384"/>
          </a:xfrm>
        </p:spPr>
        <p:txBody>
          <a:bodyPr>
            <a:noAutofit/>
          </a:bodyPr>
          <a:lstStyle/>
          <a:p>
            <a:r>
              <a:rPr lang="en-US" sz="2400" b="1" i="0" dirty="0">
                <a:solidFill>
                  <a:schemeClr val="accent1"/>
                </a:solidFill>
                <a:effectLst/>
                <a:latin typeface="Helvetica Neue"/>
              </a:rPr>
              <a:t>How Revenue is distributed ?</a:t>
            </a:r>
            <a:br>
              <a:rPr lang="en-US" sz="2400" b="1" i="0" dirty="0">
                <a:solidFill>
                  <a:schemeClr val="accent1"/>
                </a:solidFill>
                <a:effectLst/>
                <a:latin typeface="Helvetica Neue"/>
              </a:rPr>
            </a:br>
            <a:br>
              <a:rPr lang="en-US" sz="2400" b="1" i="0" dirty="0">
                <a:solidFill>
                  <a:schemeClr val="accent1"/>
                </a:solidFill>
                <a:effectLst/>
                <a:latin typeface="Helvetica Neue"/>
              </a:rPr>
            </a:br>
            <a:endParaRPr lang="en-IN" sz="2400" dirty="0">
              <a:solidFill>
                <a:schemeClr val="accent1"/>
              </a:solidFill>
            </a:endParaRPr>
          </a:p>
        </p:txBody>
      </p:sp>
      <p:pic>
        <p:nvPicPr>
          <p:cNvPr id="4098" name="Picture 2">
            <a:extLst>
              <a:ext uri="{FF2B5EF4-FFF2-40B4-BE49-F238E27FC236}">
                <a16:creationId xmlns:a16="http://schemas.microsoft.com/office/drawing/2014/main" id="{67C50398-337D-4238-8AC9-7DE0E5C5A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048" y="1271587"/>
            <a:ext cx="5602174" cy="351722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2B04979-6DE5-4F4D-8116-3B24D4A31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642" y="1348033"/>
            <a:ext cx="5304688" cy="34407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D2C649-50EB-4858-A8F7-F5F68C4E2315}"/>
              </a:ext>
            </a:extLst>
          </p:cNvPr>
          <p:cNvSpPr txBox="1"/>
          <p:nvPr/>
        </p:nvSpPr>
        <p:spPr>
          <a:xfrm>
            <a:off x="754144" y="4986779"/>
            <a:ext cx="1103618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2">
                    <a:lumMod val="50000"/>
                  </a:schemeClr>
                </a:solidFill>
              </a:rPr>
              <a:t>Here we can see that majority of the movies has Revenue under 50$ Million. </a:t>
            </a:r>
          </a:p>
          <a:p>
            <a:pPr marL="285750" indent="-285750">
              <a:buFont typeface="Arial" panose="020B0604020202020204" pitchFamily="34" charset="0"/>
              <a:buChar char="•"/>
            </a:pPr>
            <a:r>
              <a:rPr lang="en-US" sz="1600" dirty="0">
                <a:solidFill>
                  <a:schemeClr val="accent2">
                    <a:lumMod val="50000"/>
                  </a:schemeClr>
                </a:solidFill>
              </a:rPr>
              <a:t>Through Boxplot we can see that more than 75% of movies has Revenue under 120$ range though very handful of movies have very high Revenue which is pulling the mean away from Median.</a:t>
            </a:r>
          </a:p>
          <a:p>
            <a:pPr marL="285750" indent="-285750">
              <a:buFont typeface="Arial" panose="020B0604020202020204" pitchFamily="34" charset="0"/>
              <a:buChar char="•"/>
            </a:pPr>
            <a:r>
              <a:rPr lang="en-US" sz="1600" b="1" dirty="0">
                <a:solidFill>
                  <a:schemeClr val="accent2">
                    <a:lumMod val="50000"/>
                  </a:schemeClr>
                </a:solidFill>
                <a:latin typeface="+mj-lt"/>
              </a:rPr>
              <a:t>Revenue (Millions) is right skewed as mean is 82.9 is way high than median 47.8.</a:t>
            </a:r>
            <a:endParaRPr lang="en-IN" sz="1600" b="1" dirty="0">
              <a:solidFill>
                <a:schemeClr val="accent2">
                  <a:lumMod val="50000"/>
                </a:schemeClr>
              </a:solidFill>
              <a:latin typeface="+mj-lt"/>
            </a:endParaRPr>
          </a:p>
        </p:txBody>
      </p:sp>
    </p:spTree>
    <p:extLst>
      <p:ext uri="{BB962C8B-B14F-4D97-AF65-F5344CB8AC3E}">
        <p14:creationId xmlns:p14="http://schemas.microsoft.com/office/powerpoint/2010/main" val="282393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11FC-271A-4F37-86A4-7C435B0979A7}"/>
              </a:ext>
            </a:extLst>
          </p:cNvPr>
          <p:cNvSpPr>
            <a:spLocks noGrp="1"/>
          </p:cNvSpPr>
          <p:nvPr>
            <p:ph type="title"/>
          </p:nvPr>
        </p:nvSpPr>
        <p:spPr/>
        <p:txBody>
          <a:bodyPr>
            <a:normAutofit/>
          </a:bodyPr>
          <a:lstStyle/>
          <a:p>
            <a:r>
              <a:rPr lang="en-US" sz="2000" b="1" dirty="0">
                <a:solidFill>
                  <a:schemeClr val="accent1"/>
                </a:solidFill>
                <a:latin typeface="Helvetica Neue"/>
              </a:rPr>
              <a:t>W</a:t>
            </a:r>
            <a:r>
              <a:rPr lang="en-US" sz="2000" b="1" i="0" dirty="0">
                <a:solidFill>
                  <a:schemeClr val="accent1"/>
                </a:solidFill>
                <a:effectLst/>
                <a:latin typeface="Helvetica Neue"/>
              </a:rPr>
              <a:t>hich are Top 10 highest Revenue earning movies ? Also highest revenue movie in each year?</a:t>
            </a:r>
            <a:br>
              <a:rPr lang="en-US" sz="2000" b="1" i="0" dirty="0">
                <a:solidFill>
                  <a:schemeClr val="accent1"/>
                </a:solidFill>
                <a:effectLst/>
                <a:latin typeface="Helvetica Neue"/>
              </a:rPr>
            </a:br>
            <a:endParaRPr lang="en-IN" sz="2000" dirty="0">
              <a:solidFill>
                <a:schemeClr val="accent1"/>
              </a:solidFill>
            </a:endParaRPr>
          </a:p>
        </p:txBody>
      </p:sp>
      <p:pic>
        <p:nvPicPr>
          <p:cNvPr id="5122" name="Picture 2">
            <a:extLst>
              <a:ext uri="{FF2B5EF4-FFF2-40B4-BE49-F238E27FC236}">
                <a16:creationId xmlns:a16="http://schemas.microsoft.com/office/drawing/2014/main" id="{458FAAB3-A9A5-4FA9-ABE7-1D692AF01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386" y="1166303"/>
            <a:ext cx="5418496" cy="390328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B2F172A-85D2-4EB0-B490-CA56C98E0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45" y="1164691"/>
            <a:ext cx="5867055" cy="45286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1E48A7-2A1A-4C57-B540-E1D3010E58FC}"/>
              </a:ext>
            </a:extLst>
          </p:cNvPr>
          <p:cNvSpPr txBox="1"/>
          <p:nvPr/>
        </p:nvSpPr>
        <p:spPr>
          <a:xfrm>
            <a:off x="584462" y="5693309"/>
            <a:ext cx="11472420"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The </a:t>
            </a:r>
            <a:r>
              <a:rPr lang="en-US" b="1" i="0" dirty="0">
                <a:solidFill>
                  <a:srgbClr val="C00000"/>
                </a:solidFill>
                <a:effectLst/>
                <a:latin typeface="Helvetica Neue"/>
              </a:rPr>
              <a:t>Highest Revenue Movie</a:t>
            </a:r>
            <a:r>
              <a:rPr lang="en-US" b="0" i="0" dirty="0">
                <a:solidFill>
                  <a:srgbClr val="C00000"/>
                </a:solidFill>
                <a:effectLst/>
                <a:latin typeface="Helvetica Neue"/>
              </a:rPr>
              <a:t> </a:t>
            </a:r>
            <a:r>
              <a:rPr lang="en-US" b="0" i="0" dirty="0">
                <a:solidFill>
                  <a:srgbClr val="000000"/>
                </a:solidFill>
                <a:effectLst/>
                <a:latin typeface="Helvetica Neue"/>
              </a:rPr>
              <a:t>is </a:t>
            </a:r>
            <a:r>
              <a:rPr lang="en-US" b="1" i="0" dirty="0">
                <a:solidFill>
                  <a:srgbClr val="C00000"/>
                </a:solidFill>
                <a:effectLst/>
                <a:latin typeface="Helvetica Neue"/>
              </a:rPr>
              <a:t>Star Wars: Episode VII - The Force Awakens</a:t>
            </a:r>
            <a:r>
              <a:rPr lang="en-US" b="0" i="0" dirty="0">
                <a:solidFill>
                  <a:srgbClr val="C00000"/>
                </a:solidFill>
                <a:effectLst/>
                <a:latin typeface="Helvetica Neue"/>
              </a:rPr>
              <a:t> </a:t>
            </a:r>
            <a:r>
              <a:rPr lang="en-US" b="0" i="0" dirty="0">
                <a:solidFill>
                  <a:srgbClr val="000000"/>
                </a:solidFill>
                <a:effectLst/>
                <a:latin typeface="Helvetica Neue"/>
              </a:rPr>
              <a:t>which has earned </a:t>
            </a:r>
            <a:r>
              <a:rPr lang="en-US" b="1" i="0" dirty="0">
                <a:solidFill>
                  <a:srgbClr val="C00000"/>
                </a:solidFill>
                <a:effectLst/>
                <a:latin typeface="Helvetica Neue"/>
              </a:rPr>
              <a:t>936.63 Millions in Revenue</a:t>
            </a:r>
            <a:r>
              <a:rPr lang="en-US" b="0" i="0" dirty="0">
                <a:solidFill>
                  <a:srgbClr val="000000"/>
                </a:solidFill>
                <a:effectLst/>
                <a:latin typeface="Helvetica Neue"/>
              </a:rPr>
              <a:t> and has </a:t>
            </a:r>
            <a:r>
              <a:rPr lang="en-US" b="1" i="0" dirty="0">
                <a:solidFill>
                  <a:srgbClr val="C00000"/>
                </a:solidFill>
                <a:effectLst/>
                <a:latin typeface="Helvetica Neue"/>
              </a:rPr>
              <a:t>Rating and </a:t>
            </a:r>
            <a:r>
              <a:rPr lang="en-US" b="1" i="0" dirty="0" err="1">
                <a:solidFill>
                  <a:srgbClr val="C00000"/>
                </a:solidFill>
                <a:effectLst/>
                <a:latin typeface="Helvetica Neue"/>
              </a:rPr>
              <a:t>Metascore</a:t>
            </a:r>
            <a:r>
              <a:rPr lang="en-US" b="0" i="0" dirty="0">
                <a:solidFill>
                  <a:srgbClr val="C00000"/>
                </a:solidFill>
                <a:effectLst/>
                <a:latin typeface="Helvetica Neue"/>
              </a:rPr>
              <a:t> </a:t>
            </a:r>
            <a:r>
              <a:rPr lang="en-US" b="0" i="0" dirty="0">
                <a:solidFill>
                  <a:srgbClr val="000000"/>
                </a:solidFill>
                <a:effectLst/>
                <a:latin typeface="Helvetica Neue"/>
              </a:rPr>
              <a:t>of</a:t>
            </a:r>
            <a:r>
              <a:rPr lang="en-US" b="0" i="0" dirty="0">
                <a:solidFill>
                  <a:srgbClr val="C00000"/>
                </a:solidFill>
                <a:effectLst/>
                <a:latin typeface="Helvetica Neue"/>
              </a:rPr>
              <a:t> </a:t>
            </a:r>
            <a:r>
              <a:rPr lang="en-US" b="1" i="0" dirty="0">
                <a:solidFill>
                  <a:srgbClr val="C00000"/>
                </a:solidFill>
                <a:effectLst/>
                <a:latin typeface="Helvetica Neue"/>
              </a:rPr>
              <a:t>8.1 and 81</a:t>
            </a:r>
            <a:r>
              <a:rPr lang="en-US" b="0" i="0" dirty="0">
                <a:solidFill>
                  <a:srgbClr val="C00000"/>
                </a:solidFill>
                <a:effectLst/>
                <a:latin typeface="Helvetica Neue"/>
              </a:rPr>
              <a:t> </a:t>
            </a:r>
            <a:r>
              <a:rPr lang="en-US" b="0" i="0" dirty="0">
                <a:solidFill>
                  <a:srgbClr val="000000"/>
                </a:solidFill>
                <a:effectLst/>
                <a:latin typeface="Helvetica Neue"/>
              </a:rPr>
              <a:t>respectively.</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388775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FB84-3E97-4341-98CC-44FFF5E01B7E}"/>
              </a:ext>
            </a:extLst>
          </p:cNvPr>
          <p:cNvSpPr>
            <a:spLocks noGrp="1"/>
          </p:cNvSpPr>
          <p:nvPr>
            <p:ph type="title"/>
          </p:nvPr>
        </p:nvSpPr>
        <p:spPr>
          <a:xfrm>
            <a:off x="734505" y="0"/>
            <a:ext cx="10515600" cy="1325563"/>
          </a:xfrm>
        </p:spPr>
        <p:txBody>
          <a:bodyPr>
            <a:normAutofit/>
          </a:bodyPr>
          <a:lstStyle/>
          <a:p>
            <a:r>
              <a:rPr lang="en-US" sz="2000" b="1" i="0" dirty="0">
                <a:solidFill>
                  <a:schemeClr val="accent1"/>
                </a:solidFill>
                <a:effectLst/>
                <a:latin typeface="Helvetica Neue"/>
              </a:rPr>
              <a:t>Which is the most popular Genre over the years?</a:t>
            </a:r>
            <a:br>
              <a:rPr lang="en-US" sz="2000" b="1" i="0" dirty="0">
                <a:solidFill>
                  <a:schemeClr val="accent1"/>
                </a:solidFill>
                <a:effectLst/>
                <a:latin typeface="Helvetica Neue"/>
              </a:rPr>
            </a:br>
            <a:endParaRPr lang="en-IN" sz="2000" dirty="0">
              <a:solidFill>
                <a:schemeClr val="accent1"/>
              </a:solidFill>
            </a:endParaRPr>
          </a:p>
        </p:txBody>
      </p:sp>
      <p:pic>
        <p:nvPicPr>
          <p:cNvPr id="6148" name="Picture 4">
            <a:extLst>
              <a:ext uri="{FF2B5EF4-FFF2-40B4-BE49-F238E27FC236}">
                <a16:creationId xmlns:a16="http://schemas.microsoft.com/office/drawing/2014/main" id="{BBAE6B47-0F99-4567-AC8D-04022B7A7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21" y="877282"/>
            <a:ext cx="5283920" cy="36844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95C0D591-1253-47E8-BBDC-265673A75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154" y="877282"/>
            <a:ext cx="6237393" cy="37610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1D8C63-B256-4867-8629-072DB9E5176C}"/>
              </a:ext>
            </a:extLst>
          </p:cNvPr>
          <p:cNvSpPr txBox="1"/>
          <p:nvPr/>
        </p:nvSpPr>
        <p:spPr>
          <a:xfrm>
            <a:off x="734505" y="4901938"/>
            <a:ext cx="10945305" cy="1077218"/>
          </a:xfrm>
          <a:prstGeom prst="rect">
            <a:avLst/>
          </a:prstGeom>
          <a:noFill/>
        </p:spPr>
        <p:txBody>
          <a:bodyPr wrap="square" rtlCol="0">
            <a:spAutoFit/>
          </a:bodyPr>
          <a:lstStyle/>
          <a:p>
            <a:pPr marL="285750" indent="-285750">
              <a:buFont typeface="Arial" panose="020B0604020202020204" pitchFamily="34" charset="0"/>
              <a:buChar char="•"/>
            </a:pPr>
            <a:r>
              <a:rPr lang="en-US" sz="1600" b="1" i="0" dirty="0">
                <a:solidFill>
                  <a:schemeClr val="accent2">
                    <a:lumMod val="50000"/>
                  </a:schemeClr>
                </a:solidFill>
                <a:effectLst/>
                <a:latin typeface="Helvetica Neue"/>
              </a:rPr>
              <a:t>Drama, Comedy, Adventure, and Action </a:t>
            </a:r>
            <a:r>
              <a:rPr lang="en-US" sz="1600" b="1" i="0" dirty="0">
                <a:solidFill>
                  <a:srgbClr val="000000"/>
                </a:solidFill>
                <a:effectLst/>
                <a:latin typeface="Helvetica Neue"/>
              </a:rPr>
              <a:t>are the most popular genres in general. The pie chart is a better visual since we can assess that these </a:t>
            </a:r>
            <a:r>
              <a:rPr lang="en-US" sz="1600" b="1" i="0" dirty="0">
                <a:solidFill>
                  <a:schemeClr val="accent2">
                    <a:lumMod val="50000"/>
                  </a:schemeClr>
                </a:solidFill>
                <a:effectLst/>
                <a:latin typeface="Helvetica Neue"/>
              </a:rPr>
              <a:t>top 4 genres make up about 50% of all movies.</a:t>
            </a:r>
          </a:p>
          <a:p>
            <a:pPr marL="285750" indent="-285750">
              <a:buFont typeface="Arial" panose="020B0604020202020204" pitchFamily="34" charset="0"/>
              <a:buChar char="•"/>
            </a:pPr>
            <a:endParaRPr lang="en-US" sz="1600" b="1" dirty="0">
              <a:solidFill>
                <a:srgbClr val="000000"/>
              </a:solidFill>
              <a:latin typeface="Helvetica Neue"/>
            </a:endParaRPr>
          </a:p>
          <a:p>
            <a:pPr marL="285750" indent="-285750">
              <a:buFont typeface="Arial" panose="020B0604020202020204" pitchFamily="34" charset="0"/>
              <a:buChar char="•"/>
            </a:pPr>
            <a:r>
              <a:rPr lang="en-US" sz="1600" b="1" i="0" dirty="0">
                <a:solidFill>
                  <a:srgbClr val="000000"/>
                </a:solidFill>
                <a:effectLst/>
                <a:latin typeface="Helvetica Neue"/>
              </a:rPr>
              <a:t>War, Music, Westerns and Sports are the least popular genres.</a:t>
            </a:r>
            <a:endParaRPr lang="en-IN" sz="1600" b="1" dirty="0"/>
          </a:p>
        </p:txBody>
      </p:sp>
    </p:spTree>
    <p:extLst>
      <p:ext uri="{BB962C8B-B14F-4D97-AF65-F5344CB8AC3E}">
        <p14:creationId xmlns:p14="http://schemas.microsoft.com/office/powerpoint/2010/main" val="3926377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CEED-B459-422C-90C6-9B414601E4B5}"/>
              </a:ext>
            </a:extLst>
          </p:cNvPr>
          <p:cNvSpPr>
            <a:spLocks noGrp="1"/>
          </p:cNvSpPr>
          <p:nvPr>
            <p:ph type="title"/>
          </p:nvPr>
        </p:nvSpPr>
        <p:spPr>
          <a:xfrm>
            <a:off x="574250" y="0"/>
            <a:ext cx="10515600" cy="1325563"/>
          </a:xfrm>
        </p:spPr>
        <p:txBody>
          <a:bodyPr>
            <a:normAutofit/>
          </a:bodyPr>
          <a:lstStyle/>
          <a:p>
            <a:r>
              <a:rPr lang="en-US" sz="2000" b="1" i="0" dirty="0">
                <a:solidFill>
                  <a:schemeClr val="accent1"/>
                </a:solidFill>
                <a:effectLst/>
                <a:latin typeface="Helvetica Neue"/>
              </a:rPr>
              <a:t>Explore share of genres of movies across years? Also find which Genre bring in the most revenues?</a:t>
            </a:r>
            <a:br>
              <a:rPr lang="en-US" sz="2000" b="1" i="0" dirty="0">
                <a:solidFill>
                  <a:schemeClr val="accent1"/>
                </a:solidFill>
                <a:effectLst/>
                <a:latin typeface="Helvetica Neue"/>
              </a:rPr>
            </a:br>
            <a:endParaRPr lang="en-IN" sz="2000" dirty="0">
              <a:solidFill>
                <a:schemeClr val="accent1"/>
              </a:solidFill>
            </a:endParaRPr>
          </a:p>
        </p:txBody>
      </p:sp>
      <p:pic>
        <p:nvPicPr>
          <p:cNvPr id="4" name="Picture 3">
            <a:extLst>
              <a:ext uri="{FF2B5EF4-FFF2-40B4-BE49-F238E27FC236}">
                <a16:creationId xmlns:a16="http://schemas.microsoft.com/office/drawing/2014/main" id="{B11760CF-1A7E-42E7-AD94-A9CC0B4F5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50" y="1018406"/>
            <a:ext cx="10602199" cy="4321692"/>
          </a:xfrm>
          <a:prstGeom prst="rect">
            <a:avLst/>
          </a:prstGeom>
        </p:spPr>
      </p:pic>
      <p:sp>
        <p:nvSpPr>
          <p:cNvPr id="5" name="TextBox 4">
            <a:extLst>
              <a:ext uri="{FF2B5EF4-FFF2-40B4-BE49-F238E27FC236}">
                <a16:creationId xmlns:a16="http://schemas.microsoft.com/office/drawing/2014/main" id="{51E7527A-0E1B-4BE2-B93E-BB29E2C7C1B9}"/>
              </a:ext>
            </a:extLst>
          </p:cNvPr>
          <p:cNvSpPr txBox="1"/>
          <p:nvPr/>
        </p:nvSpPr>
        <p:spPr>
          <a:xfrm>
            <a:off x="838986" y="5340098"/>
            <a:ext cx="10957874" cy="1015663"/>
          </a:xfrm>
          <a:prstGeom prst="rect">
            <a:avLst/>
          </a:prstGeom>
          <a:noFill/>
        </p:spPr>
        <p:txBody>
          <a:bodyPr wrap="square" rtlCol="0">
            <a:spAutoFit/>
          </a:bodyPr>
          <a:lstStyle/>
          <a:p>
            <a:pPr algn="l"/>
            <a:r>
              <a:rPr lang="en-US" sz="2000" b="0" i="0" dirty="0">
                <a:solidFill>
                  <a:srgbClr val="000000"/>
                </a:solidFill>
                <a:effectLst/>
                <a:latin typeface="Helvetica Neue"/>
              </a:rPr>
              <a:t>It can be seen there is a drastic rise in number of movies made per year and genre which were   made most are </a:t>
            </a:r>
            <a:r>
              <a:rPr lang="en-US" sz="2000" b="1" i="0" dirty="0">
                <a:solidFill>
                  <a:schemeClr val="accent2">
                    <a:lumMod val="50000"/>
                  </a:schemeClr>
                </a:solidFill>
                <a:effectLst/>
                <a:latin typeface="Helvetica Neue"/>
              </a:rPr>
              <a:t>Drama, Action, Adventure and comedy</a:t>
            </a:r>
            <a:endParaRPr lang="en-US" sz="2000" b="0" i="0" dirty="0">
              <a:solidFill>
                <a:schemeClr val="accent2">
                  <a:lumMod val="50000"/>
                </a:schemeClr>
              </a:solidFill>
              <a:effectLst/>
              <a:latin typeface="Helvetica Neue"/>
            </a:endParaRP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580862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1058</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 Neue</vt:lpstr>
      <vt:lpstr>Office Theme</vt:lpstr>
      <vt:lpstr> </vt:lpstr>
      <vt:lpstr> </vt:lpstr>
      <vt:lpstr>Some pre-requisite before we go into analysis:  1. DATASET contains 1000 rows and 12 columns.   2. Dataset had 128 null values in Revenue(Million) columns and 64 null values in Metascore columns  3. As Metascore and Rating both depicts are reviews I’ve replaced the null values by its adjacent Rating value after multiplying it by 10.  4. Row containing Null values In Revenue(Million) is Dropped the is saved in new Dataset which is used in relevant to Revenue of the films.  5.  One zero value is replaced by np.Nan value .  </vt:lpstr>
      <vt:lpstr>Which year has the most number of movie releases? Has the number of movies released per year has changed ? </vt:lpstr>
      <vt:lpstr>How Runtime of movies has changed over years ? Also how Runtime is Distributed? </vt:lpstr>
      <vt:lpstr>How Revenue is distributed ?  </vt:lpstr>
      <vt:lpstr>Which are Top 10 highest Revenue earning movies ? Also highest revenue movie in each year? </vt:lpstr>
      <vt:lpstr>Which is the most popular Genre over the years? </vt:lpstr>
      <vt:lpstr>Explore share of genres of movies across years? Also find which Genre bring in the most revenues? </vt:lpstr>
      <vt:lpstr>Animation has the highest return rate with average revenue of 151.08 million in 2016.   Sci FI and Adventure are other two high yielding Genres as well. </vt:lpstr>
      <vt:lpstr>What is Genre of Top 50 Highest and Lowest Revenue movies ? </vt:lpstr>
      <vt:lpstr>Which Actor has done most number of movies ? Also find out most dependable actors with highest average revenue who has done minimum 5 movies with minimum revenue of 10 million ? </vt:lpstr>
      <vt:lpstr>Top 10 Directors with most number of movies? Which Directors are the safest bet? </vt:lpstr>
      <vt:lpstr>Explore how Revenue is affected by various parameters? </vt:lpstr>
      <vt:lpstr>Conclusion: </vt:lpstr>
      <vt:lpstr> Actionable 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Kaushal Rochani</dc:creator>
  <cp:lastModifiedBy>Kaushal Rochani</cp:lastModifiedBy>
  <cp:revision>13</cp:revision>
  <dcterms:created xsi:type="dcterms:W3CDTF">2021-02-22T15:49:02Z</dcterms:created>
  <dcterms:modified xsi:type="dcterms:W3CDTF">2021-02-22T17:54:55Z</dcterms:modified>
</cp:coreProperties>
</file>