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F01579-4CF5-4221-9762-CA055D34D871}">
  <a:tblStyle styleId="{E4F01579-4CF5-4221-9762-CA055D34D87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b687dfc8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b687dfc8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b687dfc8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b687dfc8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b687dfc8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b687dfc8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c60de29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c60de29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b687dfc8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b687dfc8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b687dfc8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b687dfc8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b687dfc8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6b687dfc8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hyperlink" Target="http://docs.google.com/spreadsheets/d/1ybA7fYIC3IRTvOOPBeinFAbIis0UJfFGT-8jdZ0Oan0/edit?usp=sharing" TargetMode="External"/><Relationship Id="rId9" Type="http://schemas.openxmlformats.org/officeDocument/2006/relationships/hyperlink" Target="https://conf.virtualcoglab.ru/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huggingface.co/Helsinki-NLP/opus-mt-ru-en" TargetMode="External"/><Relationship Id="rId4" Type="http://schemas.openxmlformats.org/officeDocument/2006/relationships/hyperlink" Target="https://huggingface.co/Helsinki-NLP/opus-mt-ru-en" TargetMode="External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spreadsheets/d/1SLTQIb0vO590V92GB2hOmXpF9rAUrfJ1xtD_3y2YMOs/edit?gid=194824155#gid=194824155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spreadsheets/d/1SLTQIb0vO590V92GB2hOmXpF9rAUrfJ1xtD_3y2YMOs/edit?gid=194824155#gid=194824155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3198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Дообучение модели Opus для перевода текстов из когнитивной науки</a:t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464108" y="29574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999999"/>
                </a:solidFill>
              </a:rPr>
              <a:t>Е. Родионова</a:t>
            </a:r>
            <a:endParaRPr sz="3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Почему именно такая тема?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Собрала подходящий датасет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Есть подходящая модель (opus-mt-ru-en и обратная)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Не требует больших вычислительных ресурсов (работает в колабе на 16gb </a:t>
            </a:r>
            <a:r>
              <a:rPr lang="en-GB"/>
              <a:t>c</a:t>
            </a:r>
            <a:r>
              <a:rPr lang="en-GB"/>
              <a:t>pu)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Может, это даже будет полезно…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0158" y="745500"/>
            <a:ext cx="1564594" cy="217517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Датасет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548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4"/>
              </a:rPr>
              <a:t>docs.google.com/spreadsheets/d/1ybA7fYIC3IRTvOOPBeinFAbIis0UJfFGT-8jdZ0Oan0/edit?usp=sharing</a:t>
            </a:r>
            <a:r>
              <a:rPr lang="en-GB" sz="1100"/>
              <a:t> </a:t>
            </a:r>
            <a:endParaRPr sz="11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Конференция “Когнитивная наука в Москве”: сборники тезисов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У каждой работы 2 аннотации: на </a:t>
            </a:r>
            <a:br>
              <a:rPr lang="en-GB"/>
            </a:br>
            <a:r>
              <a:rPr lang="en-GB"/>
              <a:t>русском и на английском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Всего 505 параллельных текстов по 		~200 слов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7796" y="779575"/>
            <a:ext cx="1756101" cy="248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2049" y="2739138"/>
            <a:ext cx="1519925" cy="217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53805" y="2750340"/>
            <a:ext cx="1519925" cy="2152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83900" y="2895075"/>
            <a:ext cx="1440851" cy="204134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68225" y="4656025"/>
            <a:ext cx="41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Сайт конференции: </a:t>
            </a:r>
            <a:r>
              <a:rPr lang="en-GB" u="sng">
                <a:solidFill>
                  <a:schemeClr val="hlink"/>
                </a:solidFill>
                <a:hlinkClick r:id="rId9"/>
              </a:rPr>
              <a:t>conf.virtualcoglab.ru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Модель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3358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huggingface.co/Helsinki-NLP/opus-mt-ru-en</a:t>
            </a:r>
            <a:r>
              <a:rPr lang="en-GB"/>
              <a:t>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huggingface.co/Helsinki-NLP/opus-mt-en-ru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Обучалась 6 эпох на 404 текстах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Max_length – 512 токенов 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925" y="1017729"/>
            <a:ext cx="6035849" cy="22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 (ru-en)</a:t>
            </a:r>
            <a:endParaRPr/>
          </a:p>
        </p:txBody>
      </p:sp>
      <p:graphicFrame>
        <p:nvGraphicFramePr>
          <p:cNvPr id="86" name="Google Shape;86;p17"/>
          <p:cNvGraphicFramePr/>
          <p:nvPr/>
        </p:nvGraphicFramePr>
        <p:xfrm>
          <a:off x="998100" y="179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{E4F01579-4CF5-4221-9762-CA055D34D871}</a:tableStyleId>
              </a:tblPr>
              <a:tblGrid>
                <a:gridCol w="1110350"/>
                <a:gridCol w="2062450"/>
                <a:gridCol w="1850875"/>
                <a:gridCol w="2124125"/>
              </a:tblGrid>
              <a:tr h="494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400"/>
                        <a:t>base</a:t>
                      </a:r>
                      <a:endParaRPr b="1" sz="24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400"/>
                        <a:t>3 epochs</a:t>
                      </a:r>
                      <a:endParaRPr b="1" sz="24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400"/>
                        <a:t>6 epochs</a:t>
                      </a:r>
                      <a:endParaRPr b="1" sz="24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94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400"/>
                        <a:t>BLEU</a:t>
                      </a:r>
                      <a:endParaRPr b="1" sz="24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18.29746586</a:t>
                      </a:r>
                      <a:endParaRPr sz="2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24.30022306</a:t>
                      </a:r>
                      <a:endParaRPr sz="2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24.46635307</a:t>
                      </a:r>
                      <a:endParaRPr sz="2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4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400"/>
                        <a:t>chrF</a:t>
                      </a:r>
                      <a:endParaRPr b="1" sz="24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50.25</a:t>
                      </a:r>
                      <a:endParaRPr sz="2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56.64</a:t>
                      </a:r>
                      <a:endParaRPr sz="2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56.98</a:t>
                      </a:r>
                      <a:endParaRPr sz="2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" name="Google Shape;87;p17"/>
          <p:cNvSpPr txBox="1"/>
          <p:nvPr/>
        </p:nvSpPr>
        <p:spPr>
          <a:xfrm>
            <a:off x="462850" y="3460575"/>
            <a:ext cx="6745500" cy="1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Табличка с аутпутами моделей на примерах моих тезисов на ту же конференцию 2025 года: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https://docs.google.com/spreadsheets/d/1SLTQIb0vO590V92GB2hOmXpF9rAUrfJ1xtD_3y2YMOs/edit?gid=194824155#gid=194824155</a:t>
            </a:r>
            <a:r>
              <a:rPr lang="en-GB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8350" y="3507975"/>
            <a:ext cx="1343550" cy="13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 (en-ru)</a:t>
            </a:r>
            <a:endParaRPr/>
          </a:p>
        </p:txBody>
      </p:sp>
      <p:graphicFrame>
        <p:nvGraphicFramePr>
          <p:cNvPr id="94" name="Google Shape;94;p18"/>
          <p:cNvGraphicFramePr/>
          <p:nvPr/>
        </p:nvGraphicFramePr>
        <p:xfrm>
          <a:off x="998100" y="179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{E4F01579-4CF5-4221-9762-CA055D34D871}</a:tableStyleId>
              </a:tblPr>
              <a:tblGrid>
                <a:gridCol w="1110350"/>
                <a:gridCol w="2062450"/>
                <a:gridCol w="1850875"/>
                <a:gridCol w="2124125"/>
              </a:tblGrid>
              <a:tr h="494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400"/>
                        <a:t>base</a:t>
                      </a:r>
                      <a:endParaRPr b="1" sz="24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400"/>
                        <a:t>3 epochs</a:t>
                      </a:r>
                      <a:endParaRPr b="1" sz="24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400"/>
                        <a:t>6 epochs</a:t>
                      </a:r>
                      <a:endParaRPr b="1" sz="24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94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400"/>
                        <a:t>BLEU</a:t>
                      </a:r>
                      <a:endParaRPr b="1" sz="24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12.89351372</a:t>
                      </a:r>
                      <a:endParaRPr sz="2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17.21294601</a:t>
                      </a:r>
                      <a:endParaRPr sz="2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17.83206786</a:t>
                      </a:r>
                      <a:endParaRPr sz="2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4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400"/>
                        <a:t>chrF</a:t>
                      </a:r>
                      <a:endParaRPr b="1" sz="24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46.69</a:t>
                      </a:r>
                      <a:endParaRPr sz="2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53.14</a:t>
                      </a:r>
                      <a:endParaRPr sz="2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53.62</a:t>
                      </a:r>
                      <a:endParaRPr sz="2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5" name="Google Shape;95;p18"/>
          <p:cNvSpPr txBox="1"/>
          <p:nvPr/>
        </p:nvSpPr>
        <p:spPr>
          <a:xfrm>
            <a:off x="462850" y="3460575"/>
            <a:ext cx="6745500" cy="1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Табличка с аутпутами моделей на примерах моих тезисов на ту же конференцию 2025 года: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https://docs.google.com/spreadsheets/d/1SLTQIb0vO590V92GB2hOmXpF9rAUrfJ1xtD_3y2YMOs/edit?gid=194824155#gid=194824155</a:t>
            </a:r>
            <a:r>
              <a:rPr lang="en-GB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8350" y="3507975"/>
            <a:ext cx="1343550" cy="13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Некоторые выводы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Все модели плохо справляются с аббревиатурами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Дообученные модели лучше справляются с domain-specific терминологией (</a:t>
            </a:r>
            <a:r>
              <a:rPr lang="en-GB">
                <a:solidFill>
                  <a:srgbClr val="990000"/>
                </a:solidFill>
              </a:rPr>
              <a:t>soft</a:t>
            </a:r>
            <a:r>
              <a:rPr lang="en-GB"/>
              <a:t> – </a:t>
            </a:r>
            <a:r>
              <a:rPr lang="en-GB">
                <a:solidFill>
                  <a:srgbClr val="38761D"/>
                </a:solidFill>
              </a:rPr>
              <a:t>mild</a:t>
            </a:r>
            <a:r>
              <a:rPr lang="en-GB"/>
              <a:t>, </a:t>
            </a:r>
            <a:r>
              <a:rPr lang="en-GB">
                <a:solidFill>
                  <a:srgbClr val="990000"/>
                </a:solidFill>
              </a:rPr>
              <a:t>cognitive degradation</a:t>
            </a:r>
            <a:r>
              <a:rPr lang="en-GB"/>
              <a:t> – </a:t>
            </a:r>
            <a:r>
              <a:rPr lang="en-GB">
                <a:solidFill>
                  <a:srgbClr val="38761D"/>
                </a:solidFill>
              </a:rPr>
              <a:t>cognitive function deterioration, </a:t>
            </a:r>
            <a:r>
              <a:rPr lang="en-GB">
                <a:solidFill>
                  <a:srgbClr val="990000"/>
                </a:solidFill>
              </a:rPr>
              <a:t>смешанное воздействие</a:t>
            </a:r>
            <a:r>
              <a:rPr lang="en-GB">
                <a:solidFill>
                  <a:srgbClr val="38761D"/>
                </a:solidFill>
              </a:rPr>
              <a:t> </a:t>
            </a:r>
            <a:r>
              <a:rPr lang="en-GB"/>
              <a:t>–</a:t>
            </a:r>
            <a:r>
              <a:rPr lang="en-GB">
                <a:solidFill>
                  <a:schemeClr val="dk1"/>
                </a:solidFill>
              </a:rPr>
              <a:t> </a:t>
            </a:r>
            <a:r>
              <a:rPr lang="en-GB">
                <a:solidFill>
                  <a:srgbClr val="38761D"/>
                </a:solidFill>
              </a:rPr>
              <a:t>смешанные эффекты</a:t>
            </a:r>
            <a:r>
              <a:rPr lang="en-GB"/>
              <a:t>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НО дообученные модели </a:t>
            </a:r>
            <a:r>
              <a:rPr lang="en-GB">
                <a:solidFill>
                  <a:srgbClr val="990000"/>
                </a:solidFill>
              </a:rPr>
              <a:t>рус-англ</a:t>
            </a:r>
            <a:r>
              <a:rPr lang="en-GB"/>
              <a:t> выдумывают лишнее предложение (недостаточная max_length?)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Все модели переводят почти дословно)))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Проблемы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Не нормализовала тексты перед передачей в модель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Слишком маленький датасет для качественного обучения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