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1A98-56B6-B342-B09F-25B3E8A80E1C}" v="551" dt="2023-03-29T01:40:50.307"/>
    <p1510:client id="{1EB7E59A-7C2C-61CB-6E1E-F58EE8B7E97A}" v="238" dt="2023-03-28T15:21:28.165"/>
    <p1510:client id="{5287541B-B045-D6C2-1D6A-3BE2D762C0D8}" v="186" dt="2023-03-29T01:34:27.893"/>
    <p1510:client id="{68F7CA1D-06CD-F5F0-36F2-D36274BDB85A}" v="151" dt="2023-03-28T21:01:11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B953-ECA3-45B0-ABC0-B9EF8B6CE704}" type="datetimeFigureOut"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52B1-CA3A-4B42-9963-54A964081C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 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 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52B1-CA3A-4B42-9963-54A964081CEB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usgamblingsites.com/news/new-york-giants-at-los-angeles-rams-betting-preview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AC498F-05BF-9AB4-F21E-F8C674A560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82" r="91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D0CB6C63-41A6-20D1-2FDA-E9C2FCE9F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27" y="2245359"/>
            <a:ext cx="9751717" cy="281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ea typeface="+mj-lt"/>
                <a:cs typeface="+mj-lt"/>
              </a:rPr>
              <a:t>LA Rams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Kevin O'Donnell, Tim Noel, Tim Brown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F1604-5214-E6BC-687F-95C1C9C32052}"/>
              </a:ext>
            </a:extLst>
          </p:cNvPr>
          <p:cNvSpPr txBox="1"/>
          <p:nvPr/>
        </p:nvSpPr>
        <p:spPr>
          <a:xfrm>
            <a:off x="9848248" y="6657945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54BB4-1B0F-A212-3317-1C90445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Red Zone TD Conversion Rate</a:t>
            </a:r>
            <a:endParaRPr lang="en-US" sz="40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90018B3-D94C-71D7-E05F-9F6E67BC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73" y="1197727"/>
            <a:ext cx="7796462" cy="48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99C07-B8D4-E3A5-D4C3-65EFFA48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Conclusions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0049-6569-9BD0-9528-13AAE23E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081048"/>
            <a:ext cx="11285960" cy="4225159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>
                <a:cs typeface="Calibri"/>
              </a:rPr>
              <a:t>Injuries weakened passing efficiency and rush defense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cs typeface="Calibri"/>
              </a:rPr>
              <a:t>Performed poorly in the passing game on both sides of the ball</a:t>
            </a:r>
          </a:p>
          <a:p>
            <a:pPr lvl="1">
              <a:lnSpc>
                <a:spcPct val="120000"/>
              </a:lnSpc>
            </a:pPr>
            <a:r>
              <a:rPr lang="en-US" sz="2300" dirty="0">
                <a:cs typeface="Calibri"/>
              </a:rPr>
              <a:t>Dominated any gain from playoff level rush defense 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cs typeface="Calibri"/>
              </a:rPr>
              <a:t>Consider restructuring contracts to add depth along the margins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cs typeface="Calibri"/>
              </a:rPr>
              <a:t>Star power leads to poor depth, which is necessary if stars are neutralized by strategy or injury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cs typeface="Calibri"/>
              </a:rPr>
              <a:t>Add speed back + deep threat WRs to help get into Red Zone more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cs typeface="Calibri"/>
              </a:rPr>
              <a:t>Prioritize corners + safeties on defense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cs typeface="Calibri"/>
              </a:rPr>
              <a:t>Pass efficiency improved in new look offense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cs typeface="Calibri"/>
              </a:rPr>
              <a:t>Have less of a reliance on one player </a:t>
            </a:r>
          </a:p>
        </p:txBody>
      </p:sp>
    </p:spTree>
    <p:extLst>
      <p:ext uri="{BB962C8B-B14F-4D97-AF65-F5344CB8AC3E}">
        <p14:creationId xmlns:p14="http://schemas.microsoft.com/office/powerpoint/2010/main" val="302967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B0B15-219E-76B1-1C78-277ECF67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Chosen KPIs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565112-A4B3-A8B3-4DEE-75B14247B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30891"/>
              </p:ext>
            </p:extLst>
          </p:nvPr>
        </p:nvGraphicFramePr>
        <p:xfrm>
          <a:off x="632086" y="2796397"/>
          <a:ext cx="10927828" cy="3433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373">
                  <a:extLst>
                    <a:ext uri="{9D8B030D-6E8A-4147-A177-3AD203B41FA5}">
                      <a16:colId xmlns:a16="http://schemas.microsoft.com/office/drawing/2014/main" val="996352136"/>
                    </a:ext>
                  </a:extLst>
                </a:gridCol>
                <a:gridCol w="6438455">
                  <a:extLst>
                    <a:ext uri="{9D8B030D-6E8A-4147-A177-3AD203B41FA5}">
                      <a16:colId xmlns:a16="http://schemas.microsoft.com/office/drawing/2014/main" val="3418697297"/>
                    </a:ext>
                  </a:extLst>
                </a:gridCol>
              </a:tblGrid>
              <a:tr h="572326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KPI</a:t>
                      </a:r>
                    </a:p>
                  </a:txBody>
                  <a:tcPr marL="134465" marR="134465" marT="67233" marB="67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Correlation with Win Percentage</a:t>
                      </a:r>
                    </a:p>
                  </a:txBody>
                  <a:tcPr marL="134465" marR="134465" marT="67233" marB="67233" anchor="ctr"/>
                </a:tc>
                <a:extLst>
                  <a:ext uri="{0D108BD9-81ED-4DB2-BD59-A6C34878D82A}">
                    <a16:rowId xmlns:a16="http://schemas.microsoft.com/office/drawing/2014/main" val="100113130"/>
                  </a:ext>
                </a:extLst>
              </a:tr>
              <a:tr h="5723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EPA per Pass:</a:t>
                      </a:r>
                    </a:p>
                  </a:txBody>
                  <a:tcPr marL="134465" marR="134465" marT="67233" marB="67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0.756</a:t>
                      </a:r>
                    </a:p>
                  </a:txBody>
                  <a:tcPr marL="134465" marR="134465" marT="67233" marB="67233" anchor="ctr"/>
                </a:tc>
                <a:extLst>
                  <a:ext uri="{0D108BD9-81ED-4DB2-BD59-A6C34878D82A}">
                    <a16:rowId xmlns:a16="http://schemas.microsoft.com/office/drawing/2014/main" val="2192427551"/>
                  </a:ext>
                </a:extLst>
              </a:tr>
              <a:tr h="5723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Redzone TD Percentage:</a:t>
                      </a:r>
                    </a:p>
                  </a:txBody>
                  <a:tcPr marL="134465" marR="134465" marT="67233" marB="67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0.586</a:t>
                      </a:r>
                    </a:p>
                  </a:txBody>
                  <a:tcPr marL="134465" marR="134465" marT="67233" marB="67233" anchor="ctr"/>
                </a:tc>
                <a:extLst>
                  <a:ext uri="{0D108BD9-81ED-4DB2-BD59-A6C34878D82A}">
                    <a16:rowId xmlns:a16="http://schemas.microsoft.com/office/drawing/2014/main" val="4028663196"/>
                  </a:ext>
                </a:extLst>
              </a:tr>
              <a:tr h="5723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Defensive EPA per Pass:</a:t>
                      </a:r>
                    </a:p>
                  </a:txBody>
                  <a:tcPr marL="134465" marR="134465" marT="67233" marB="67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0.519</a:t>
                      </a:r>
                    </a:p>
                  </a:txBody>
                  <a:tcPr marL="134465" marR="134465" marT="67233" marB="67233" anchor="ctr"/>
                </a:tc>
                <a:extLst>
                  <a:ext uri="{0D108BD9-81ED-4DB2-BD59-A6C34878D82A}">
                    <a16:rowId xmlns:a16="http://schemas.microsoft.com/office/drawing/2014/main" val="324498980"/>
                  </a:ext>
                </a:extLst>
              </a:tr>
              <a:tr h="5723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EPA per Rush:</a:t>
                      </a:r>
                    </a:p>
                  </a:txBody>
                  <a:tcPr marL="134465" marR="134465" marT="67233" marB="67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0.457</a:t>
                      </a:r>
                    </a:p>
                  </a:txBody>
                  <a:tcPr marL="134465" marR="134465" marT="67233" marB="67233" anchor="ctr"/>
                </a:tc>
                <a:extLst>
                  <a:ext uri="{0D108BD9-81ED-4DB2-BD59-A6C34878D82A}">
                    <a16:rowId xmlns:a16="http://schemas.microsoft.com/office/drawing/2014/main" val="1103978261"/>
                  </a:ext>
                </a:extLst>
              </a:tr>
              <a:tr h="5723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Defensive EPA per Rush:</a:t>
                      </a:r>
                    </a:p>
                  </a:txBody>
                  <a:tcPr marL="134465" marR="134465" marT="67233" marB="67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0.240</a:t>
                      </a:r>
                    </a:p>
                  </a:txBody>
                  <a:tcPr marL="134465" marR="134465" marT="67233" marB="67233" anchor="ctr"/>
                </a:tc>
                <a:extLst>
                  <a:ext uri="{0D108BD9-81ED-4DB2-BD59-A6C34878D82A}">
                    <a16:rowId xmlns:a16="http://schemas.microsoft.com/office/drawing/2014/main" val="173297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9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0A4DE-FD70-9EDB-40B3-945F8025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Rams Fall Off By The Numbers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E75447-BF50-9F78-77B2-A0EBBE806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75818"/>
              </p:ext>
            </p:extLst>
          </p:nvPr>
        </p:nvGraphicFramePr>
        <p:xfrm>
          <a:off x="670192" y="2313542"/>
          <a:ext cx="10515600" cy="441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360417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714488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98967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5424985"/>
                    </a:ext>
                  </a:extLst>
                </a:gridCol>
              </a:tblGrid>
              <a:tr h="552486">
                <a:tc gridSpan="4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63888"/>
                  </a:ext>
                </a:extLst>
              </a:tr>
              <a:tr h="552486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225943"/>
                  </a:ext>
                </a:extLst>
              </a:tr>
              <a:tr h="5524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Record(Win Pct):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10-6(.625)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/>
                          </a:solidFill>
                        </a:rPr>
                        <a:t>12-5(.706)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5-12(.294)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823951"/>
                  </a:ext>
                </a:extLst>
              </a:tr>
              <a:tr h="5524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EPA per Pass: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/>
                          </a:solidFill>
                        </a:rPr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-0.096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588476"/>
                  </a:ext>
                </a:extLst>
              </a:tr>
              <a:tr h="5524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EPA per Rush: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-0.089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/>
                          </a:solidFill>
                        </a:rPr>
                        <a:t>-0.062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35271"/>
                  </a:ext>
                </a:extLst>
              </a:tr>
              <a:tr h="5524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Defensive EPA per Pass: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/>
                          </a:solidFill>
                        </a:rPr>
                        <a:t>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-0.095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17759"/>
                  </a:ext>
                </a:extLst>
              </a:tr>
              <a:tr h="5524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Defensive EPA per Rush: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/>
                          </a:solidFill>
                        </a:rPr>
                        <a:t>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.099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229941"/>
                  </a:ext>
                </a:extLst>
              </a:tr>
              <a:tr h="5524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Redzone TD Percentage: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0.559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0.597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00000"/>
                          </a:solidFill>
                          <a:latin typeface="Calibri"/>
                        </a:rPr>
                        <a:t>0.556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464068"/>
                  </a:ext>
                </a:extLst>
              </a:tr>
            </a:tbl>
          </a:graphicData>
        </a:graphic>
      </p:graphicFrame>
      <p:pic>
        <p:nvPicPr>
          <p:cNvPr id="6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AFF548-23A9-A75C-8ACF-14F5FD20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45" y="2448937"/>
            <a:ext cx="1042678" cy="2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4DE9-4C73-7E13-2C03-BDF08FC7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Playoff vs Non-Playoff Pass EPA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EF39A12-9E87-1D8C-AB9E-59197D0D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06222"/>
              </p:ext>
            </p:extLst>
          </p:nvPr>
        </p:nvGraphicFramePr>
        <p:xfrm>
          <a:off x="8052131" y="3134781"/>
          <a:ext cx="3582836" cy="111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575">
                  <a:extLst>
                    <a:ext uri="{9D8B030D-6E8A-4147-A177-3AD203B41FA5}">
                      <a16:colId xmlns:a16="http://schemas.microsoft.com/office/drawing/2014/main" val="612861117"/>
                    </a:ext>
                  </a:extLst>
                </a:gridCol>
                <a:gridCol w="2028261">
                  <a:extLst>
                    <a:ext uri="{9D8B030D-6E8A-4147-A177-3AD203B41FA5}">
                      <a16:colId xmlns:a16="http://schemas.microsoft.com/office/drawing/2014/main" val="428439889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EPA Per 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2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−0.096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882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Playoff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0.108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07689"/>
                  </a:ext>
                </a:extLst>
              </a:tr>
            </a:tbl>
          </a:graphicData>
        </a:graphic>
      </p:graphicFrame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C41A2A-E93A-F5D5-AA71-12EAE83A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83" y="3551858"/>
            <a:ext cx="1008570" cy="265677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0B41F20-4B54-DEC4-183B-66529A423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87" y="1879174"/>
            <a:ext cx="7584035" cy="46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3AE7C-FA01-8E53-0F7E-AF54B655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Playoff vs Non-Playoff Rush EPA</a:t>
            </a:r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7614B34-E565-0369-02C7-039212F0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434" y="1886038"/>
            <a:ext cx="7556725" cy="4666480"/>
          </a:xfrm>
        </p:spPr>
      </p:pic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EEFB9E7-91A6-4ED7-CD7F-70E47BC8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45204"/>
              </p:ext>
            </p:extLst>
          </p:nvPr>
        </p:nvGraphicFramePr>
        <p:xfrm>
          <a:off x="8020912" y="3192854"/>
          <a:ext cx="3582836" cy="111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575">
                  <a:extLst>
                    <a:ext uri="{9D8B030D-6E8A-4147-A177-3AD203B41FA5}">
                      <a16:colId xmlns:a16="http://schemas.microsoft.com/office/drawing/2014/main" val="612861117"/>
                    </a:ext>
                  </a:extLst>
                </a:gridCol>
                <a:gridCol w="2028261">
                  <a:extLst>
                    <a:ext uri="{9D8B030D-6E8A-4147-A177-3AD203B41FA5}">
                      <a16:colId xmlns:a16="http://schemas.microsoft.com/office/drawing/2014/main" val="428439889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EPA Per Rush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2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−0.062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882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Playoff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−0.051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07689"/>
                  </a:ext>
                </a:extLst>
              </a:tr>
            </a:tbl>
          </a:graphicData>
        </a:graphic>
      </p:graphicFrame>
      <p:pic>
        <p:nvPicPr>
          <p:cNvPr id="1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EBF7BF-7F1C-3E6B-EA5E-470D6AA3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728" y="3609924"/>
            <a:ext cx="1008545" cy="2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2D87E-DA74-0E90-3541-CDFC9E68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Playoff vs Non-Playoff Defensive Pass EPA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AB874B1-CCC0-A0B1-3196-B1D17F5D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7" y="1851715"/>
            <a:ext cx="7613166" cy="4714534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322533C5-18FE-5CBA-052B-5F931A258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36103"/>
              </p:ext>
            </p:extLst>
          </p:nvPr>
        </p:nvGraphicFramePr>
        <p:xfrm>
          <a:off x="8146998" y="3244562"/>
          <a:ext cx="3582836" cy="138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575">
                  <a:extLst>
                    <a:ext uri="{9D8B030D-6E8A-4147-A177-3AD203B41FA5}">
                      <a16:colId xmlns:a16="http://schemas.microsoft.com/office/drawing/2014/main" val="612861117"/>
                    </a:ext>
                  </a:extLst>
                </a:gridCol>
                <a:gridCol w="2028261">
                  <a:extLst>
                    <a:ext uri="{9D8B030D-6E8A-4147-A177-3AD203B41FA5}">
                      <a16:colId xmlns:a16="http://schemas.microsoft.com/office/drawing/2014/main" val="428439889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Mean Defensive EPA Per 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92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−0.095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882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Playoff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−0.008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07689"/>
                  </a:ext>
                </a:extLst>
              </a:tr>
            </a:tbl>
          </a:graphicData>
        </a:graphic>
      </p:graphicFrame>
      <p:pic>
        <p:nvPicPr>
          <p:cNvPr id="9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2A68F32-8956-B875-2AEB-0E716D3B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347" y="3931191"/>
            <a:ext cx="1068837" cy="2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3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54BB4-1B0F-A212-3317-1C90445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Playoff vs Non-Playoff Defensive Rush EPA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20FB8A0-0CD4-C5B4-340B-18C461C8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6" y="1837985"/>
            <a:ext cx="7667979" cy="4741994"/>
          </a:xfrm>
          <a:prstGeom prst="rect">
            <a:avLst/>
          </a:prstGeom>
        </p:spPr>
      </p:pic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4CA39E27-D07B-6D03-4685-539265A86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90996"/>
              </p:ext>
            </p:extLst>
          </p:nvPr>
        </p:nvGraphicFramePr>
        <p:xfrm>
          <a:off x="7997699" y="3250317"/>
          <a:ext cx="3582836" cy="138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575">
                  <a:extLst>
                    <a:ext uri="{9D8B030D-6E8A-4147-A177-3AD203B41FA5}">
                      <a16:colId xmlns:a16="http://schemas.microsoft.com/office/drawing/2014/main" val="612861117"/>
                    </a:ext>
                  </a:extLst>
                </a:gridCol>
                <a:gridCol w="2028261">
                  <a:extLst>
                    <a:ext uri="{9D8B030D-6E8A-4147-A177-3AD203B41FA5}">
                      <a16:colId xmlns:a16="http://schemas.microsoft.com/office/drawing/2014/main" val="428439889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Mean Defensive EPA Per Rush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92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0.099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882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Playoff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0.071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07689"/>
                  </a:ext>
                </a:extLst>
              </a:tr>
            </a:tbl>
          </a:graphicData>
        </a:graphic>
      </p:graphicFrame>
      <p:pic>
        <p:nvPicPr>
          <p:cNvPr id="1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A3E507-2098-1EAA-0095-AA215B2C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621" y="3945616"/>
            <a:ext cx="984144" cy="2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54BB4-1B0F-A212-3317-1C90445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4</a:t>
            </a:r>
            <a:r>
              <a:rPr lang="en-US" sz="4000" baseline="30000">
                <a:solidFill>
                  <a:srgbClr val="FFFFFF"/>
                </a:solidFill>
                <a:cs typeface="Calibri Light"/>
              </a:rPr>
              <a:t>th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 Quarter Crunch Time Offense</a:t>
            </a:r>
          </a:p>
        </p:txBody>
      </p:sp>
      <p:pic>
        <p:nvPicPr>
          <p:cNvPr id="3" name="Picture 3" descr="Chart, diagram, scatter chart&#10;&#10;Description automatically generated">
            <a:extLst>
              <a:ext uri="{FF2B5EF4-FFF2-40B4-BE49-F238E27FC236}">
                <a16:creationId xmlns:a16="http://schemas.microsoft.com/office/drawing/2014/main" id="{0E1C87B5-A159-86AE-9040-3E6C8473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65ED0F9-0C80-0CD9-1A11-7F4A54134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016171"/>
            <a:ext cx="7768280" cy="481879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201AB78-4129-B6AE-CC2A-CB10DF661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618" y="3566314"/>
            <a:ext cx="1026984" cy="74823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8E01033-645D-0194-EA7E-53FF2EE5A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748" y="2332329"/>
            <a:ext cx="649417" cy="656282"/>
          </a:xfrm>
          <a:prstGeom prst="rect">
            <a:avLst/>
          </a:prstGeom>
        </p:spPr>
      </p:pic>
      <p:pic>
        <p:nvPicPr>
          <p:cNvPr id="7" name="Graphic 7" descr="Sling with solid fill">
            <a:extLst>
              <a:ext uri="{FF2B5EF4-FFF2-40B4-BE49-F238E27FC236}">
                <a16:creationId xmlns:a16="http://schemas.microsoft.com/office/drawing/2014/main" id="{1941B203-1194-1B9D-8BC4-6C220C0E0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11617" y="4302331"/>
            <a:ext cx="708455" cy="7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1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54BB4-1B0F-A212-3317-1C90445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4000" kern="1200" baseline="30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Quarter Crunch Time Defense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C9D7238-559A-2AC3-273F-AEC2A87C2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189018"/>
            <a:ext cx="7225748" cy="4479963"/>
          </a:xfrm>
          <a:prstGeom prst="rect">
            <a:avLst/>
          </a:prstGeom>
        </p:spPr>
      </p:pic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3E334A-383A-5309-DAE6-ED03FC9D0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617" y="1067016"/>
            <a:ext cx="7550385" cy="467647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5759D89-06BE-0677-7A8A-A098A0717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8424" y="4141424"/>
            <a:ext cx="631635" cy="613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AF5DE-909D-7894-7325-1BBC227BA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303" y="4389302"/>
            <a:ext cx="530647" cy="530647"/>
          </a:xfrm>
          <a:prstGeom prst="rect">
            <a:avLst/>
          </a:prstGeom>
        </p:spPr>
      </p:pic>
      <p:pic>
        <p:nvPicPr>
          <p:cNvPr id="8" name="Graphic 8" descr="No sign outline">
            <a:extLst>
              <a:ext uri="{FF2B5EF4-FFF2-40B4-BE49-F238E27FC236}">
                <a16:creationId xmlns:a16="http://schemas.microsoft.com/office/drawing/2014/main" id="{CB288700-DBCE-D3AD-17C3-A4BB2ECE1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6824" y="4358090"/>
            <a:ext cx="703244" cy="7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</Words>
  <Application>Microsoft Macintosh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 Rams Performance Analysis</vt:lpstr>
      <vt:lpstr>Chosen KPIs</vt:lpstr>
      <vt:lpstr>Rams Fall Off By The Numbers </vt:lpstr>
      <vt:lpstr>Playoff vs Non-Playoff Pass EPA</vt:lpstr>
      <vt:lpstr>Playoff vs Non-Playoff Rush EPA</vt:lpstr>
      <vt:lpstr>Playoff vs Non-Playoff Defensive Pass EPA</vt:lpstr>
      <vt:lpstr>Playoff vs Non-Playoff Defensive Rush EPA</vt:lpstr>
      <vt:lpstr>4th Quarter Crunch Time Offense</vt:lpstr>
      <vt:lpstr>4th Quarter Crunch Time Defense</vt:lpstr>
      <vt:lpstr>Red Zone TD Conversion Rate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O'Donnell</cp:lastModifiedBy>
  <cp:revision>3</cp:revision>
  <dcterms:created xsi:type="dcterms:W3CDTF">2023-03-26T19:59:16Z</dcterms:created>
  <dcterms:modified xsi:type="dcterms:W3CDTF">2023-03-29T02:05:30Z</dcterms:modified>
</cp:coreProperties>
</file>