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4"/>
  </p:sldMasterIdLst>
  <p:notesMasterIdLst>
    <p:notesMasterId r:id="rId11"/>
  </p:notesMasterIdLst>
  <p:sldIdLst>
    <p:sldId id="472" r:id="rId5"/>
    <p:sldId id="445" r:id="rId6"/>
    <p:sldId id="473" r:id="rId7"/>
    <p:sldId id="474" r:id="rId8"/>
    <p:sldId id="475" r:id="rId9"/>
    <p:sldId id="4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AAE6E6-602A-6C7F-72E1-30E4865E9944}" name="Lubwama, Jennifer" initials="LJ" userId="S::jennifer.lubwama@ou.edu::81d28679-a4c7-4d05-bb5f-571c9bf5708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son Stock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63F"/>
    <a:srgbClr val="CFE1EB"/>
    <a:srgbClr val="224F5D"/>
    <a:srgbClr val="43A8C7"/>
    <a:srgbClr val="EBF1DE"/>
    <a:srgbClr val="FCD5B5"/>
    <a:srgbClr val="B0D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81DE3-23FD-011F-31F7-DE070E3DA46D}" v="12" dt="2024-05-13T04:19:53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oflin, Muriel S." userId="S::muriel.s.kroflin-1@ou.edu::ee87a67b-6253-4c14-8354-e2945757af65" providerId="AD" clId="Web-{77C23F22-94C1-26FA-D6E6-774B28D0A435}"/>
    <pc:docChg chg="modSld">
      <pc:chgData name="Kroflin, Muriel S." userId="S::muriel.s.kroflin-1@ou.edu::ee87a67b-6253-4c14-8354-e2945757af65" providerId="AD" clId="Web-{77C23F22-94C1-26FA-D6E6-774B28D0A435}" dt="2024-04-16T19:50:11.661" v="3" actId="14100"/>
      <pc:docMkLst>
        <pc:docMk/>
      </pc:docMkLst>
      <pc:sldChg chg="modSp">
        <pc:chgData name="Kroflin, Muriel S." userId="S::muriel.s.kroflin-1@ou.edu::ee87a67b-6253-4c14-8354-e2945757af65" providerId="AD" clId="Web-{77C23F22-94C1-26FA-D6E6-774B28D0A435}" dt="2024-04-16T19:50:11.661" v="3" actId="14100"/>
        <pc:sldMkLst>
          <pc:docMk/>
          <pc:sldMk cId="2381037975" sldId="291"/>
        </pc:sldMkLst>
        <pc:picChg chg="mod">
          <ac:chgData name="Kroflin, Muriel S." userId="S::muriel.s.kroflin-1@ou.edu::ee87a67b-6253-4c14-8354-e2945757af65" providerId="AD" clId="Web-{77C23F22-94C1-26FA-D6E6-774B28D0A435}" dt="2024-04-16T19:50:11.661" v="3" actId="14100"/>
          <ac:picMkLst>
            <pc:docMk/>
            <pc:sldMk cId="2381037975" sldId="291"/>
            <ac:picMk id="4" creationId="{B28EA62C-6277-6D45-68E6-67857184B51B}"/>
          </ac:picMkLst>
        </pc:picChg>
        <pc:picChg chg="mod">
          <ac:chgData name="Kroflin, Muriel S." userId="S::muriel.s.kroflin-1@ou.edu::ee87a67b-6253-4c14-8354-e2945757af65" providerId="AD" clId="Web-{77C23F22-94C1-26FA-D6E6-774B28D0A435}" dt="2024-04-16T19:50:05.974" v="2" actId="14100"/>
          <ac:picMkLst>
            <pc:docMk/>
            <pc:sldMk cId="2381037975" sldId="291"/>
            <ac:picMk id="34" creationId="{CF41EBBF-577E-F5C6-3F80-EB2FB8E79878}"/>
          </ac:picMkLst>
        </pc:picChg>
      </pc:sldChg>
    </pc:docChg>
  </pc:docChgLst>
  <pc:docChgLst>
    <pc:chgData name="Kroflin, Muriel S." userId="S::muriel.s.kroflin-1@ou.edu::ee87a67b-6253-4c14-8354-e2945757af65" providerId="AD" clId="Web-{AC57EC0C-AE26-560E-17A9-E2796E8E0C86}"/>
    <pc:docChg chg="modSld">
      <pc:chgData name="Kroflin, Muriel S." userId="S::muriel.s.kroflin-1@ou.edu::ee87a67b-6253-4c14-8354-e2945757af65" providerId="AD" clId="Web-{AC57EC0C-AE26-560E-17A9-E2796E8E0C86}" dt="2024-04-19T02:35:16.846" v="0" actId="20577"/>
      <pc:docMkLst>
        <pc:docMk/>
      </pc:docMkLst>
      <pc:sldChg chg="modSp">
        <pc:chgData name="Kroflin, Muriel S." userId="S::muriel.s.kroflin-1@ou.edu::ee87a67b-6253-4c14-8354-e2945757af65" providerId="AD" clId="Web-{AC57EC0C-AE26-560E-17A9-E2796E8E0C86}" dt="2024-04-19T02:35:16.846" v="0" actId="20577"/>
        <pc:sldMkLst>
          <pc:docMk/>
          <pc:sldMk cId="1536169068" sldId="449"/>
        </pc:sldMkLst>
        <pc:spChg chg="mod">
          <ac:chgData name="Kroflin, Muriel S." userId="S::muriel.s.kroflin-1@ou.edu::ee87a67b-6253-4c14-8354-e2945757af65" providerId="AD" clId="Web-{AC57EC0C-AE26-560E-17A9-E2796E8E0C86}" dt="2024-04-19T02:35:16.846" v="0" actId="20577"/>
          <ac:spMkLst>
            <pc:docMk/>
            <pc:sldMk cId="1536169068" sldId="449"/>
            <ac:spMk id="2" creationId="{1633C3E5-5F22-03C9-69A3-8A735E403ED2}"/>
          </ac:spMkLst>
        </pc:spChg>
      </pc:sldChg>
    </pc:docChg>
  </pc:docChgLst>
  <pc:docChgLst>
    <pc:chgData name="Kroflin, Muriel S." userId="S::muriel.s.kroflin-1@ou.edu::ee87a67b-6253-4c14-8354-e2945757af65" providerId="AD" clId="Web-{5E44AC09-5D2E-D572-20A9-EFC2E2C52880}"/>
    <pc:docChg chg="modSld">
      <pc:chgData name="Kroflin, Muriel S." userId="S::muriel.s.kroflin-1@ou.edu::ee87a67b-6253-4c14-8354-e2945757af65" providerId="AD" clId="Web-{5E44AC09-5D2E-D572-20A9-EFC2E2C52880}" dt="2024-04-24T20:03:39.172" v="1" actId="20577"/>
      <pc:docMkLst>
        <pc:docMk/>
      </pc:docMkLst>
      <pc:sldChg chg="modSp">
        <pc:chgData name="Kroflin, Muriel S." userId="S::muriel.s.kroflin-1@ou.edu::ee87a67b-6253-4c14-8354-e2945757af65" providerId="AD" clId="Web-{5E44AC09-5D2E-D572-20A9-EFC2E2C52880}" dt="2024-04-24T20:03:39.172" v="1" actId="20577"/>
        <pc:sldMkLst>
          <pc:docMk/>
          <pc:sldMk cId="545161022" sldId="448"/>
        </pc:sldMkLst>
        <pc:spChg chg="mod">
          <ac:chgData name="Kroflin, Muriel S." userId="S::muriel.s.kroflin-1@ou.edu::ee87a67b-6253-4c14-8354-e2945757af65" providerId="AD" clId="Web-{5E44AC09-5D2E-D572-20A9-EFC2E2C52880}" dt="2024-04-24T20:03:39.172" v="1" actId="20577"/>
          <ac:spMkLst>
            <pc:docMk/>
            <pc:sldMk cId="545161022" sldId="448"/>
            <ac:spMk id="9" creationId="{DFD23039-DA60-1DAF-DFB9-0D6ECEB142CA}"/>
          </ac:spMkLst>
        </pc:spChg>
      </pc:sldChg>
    </pc:docChg>
  </pc:docChgLst>
  <pc:docChgLst>
    <pc:chgData name="Kroflin, Muriel S." userId="S::muriel.s.kroflin-1@ou.edu::ee87a67b-6253-4c14-8354-e2945757af65" providerId="AD" clId="Web-{F1D81DE3-23FD-011F-31F7-DE070E3DA46D}"/>
    <pc:docChg chg="addSld delSld">
      <pc:chgData name="Kroflin, Muriel S." userId="S::muriel.s.kroflin-1@ou.edu::ee87a67b-6253-4c14-8354-e2945757af65" providerId="AD" clId="Web-{F1D81DE3-23FD-011F-31F7-DE070E3DA46D}" dt="2024-05-13T04:19:53.031" v="11"/>
      <pc:docMkLst>
        <pc:docMk/>
      </pc:docMkLst>
      <pc:sldChg chg="del">
        <pc:chgData name="Kroflin, Muriel S." userId="S::muriel.s.kroflin-1@ou.edu::ee87a67b-6253-4c14-8354-e2945757af65" providerId="AD" clId="Web-{F1D81DE3-23FD-011F-31F7-DE070E3DA46D}" dt="2024-05-13T04:18:51.966" v="4"/>
        <pc:sldMkLst>
          <pc:docMk/>
          <pc:sldMk cId="2381037975" sldId="291"/>
        </pc:sldMkLst>
      </pc:sldChg>
      <pc:sldChg chg="del">
        <pc:chgData name="Kroflin, Muriel S." userId="S::muriel.s.kroflin-1@ou.edu::ee87a67b-6253-4c14-8354-e2945757af65" providerId="AD" clId="Web-{F1D81DE3-23FD-011F-31F7-DE070E3DA46D}" dt="2024-05-13T04:18:24.465" v="1"/>
        <pc:sldMkLst>
          <pc:docMk/>
          <pc:sldMk cId="2580014243" sldId="443"/>
        </pc:sldMkLst>
      </pc:sldChg>
      <pc:sldChg chg="add del">
        <pc:chgData name="Kroflin, Muriel S." userId="S::muriel.s.kroflin-1@ou.edu::ee87a67b-6253-4c14-8354-e2945757af65" providerId="AD" clId="Web-{F1D81DE3-23FD-011F-31F7-DE070E3DA46D}" dt="2024-05-13T04:18:36.966" v="3"/>
        <pc:sldMkLst>
          <pc:docMk/>
          <pc:sldMk cId="3912734671" sldId="445"/>
        </pc:sldMkLst>
      </pc:sldChg>
      <pc:sldChg chg="del">
        <pc:chgData name="Kroflin, Muriel S." userId="S::muriel.s.kroflin-1@ou.edu::ee87a67b-6253-4c14-8354-e2945757af65" providerId="AD" clId="Web-{F1D81DE3-23FD-011F-31F7-DE070E3DA46D}" dt="2024-05-13T04:19:19.029" v="6"/>
        <pc:sldMkLst>
          <pc:docMk/>
          <pc:sldMk cId="3361147950" sldId="447"/>
        </pc:sldMkLst>
      </pc:sldChg>
      <pc:sldChg chg="del">
        <pc:chgData name="Kroflin, Muriel S." userId="S::muriel.s.kroflin-1@ou.edu::ee87a67b-6253-4c14-8354-e2945757af65" providerId="AD" clId="Web-{F1D81DE3-23FD-011F-31F7-DE070E3DA46D}" dt="2024-05-13T04:19:36.514" v="8"/>
        <pc:sldMkLst>
          <pc:docMk/>
          <pc:sldMk cId="545161022" sldId="448"/>
        </pc:sldMkLst>
      </pc:sldChg>
      <pc:sldChg chg="del">
        <pc:chgData name="Kroflin, Muriel S." userId="S::muriel.s.kroflin-1@ou.edu::ee87a67b-6253-4c14-8354-e2945757af65" providerId="AD" clId="Web-{F1D81DE3-23FD-011F-31F7-DE070E3DA46D}" dt="2024-05-13T04:19:43.280" v="10"/>
        <pc:sldMkLst>
          <pc:docMk/>
          <pc:sldMk cId="1536169068" sldId="449"/>
        </pc:sldMkLst>
      </pc:sldChg>
      <pc:sldChg chg="add">
        <pc:chgData name="Kroflin, Muriel S." userId="S::muriel.s.kroflin-1@ou.edu::ee87a67b-6253-4c14-8354-e2945757af65" providerId="AD" clId="Web-{F1D81DE3-23FD-011F-31F7-DE070E3DA46D}" dt="2024-05-13T04:18:22.575" v="0"/>
        <pc:sldMkLst>
          <pc:docMk/>
          <pc:sldMk cId="2078211989" sldId="472"/>
        </pc:sldMkLst>
      </pc:sldChg>
      <pc:sldChg chg="add">
        <pc:chgData name="Kroflin, Muriel S." userId="S::muriel.s.kroflin-1@ou.edu::ee87a67b-6253-4c14-8354-e2945757af65" providerId="AD" clId="Web-{F1D81DE3-23FD-011F-31F7-DE070E3DA46D}" dt="2024-05-13T04:18:54.841" v="5"/>
        <pc:sldMkLst>
          <pc:docMk/>
          <pc:sldMk cId="2381037975" sldId="473"/>
        </pc:sldMkLst>
      </pc:sldChg>
      <pc:sldChg chg="add">
        <pc:chgData name="Kroflin, Muriel S." userId="S::muriel.s.kroflin-1@ou.edu::ee87a67b-6253-4c14-8354-e2945757af65" providerId="AD" clId="Web-{F1D81DE3-23FD-011F-31F7-DE070E3DA46D}" dt="2024-05-13T04:19:22.217" v="7"/>
        <pc:sldMkLst>
          <pc:docMk/>
          <pc:sldMk cId="3361147950" sldId="474"/>
        </pc:sldMkLst>
      </pc:sldChg>
      <pc:sldChg chg="add">
        <pc:chgData name="Kroflin, Muriel S." userId="S::muriel.s.kroflin-1@ou.edu::ee87a67b-6253-4c14-8354-e2945757af65" providerId="AD" clId="Web-{F1D81DE3-23FD-011F-31F7-DE070E3DA46D}" dt="2024-05-13T04:19:39.046" v="9"/>
        <pc:sldMkLst>
          <pc:docMk/>
          <pc:sldMk cId="545161022" sldId="475"/>
        </pc:sldMkLst>
      </pc:sldChg>
      <pc:sldChg chg="add">
        <pc:chgData name="Kroflin, Muriel S." userId="S::muriel.s.kroflin-1@ou.edu::ee87a67b-6253-4c14-8354-e2945757af65" providerId="AD" clId="Web-{F1D81DE3-23FD-011F-31F7-DE070E3DA46D}" dt="2024-05-13T04:19:53.031" v="11"/>
        <pc:sldMkLst>
          <pc:docMk/>
          <pc:sldMk cId="2752783686" sldId="476"/>
        </pc:sldMkLst>
      </pc:sldChg>
    </pc:docChg>
  </pc:docChgLst>
  <pc:docChgLst>
    <pc:chgData clId="Web-{5E44AC09-5D2E-D572-20A9-EFC2E2C52880}"/>
    <pc:docChg chg="modSld">
      <pc:chgData name="" userId="" providerId="" clId="Web-{5E44AC09-5D2E-D572-20A9-EFC2E2C52880}" dt="2024-04-24T19:57:39.743" v="9"/>
      <pc:docMkLst>
        <pc:docMk/>
      </pc:docMkLst>
      <pc:sldChg chg="modSp">
        <pc:chgData name="" userId="" providerId="" clId="Web-{5E44AC09-5D2E-D572-20A9-EFC2E2C52880}" dt="2024-04-24T19:57:39.743" v="9"/>
        <pc:sldMkLst>
          <pc:docMk/>
          <pc:sldMk cId="2381037975" sldId="291"/>
        </pc:sldMkLst>
        <pc:graphicFrameChg chg="mod modGraphic">
          <ac:chgData name="" userId="" providerId="" clId="Web-{5E44AC09-5D2E-D572-20A9-EFC2E2C52880}" dt="2024-04-24T19:57:39.743" v="9"/>
          <ac:graphicFrameMkLst>
            <pc:docMk/>
            <pc:sldMk cId="2381037975" sldId="291"/>
            <ac:graphicFrameMk id="1026" creationId="{C562830D-3175-6137-D828-5784DB5DF5FF}"/>
          </ac:graphicFrameMkLst>
        </pc:graphicFrameChg>
      </pc:sldChg>
    </pc:docChg>
  </pc:docChgLst>
  <pc:docChgLst>
    <pc:chgData name="Kroflin, Muriel S." userId="S::muriel.s.kroflin-1@ou.edu::ee87a67b-6253-4c14-8354-e2945757af65" providerId="AD" clId="Web-{9C92CA2A-F979-553F-AE91-0E5163CD1F05}"/>
    <pc:docChg chg="modSld">
      <pc:chgData name="Kroflin, Muriel S." userId="S::muriel.s.kroflin-1@ou.edu::ee87a67b-6253-4c14-8354-e2945757af65" providerId="AD" clId="Web-{9C92CA2A-F979-553F-AE91-0E5163CD1F05}" dt="2024-04-22T17:41:41.362" v="0" actId="1076"/>
      <pc:docMkLst>
        <pc:docMk/>
      </pc:docMkLst>
      <pc:sldChg chg="modSp">
        <pc:chgData name="Kroflin, Muriel S." userId="S::muriel.s.kroflin-1@ou.edu::ee87a67b-6253-4c14-8354-e2945757af65" providerId="AD" clId="Web-{9C92CA2A-F979-553F-AE91-0E5163CD1F05}" dt="2024-04-22T17:41:41.362" v="0" actId="1076"/>
        <pc:sldMkLst>
          <pc:docMk/>
          <pc:sldMk cId="3912734671" sldId="445"/>
        </pc:sldMkLst>
        <pc:spChg chg="mod">
          <ac:chgData name="Kroflin, Muriel S." userId="S::muriel.s.kroflin-1@ou.edu::ee87a67b-6253-4c14-8354-e2945757af65" providerId="AD" clId="Web-{9C92CA2A-F979-553F-AE91-0E5163CD1F05}" dt="2024-04-22T17:41:41.362" v="0" actId="1076"/>
          <ac:spMkLst>
            <pc:docMk/>
            <pc:sldMk cId="3912734671" sldId="445"/>
            <ac:spMk id="29" creationId="{4A7AF950-E599-3329-6711-C4E116C3021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chule\ICCEW\Financial-Model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chule\ICCEW\Financial-Model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Total</a:t>
            </a:r>
            <a:r>
              <a:rPr lang="en-US" b="1" baseline="0">
                <a:solidFill>
                  <a:schemeClr val="tx1"/>
                </a:solidFill>
              </a:rPr>
              <a:t> Cost Projections for Expansion</a:t>
            </a:r>
            <a:r>
              <a:rPr lang="en-US" b="1">
                <a:solidFill>
                  <a:schemeClr val="tx1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'OKRespond costs '!$D$3</c:f>
              <c:strCache>
                <c:ptCount val="1"/>
                <c:pt idx="0">
                  <c:v>total cost in dollars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57-4642-9FE0-39037B5F345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A57-4642-9FE0-39037B5F345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A57-4642-9FE0-39037B5F345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57-4642-9FE0-39037B5F345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57-4642-9FE0-39037B5F3455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'OKRespond costs '!$B$5:$B$9</c:f>
              <c:strCache>
                <c:ptCount val="5"/>
                <c:pt idx="0">
                  <c:v>year 1                 50 locations </c:v>
                </c:pt>
                <c:pt idx="1">
                  <c:v>year 2                100 locations </c:v>
                </c:pt>
                <c:pt idx="2">
                  <c:v>year 3                150 locations </c:v>
                </c:pt>
                <c:pt idx="3">
                  <c:v>year 4                 200 locations </c:v>
                </c:pt>
                <c:pt idx="4">
                  <c:v>year 5                 250 locations </c:v>
                </c:pt>
              </c:strCache>
            </c:strRef>
          </c:cat>
          <c:val>
            <c:numRef>
              <c:f>'OKRespond costs '!$D$5:$D$9</c:f>
              <c:numCache>
                <c:formatCode>_("$"* #,##0.00_);_("$"* \(#,##0.00\);_("$"* "-"??_);_(@_)</c:formatCode>
                <c:ptCount val="5"/>
                <c:pt idx="0">
                  <c:v>95000</c:v>
                </c:pt>
                <c:pt idx="1">
                  <c:v>130000</c:v>
                </c:pt>
                <c:pt idx="2">
                  <c:v>165000</c:v>
                </c:pt>
                <c:pt idx="3">
                  <c:v>200000</c:v>
                </c:pt>
                <c:pt idx="4">
                  <c:v>235000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7-4642-9FE0-39037B5F345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55531167"/>
        <c:axId val="255532127"/>
      </c:barChart>
      <c:catAx>
        <c:axId val="25553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532127"/>
        <c:crosses val="autoZero"/>
        <c:auto val="1"/>
        <c:lblAlgn val="ctr"/>
        <c:lblOffset val="100"/>
        <c:noMultiLvlLbl val="0"/>
      </c:catAx>
      <c:valAx>
        <c:axId val="25553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Cost in dollars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531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err="1">
                <a:solidFill>
                  <a:schemeClr val="tx1"/>
                </a:solidFill>
              </a:rPr>
              <a:t>Kidvation</a:t>
            </a:r>
            <a:r>
              <a:rPr lang="en-US" b="1">
                <a:solidFill>
                  <a:schemeClr val="tx1"/>
                </a:solidFill>
              </a:rPr>
              <a:t> Revenue Projections</a:t>
            </a:r>
            <a:r>
              <a:rPr lang="en-US" b="1" baseline="0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per Year</a:t>
            </a:r>
            <a:r>
              <a:rPr lang="en-US">
                <a:solidFill>
                  <a:schemeClr val="tx1"/>
                </a:solidFill>
              </a:rPr>
              <a:t>: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'kidvation revenue'!$C$3</c:f>
              <c:strCache>
                <c:ptCount val="1"/>
                <c:pt idx="0">
                  <c:v>Revenue per year: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'kidvation revenue'!$B$5:$B$9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 </c:v>
                </c:pt>
                <c:pt idx="4">
                  <c:v>year 5 </c:v>
                </c:pt>
              </c:strCache>
            </c:strRef>
          </c:cat>
          <c:val>
            <c:numRef>
              <c:f>'kidvation revenue'!$C$5:$C$9</c:f>
              <c:numCache>
                <c:formatCode>_("$"* #,##0.00_);_("$"* \(#,##0.00\);_("$"* "-"??_);_(@_)</c:formatCode>
                <c:ptCount val="5"/>
                <c:pt idx="0">
                  <c:v>25000</c:v>
                </c:pt>
                <c:pt idx="1">
                  <c:v>50000</c:v>
                </c:pt>
                <c:pt idx="2">
                  <c:v>75000</c:v>
                </c:pt>
                <c:pt idx="3">
                  <c:v>100000</c:v>
                </c:pt>
                <c:pt idx="4">
                  <c:v>125000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4D-420D-874D-B77912F65B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5526367"/>
        <c:axId val="493034799"/>
      </c:barChart>
      <c:catAx>
        <c:axId val="25552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034799"/>
        <c:crosses val="autoZero"/>
        <c:auto val="1"/>
        <c:lblAlgn val="ctr"/>
        <c:lblOffset val="100"/>
        <c:noMultiLvlLbl val="0"/>
      </c:catAx>
      <c:valAx>
        <c:axId val="49303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Revenue in dollars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52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18EFF-5629-2342-96EA-A8E78361CFA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91758-5977-D041-8521-188DB80F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27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91758-5977-D041-8521-188DB80F2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47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203202" y="212726"/>
            <a:ext cx="8737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567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03200" y="212725"/>
            <a:ext cx="8737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8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2" marR="0" lvl="5" indent="-3428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80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 txBox="1"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44"/>
          <p:cNvSpPr txBox="1"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171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Google Shape;114;p44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44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>
            <a:spLocks noGrp="1"/>
          </p:cNvSpPr>
          <p:nvPr>
            <p:ph type="title"/>
          </p:nvPr>
        </p:nvSpPr>
        <p:spPr>
          <a:xfrm>
            <a:off x="203202" y="212726"/>
            <a:ext cx="8737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4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45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5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>
            <a:spLocks noGrp="1"/>
          </p:cNvSpPr>
          <p:nvPr>
            <p:ph type="title"/>
          </p:nvPr>
        </p:nvSpPr>
        <p:spPr>
          <a:xfrm>
            <a:off x="203202" y="212726"/>
            <a:ext cx="8737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46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46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46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8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7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47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47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4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body" idx="1"/>
          </p:nvPr>
        </p:nvSpPr>
        <p:spPr>
          <a:xfrm>
            <a:off x="3887391" y="98743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2384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3047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6" name="Google Shape;136;p4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171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Google Shape;137;p48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48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48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49"/>
          <p:cNvSpPr>
            <a:spLocks noGrp="1"/>
          </p:cNvSpPr>
          <p:nvPr>
            <p:ph type="pic" idx="2"/>
          </p:nvPr>
        </p:nvSpPr>
        <p:spPr>
          <a:xfrm>
            <a:off x="3887391" y="987434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171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Google Shape;144;p49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49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49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0"/>
          <p:cNvSpPr txBox="1">
            <a:spLocks noGrp="1"/>
          </p:cNvSpPr>
          <p:nvPr>
            <p:ph type="title"/>
          </p:nvPr>
        </p:nvSpPr>
        <p:spPr>
          <a:xfrm>
            <a:off x="203202" y="212726"/>
            <a:ext cx="8737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5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50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50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50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>
            <a:spLocks noGrp="1"/>
          </p:cNvSpPr>
          <p:nvPr>
            <p:ph type="title"/>
          </p:nvPr>
        </p:nvSpPr>
        <p:spPr>
          <a:xfrm rot="5400000">
            <a:off x="4623594" y="2285211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51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5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6" name="Google Shape;156;p51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51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51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>
            <a:off x="203202" y="212726"/>
            <a:ext cx="8737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86" name="Google Shape;86;p29"/>
          <p:cNvCxnSpPr/>
          <p:nvPr/>
        </p:nvCxnSpPr>
        <p:spPr>
          <a:xfrm>
            <a:off x="0" y="169068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7" name="Google Shape;87;p29" descr="C:\Users\Stephen\Downloads\OFA_Square (2).jpg"/>
          <p:cNvPicPr preferRelativeResize="0"/>
          <p:nvPr/>
        </p:nvPicPr>
        <p:blipFill rotWithShape="1">
          <a:blip r:embed="rId12">
            <a:alphaModFix/>
          </a:blip>
          <a:srcRect l="12236" t="35605" r="12462" b="27601"/>
          <a:stretch/>
        </p:blipFill>
        <p:spPr>
          <a:xfrm>
            <a:off x="50365" y="6341042"/>
            <a:ext cx="1106424" cy="493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926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C3E5-5F22-03C9-69A3-8A735E40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OK Respond and </a:t>
            </a:r>
            <a:r>
              <a:rPr lang="en-US" err="1"/>
              <a:t>Kidvation</a:t>
            </a:r>
            <a:r>
              <a:rPr lang="en-US"/>
              <a:t> collaborate to provide a Youth Entrepreneurship Program.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C23146-43CC-9934-0A40-CB7781F81CD8}"/>
              </a:ext>
            </a:extLst>
          </p:cNvPr>
          <p:cNvGrpSpPr/>
          <p:nvPr/>
        </p:nvGrpSpPr>
        <p:grpSpPr>
          <a:xfrm>
            <a:off x="6094691" y="2280725"/>
            <a:ext cx="2653147" cy="3463029"/>
            <a:chOff x="7287986" y="1963498"/>
            <a:chExt cx="2548991" cy="4026996"/>
          </a:xfrm>
        </p:grpSpPr>
        <p:sp>
          <p:nvSpPr>
            <p:cNvPr id="9" name="Google Shape;204;p4">
              <a:extLst>
                <a:ext uri="{FF2B5EF4-FFF2-40B4-BE49-F238E27FC236}">
                  <a16:creationId xmlns:a16="http://schemas.microsoft.com/office/drawing/2014/main" id="{39235296-BE6B-AF23-DD7B-8A6CBAF72423}"/>
                </a:ext>
              </a:extLst>
            </p:cNvPr>
            <p:cNvSpPr/>
            <p:nvPr/>
          </p:nvSpPr>
          <p:spPr>
            <a:xfrm>
              <a:off x="7287987" y="1963498"/>
              <a:ext cx="2548990" cy="126777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 cap="flat" cmpd="sng">
              <a:solidFill>
                <a:schemeClr val="bg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  <a:defRPr/>
              </a:pPr>
              <a:r>
                <a:rPr lang="en-US" sz="1600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Collaboration with OKC PD and Police Athletic League</a:t>
              </a:r>
              <a:endParaRPr lang="en-US" sz="1600" kern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" name="Google Shape;204;p4">
              <a:extLst>
                <a:ext uri="{FF2B5EF4-FFF2-40B4-BE49-F238E27FC236}">
                  <a16:creationId xmlns:a16="http://schemas.microsoft.com/office/drawing/2014/main" id="{D6A33EF4-9537-1C12-6792-00AD7BB96332}"/>
                </a:ext>
              </a:extLst>
            </p:cNvPr>
            <p:cNvSpPr/>
            <p:nvPr/>
          </p:nvSpPr>
          <p:spPr>
            <a:xfrm>
              <a:off x="7287986" y="3343111"/>
              <a:ext cx="2548990" cy="126777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 cap="flat" cmpd="sng">
              <a:solidFill>
                <a:schemeClr val="bg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>
                <a:buClr>
                  <a:srgbClr val="FFFFFF"/>
                </a:buClr>
                <a:buSzPts val="1600"/>
                <a:defRPr/>
              </a:pPr>
              <a:r>
                <a:rPr lang="en-US" sz="1600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Giving at risk students a vison for their future</a:t>
              </a:r>
            </a:p>
            <a:p>
              <a:pPr algn="ctr" defTabSz="685800">
                <a:buClr>
                  <a:srgbClr val="FFFFFF"/>
                </a:buClr>
                <a:buSzPts val="1600"/>
                <a:defRPr/>
              </a:pPr>
              <a:endParaRPr lang="en-US" sz="1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4;p4">
              <a:extLst>
                <a:ext uri="{FF2B5EF4-FFF2-40B4-BE49-F238E27FC236}">
                  <a16:creationId xmlns:a16="http://schemas.microsoft.com/office/drawing/2014/main" id="{23FDB193-0B9A-AF1D-2E54-41E863FA3666}"/>
                </a:ext>
              </a:extLst>
            </p:cNvPr>
            <p:cNvSpPr/>
            <p:nvPr/>
          </p:nvSpPr>
          <p:spPr>
            <a:xfrm>
              <a:off x="7287986" y="4722724"/>
              <a:ext cx="2548990" cy="126777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 cap="flat" cmpd="sng">
              <a:solidFill>
                <a:schemeClr val="bg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>
                <a:buClr>
                  <a:srgbClr val="FFFFFF"/>
                </a:buClr>
                <a:buSzPts val="1600"/>
                <a:defRPr/>
              </a:pPr>
              <a:r>
                <a:rPr lang="en-US" sz="1600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Looking to expand to more cities across the US</a:t>
              </a:r>
              <a:endParaRPr lang="en-US" sz="1600" kern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E35F93-F010-6690-E2EB-1DC945CE4344}"/>
              </a:ext>
            </a:extLst>
          </p:cNvPr>
          <p:cNvSpPr txBox="1"/>
          <p:nvPr/>
        </p:nvSpPr>
        <p:spPr>
          <a:xfrm>
            <a:off x="361011" y="5754053"/>
            <a:ext cx="2635863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Douglas White, CEO OK Respond </a:t>
            </a:r>
            <a:endParaRPr lang="en-US" sz="14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 descr="Douglas White Bio | ERAP">
            <a:extLst>
              <a:ext uri="{FF2B5EF4-FFF2-40B4-BE49-F238E27FC236}">
                <a16:creationId xmlns:a16="http://schemas.microsoft.com/office/drawing/2014/main" id="{676232D2-C3D0-7D41-61BF-85BEF8065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4" y="2276888"/>
            <a:ext cx="2635863" cy="346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7E4811-10DC-9032-EE6F-121567CDB9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1" b="6958"/>
          <a:stretch/>
        </p:blipFill>
        <p:spPr>
          <a:xfrm>
            <a:off x="3477075" y="2273706"/>
            <a:ext cx="2421224" cy="34679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E819A-A8EB-2A69-0C69-65226D33AE3C}"/>
              </a:ext>
            </a:extLst>
          </p:cNvPr>
          <p:cNvSpPr txBox="1"/>
          <p:nvPr/>
        </p:nvSpPr>
        <p:spPr>
          <a:xfrm>
            <a:off x="3480446" y="5779903"/>
            <a:ext cx="2616873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 defTabSz="685800">
              <a:defRPr/>
            </a:pP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Brent Wheelbarger, </a:t>
            </a:r>
            <a:r>
              <a:rPr lang="en-US" sz="1400">
                <a:solidFill>
                  <a:srgbClr val="000000"/>
                </a:solidFill>
                <a:latin typeface="-apple-system"/>
              </a:rPr>
              <a:t>Co-Founder </a:t>
            </a:r>
            <a:r>
              <a:rPr lang="en-US" sz="1400" err="1">
                <a:solidFill>
                  <a:srgbClr val="000000"/>
                </a:solidFill>
                <a:latin typeface="-apple-system"/>
              </a:rPr>
              <a:t>Kidvation</a:t>
            </a:r>
            <a:r>
              <a:rPr lang="en-US" sz="1400">
                <a:solidFill>
                  <a:srgbClr val="000000"/>
                </a:solidFill>
                <a:latin typeface="-apple-system"/>
              </a:rPr>
              <a:t> Global </a:t>
            </a:r>
            <a:r>
              <a:rPr lang="en-US" sz="105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endParaRPr lang="en-US" sz="135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21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202679" y="342615"/>
            <a:ext cx="873426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/>
              <a:t>The target market for the program are 3500 middle schools and 420 PAL chapters.  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11827-0B26-C368-EDAA-77DF53111A68}"/>
              </a:ext>
            </a:extLst>
          </p:cNvPr>
          <p:cNvGrpSpPr/>
          <p:nvPr/>
        </p:nvGrpSpPr>
        <p:grpSpPr>
          <a:xfrm>
            <a:off x="202679" y="2194201"/>
            <a:ext cx="6063240" cy="3508195"/>
            <a:chOff x="492020" y="1946213"/>
            <a:chExt cx="11736402" cy="3952023"/>
          </a:xfrm>
        </p:grpSpPr>
        <p:grpSp>
          <p:nvGrpSpPr>
            <p:cNvPr id="2" name="Google Shape;1531;p44">
              <a:extLst>
                <a:ext uri="{FF2B5EF4-FFF2-40B4-BE49-F238E27FC236}">
                  <a16:creationId xmlns:a16="http://schemas.microsoft.com/office/drawing/2014/main" id="{1DF66F76-06BE-806C-AEE5-19758966C614}"/>
                </a:ext>
              </a:extLst>
            </p:cNvPr>
            <p:cNvGrpSpPr/>
            <p:nvPr/>
          </p:nvGrpSpPr>
          <p:grpSpPr>
            <a:xfrm>
              <a:off x="2616708" y="1946213"/>
              <a:ext cx="6958583" cy="3057013"/>
              <a:chOff x="1811926" y="856811"/>
              <a:chExt cx="4202408" cy="2713725"/>
            </a:xfrm>
          </p:grpSpPr>
          <p:sp>
            <p:nvSpPr>
              <p:cNvPr id="3" name="Google Shape;1532;p44">
                <a:extLst>
                  <a:ext uri="{FF2B5EF4-FFF2-40B4-BE49-F238E27FC236}">
                    <a16:creationId xmlns:a16="http://schemas.microsoft.com/office/drawing/2014/main" id="{41B03BD0-9E5F-8A35-7B73-BF2CB01D6CCE}"/>
                  </a:ext>
                </a:extLst>
              </p:cNvPr>
              <p:cNvSpPr/>
              <p:nvPr/>
            </p:nvSpPr>
            <p:spPr>
              <a:xfrm>
                <a:off x="1811926" y="856811"/>
                <a:ext cx="4202408" cy="1274546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  <a:alpha val="5647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2250" b="1">
                    <a:solidFill>
                      <a:srgbClr val="43A8C7"/>
                    </a:solidFill>
                    <a:latin typeface="Fira Sans Extra Condensed"/>
                    <a:sym typeface="Fira Sans Extra Condensed"/>
                  </a:rPr>
                  <a:t>13,860 </a:t>
                </a:r>
                <a:endParaRPr sz="1350">
                  <a:solidFill>
                    <a:srgbClr val="43A8C7"/>
                  </a:solidFill>
                  <a:latin typeface="Arial"/>
                </a:endParaRPr>
              </a:p>
            </p:txBody>
          </p:sp>
          <p:sp>
            <p:nvSpPr>
              <p:cNvPr id="4" name="Google Shape;1533;p44">
                <a:extLst>
                  <a:ext uri="{FF2B5EF4-FFF2-40B4-BE49-F238E27FC236}">
                    <a16:creationId xmlns:a16="http://schemas.microsoft.com/office/drawing/2014/main" id="{EF9A1D7E-D353-C3E4-4CEA-F5C3E879DA0C}"/>
                  </a:ext>
                </a:extLst>
              </p:cNvPr>
              <p:cNvSpPr/>
              <p:nvPr/>
            </p:nvSpPr>
            <p:spPr>
              <a:xfrm>
                <a:off x="2532574" y="2714769"/>
                <a:ext cx="2761109" cy="85576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3137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2250" b="1">
                    <a:solidFill>
                      <a:srgbClr val="8AC33E"/>
                    </a:solidFill>
                    <a:latin typeface="Fira Sans Extra Condensed"/>
                    <a:sym typeface="Fira Sans Extra Condensed"/>
                  </a:rPr>
                  <a:t>5,293</a:t>
                </a:r>
                <a:endParaRPr lang="en" sz="2250" b="1">
                  <a:solidFill>
                    <a:srgbClr val="8AC33E">
                      <a:lumMod val="75000"/>
                    </a:srgbClr>
                  </a:solidFill>
                  <a:latin typeface="Fira Sans Extra Condensed"/>
                  <a:sym typeface="Fira Sans Extra Condensed"/>
                </a:endParaRPr>
              </a:p>
            </p:txBody>
          </p:sp>
          <p:sp>
            <p:nvSpPr>
              <p:cNvPr id="5" name="Google Shape;1534;p44">
                <a:extLst>
                  <a:ext uri="{FF2B5EF4-FFF2-40B4-BE49-F238E27FC236}">
                    <a16:creationId xmlns:a16="http://schemas.microsoft.com/office/drawing/2014/main" id="{20C7E805-DD61-5116-36A7-834E80F24AA4}"/>
                  </a:ext>
                </a:extLst>
              </p:cNvPr>
              <p:cNvSpPr/>
              <p:nvPr/>
            </p:nvSpPr>
            <p:spPr>
              <a:xfrm>
                <a:off x="2013486" y="1729712"/>
                <a:ext cx="3799286" cy="1196149"/>
              </a:xfrm>
              <a:prstGeom prst="ellipse">
                <a:avLst/>
              </a:prstGeom>
              <a:solidFill>
                <a:schemeClr val="accent4">
                  <a:alpha val="1882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2100" b="1">
                    <a:solidFill>
                      <a:srgbClr val="8064A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8,600</a:t>
                </a:r>
              </a:p>
            </p:txBody>
          </p:sp>
        </p:grpSp>
        <p:sp>
          <p:nvSpPr>
            <p:cNvPr id="6" name="Google Shape;1533;p44">
              <a:extLst>
                <a:ext uri="{FF2B5EF4-FFF2-40B4-BE49-F238E27FC236}">
                  <a16:creationId xmlns:a16="http://schemas.microsoft.com/office/drawing/2014/main" id="{32596AAF-D69B-054F-6C86-8AEA94A7A6A0}"/>
                </a:ext>
              </a:extLst>
            </p:cNvPr>
            <p:cNvSpPr/>
            <p:nvPr/>
          </p:nvSpPr>
          <p:spPr>
            <a:xfrm>
              <a:off x="4446520" y="4934214"/>
              <a:ext cx="3298951" cy="9640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137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2250" b="1">
                  <a:solidFill>
                    <a:srgbClr val="F79646"/>
                  </a:solidFill>
                  <a:latin typeface="Fira Sans Extra Condensed"/>
                  <a:sym typeface="Fira Sans Extra Condensed"/>
                </a:rPr>
                <a:t>3,500</a:t>
              </a:r>
              <a:endParaRPr lang="en" sz="2250" b="1">
                <a:solidFill>
                  <a:srgbClr val="F79646">
                    <a:lumMod val="75000"/>
                  </a:srgbClr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228EF8-C180-C16F-CA45-70C3CF5655E7}"/>
                </a:ext>
              </a:extLst>
            </p:cNvPr>
            <p:cNvSpPr/>
            <p:nvPr/>
          </p:nvSpPr>
          <p:spPr>
            <a:xfrm>
              <a:off x="500140" y="1977678"/>
              <a:ext cx="2074422" cy="1276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B3611E-08E6-53F6-98C7-B163AA8FD9AC}"/>
                </a:ext>
              </a:extLst>
            </p:cNvPr>
            <p:cNvSpPr txBox="1"/>
            <p:nvPr/>
          </p:nvSpPr>
          <p:spPr>
            <a:xfrm>
              <a:off x="631320" y="2060935"/>
              <a:ext cx="1796834" cy="104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>
                  <a:solidFill>
                    <a:srgbClr val="000000"/>
                  </a:solidFill>
                  <a:latin typeface="Arial"/>
                </a:rPr>
                <a:t>Middle Schools in the US in 2022 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632F68F-294D-33EF-985F-555D60FF706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67192" y="2580791"/>
              <a:ext cx="1998001" cy="138438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phic 9" descr="Badge 1 with solid fill">
              <a:extLst>
                <a:ext uri="{FF2B5EF4-FFF2-40B4-BE49-F238E27FC236}">
                  <a16:creationId xmlns:a16="http://schemas.microsoft.com/office/drawing/2014/main" id="{883C8566-94F9-8875-2645-464B12C7B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82957" y="2285675"/>
              <a:ext cx="787055" cy="590233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FF8FF47-E52B-98B7-BC24-A02BC1B81F31}"/>
                </a:ext>
              </a:extLst>
            </p:cNvPr>
            <p:cNvSpPr/>
            <p:nvPr/>
          </p:nvSpPr>
          <p:spPr>
            <a:xfrm>
              <a:off x="9909042" y="4276998"/>
              <a:ext cx="2319380" cy="14287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B525D1-73D1-603B-9254-C4810E0F2000}"/>
                </a:ext>
              </a:extLst>
            </p:cNvPr>
            <p:cNvSpPr txBox="1"/>
            <p:nvPr/>
          </p:nvSpPr>
          <p:spPr>
            <a:xfrm>
              <a:off x="10168284" y="4307572"/>
              <a:ext cx="1800895" cy="1274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>
                  <a:solidFill>
                    <a:srgbClr val="000000"/>
                  </a:solidFill>
                  <a:latin typeface="Arial"/>
                </a:rPr>
                <a:t>Middle Schools with Police Presence 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DCCB42-EAC0-C7D1-7A1F-68DF9D8AC467}"/>
                </a:ext>
              </a:extLst>
            </p:cNvPr>
            <p:cNvSpPr/>
            <p:nvPr/>
          </p:nvSpPr>
          <p:spPr>
            <a:xfrm>
              <a:off x="9909042" y="1946214"/>
              <a:ext cx="2319376" cy="14287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4941E6-52F0-CC74-ED0F-63A58A8BD77A}"/>
                </a:ext>
              </a:extLst>
            </p:cNvPr>
            <p:cNvSpPr txBox="1"/>
            <p:nvPr/>
          </p:nvSpPr>
          <p:spPr>
            <a:xfrm>
              <a:off x="10209364" y="2008128"/>
              <a:ext cx="1699491" cy="1274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>
                  <a:solidFill>
                    <a:srgbClr val="000000"/>
                  </a:solidFill>
                  <a:latin typeface="Arial"/>
                </a:rPr>
                <a:t>Middle Schools in Cities and Suburbs 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B758D6-975F-81E9-D271-62D2AF4FA742}"/>
                </a:ext>
              </a:extLst>
            </p:cNvPr>
            <p:cNvSpPr/>
            <p:nvPr/>
          </p:nvSpPr>
          <p:spPr>
            <a:xfrm>
              <a:off x="492020" y="4288835"/>
              <a:ext cx="2273236" cy="146227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A32C1F-1C48-0BFF-92D5-0D01A66F0DB9}"/>
                </a:ext>
              </a:extLst>
            </p:cNvPr>
            <p:cNvSpPr txBox="1"/>
            <p:nvPr/>
          </p:nvSpPr>
          <p:spPr>
            <a:xfrm>
              <a:off x="792474" y="4356567"/>
              <a:ext cx="1672330" cy="1274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>
                  <a:solidFill>
                    <a:srgbClr val="000000"/>
                  </a:solidFill>
                  <a:latin typeface="Arial"/>
                </a:rPr>
                <a:t> Middle Schools with over 500 Students </a:t>
              </a:r>
            </a:p>
          </p:txBody>
        </p:sp>
        <p:pic>
          <p:nvPicPr>
            <p:cNvPr id="24" name="Graphic 23" descr="Badge 3 with solid fill">
              <a:extLst>
                <a:ext uri="{FF2B5EF4-FFF2-40B4-BE49-F238E27FC236}">
                  <a16:creationId xmlns:a16="http://schemas.microsoft.com/office/drawing/2014/main" id="{B9FF3AA6-046F-D5F7-E0C0-E948DD232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3054" y="4670088"/>
              <a:ext cx="817523" cy="590234"/>
            </a:xfrm>
            <a:prstGeom prst="rect">
              <a:avLst/>
            </a:prstGeom>
          </p:spPr>
        </p:pic>
        <p:pic>
          <p:nvPicPr>
            <p:cNvPr id="25" name="Graphic 24" descr="Badge with solid fill">
              <a:extLst>
                <a:ext uri="{FF2B5EF4-FFF2-40B4-BE49-F238E27FC236}">
                  <a16:creationId xmlns:a16="http://schemas.microsoft.com/office/drawing/2014/main" id="{6BF3CC9F-D189-12C8-5071-B0E6A7D6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38208" y="2387507"/>
              <a:ext cx="744969" cy="582890"/>
            </a:xfrm>
            <a:prstGeom prst="rect">
              <a:avLst/>
            </a:prstGeom>
          </p:spPr>
        </p:pic>
        <p:pic>
          <p:nvPicPr>
            <p:cNvPr id="27" name="Graphic 26" descr="Badge 4 with solid fill">
              <a:extLst>
                <a:ext uri="{FF2B5EF4-FFF2-40B4-BE49-F238E27FC236}">
                  <a16:creationId xmlns:a16="http://schemas.microsoft.com/office/drawing/2014/main" id="{D6213FB8-7588-ACE6-64AB-53EA45FE9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38208" y="4711781"/>
              <a:ext cx="744968" cy="582890"/>
            </a:xfrm>
            <a:prstGeom prst="rect">
              <a:avLst/>
            </a:prstGeom>
          </p:spPr>
        </p:pic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E143DF9-21A8-0332-FD4D-3CF495A511E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250197" y="4527583"/>
              <a:ext cx="2055046" cy="417076"/>
            </a:xfrm>
            <a:prstGeom prst="bentConnector3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4F62A737-966C-BBC5-3B4B-FFCC3FD87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889" y="5003226"/>
              <a:ext cx="2725035" cy="412999"/>
            </a:xfrm>
            <a:prstGeom prst="bentConnector3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483A5908-5962-C748-B792-063EC9486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889" y="2678952"/>
              <a:ext cx="2725035" cy="922572"/>
            </a:xfrm>
            <a:prstGeom prst="bent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68D18C-2490-F3B7-15DF-52DBB55DE47A}"/>
              </a:ext>
            </a:extLst>
          </p:cNvPr>
          <p:cNvGrpSpPr/>
          <p:nvPr/>
        </p:nvGrpSpPr>
        <p:grpSpPr>
          <a:xfrm>
            <a:off x="6373246" y="2194201"/>
            <a:ext cx="2636624" cy="3437716"/>
            <a:chOff x="8799623" y="1955448"/>
            <a:chExt cx="3320142" cy="40682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3D1829C-DB39-00D0-CFEE-E9C6CA0280C8}"/>
                </a:ext>
              </a:extLst>
            </p:cNvPr>
            <p:cNvGrpSpPr/>
            <p:nvPr/>
          </p:nvGrpSpPr>
          <p:grpSpPr>
            <a:xfrm>
              <a:off x="8799623" y="1955448"/>
              <a:ext cx="3320142" cy="1084657"/>
              <a:chOff x="7236690" y="1985672"/>
              <a:chExt cx="3833091" cy="1325563"/>
            </a:xfrm>
            <a:solidFill>
              <a:srgbClr val="B0D1E0"/>
            </a:solidFill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F113666-DA8F-4EED-970A-8EB60B81FB16}"/>
                  </a:ext>
                </a:extLst>
              </p:cNvPr>
              <p:cNvSpPr/>
              <p:nvPr/>
            </p:nvSpPr>
            <p:spPr>
              <a:xfrm>
                <a:off x="7236690" y="1985672"/>
                <a:ext cx="3833091" cy="132556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27E0F7-89A2-EFD3-9C2A-CA38537CF9CC}"/>
                  </a:ext>
                </a:extLst>
              </p:cNvPr>
              <p:cNvSpPr txBox="1"/>
              <p:nvPr/>
            </p:nvSpPr>
            <p:spPr>
              <a:xfrm>
                <a:off x="7423723" y="2245348"/>
                <a:ext cx="3459018" cy="8012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rgbClr val="000000"/>
                    </a:solidFill>
                    <a:latin typeface="Arial"/>
                  </a:rPr>
                  <a:t>Over 700 PAL chapters nation wide 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47DDA4-7220-DBD3-B515-017D220FA47A}"/>
                </a:ext>
              </a:extLst>
            </p:cNvPr>
            <p:cNvGrpSpPr/>
            <p:nvPr/>
          </p:nvGrpSpPr>
          <p:grpSpPr>
            <a:xfrm>
              <a:off x="8998033" y="3530284"/>
              <a:ext cx="2923310" cy="1111350"/>
              <a:chOff x="7236690" y="1985672"/>
              <a:chExt cx="3833091" cy="1325563"/>
            </a:xfrm>
            <a:solidFill>
              <a:srgbClr val="B0D1E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14FBF73-EEA4-752F-5DFF-1FCA1EBF48D7}"/>
                  </a:ext>
                </a:extLst>
              </p:cNvPr>
              <p:cNvSpPr/>
              <p:nvPr/>
            </p:nvSpPr>
            <p:spPr>
              <a:xfrm>
                <a:off x="7236690" y="1985672"/>
                <a:ext cx="3833091" cy="132556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7AF950-E599-3329-6711-C4E116C3021E}"/>
                  </a:ext>
                </a:extLst>
              </p:cNvPr>
              <p:cNvSpPr txBox="1"/>
              <p:nvPr/>
            </p:nvSpPr>
            <p:spPr>
              <a:xfrm>
                <a:off x="7443726" y="2212283"/>
                <a:ext cx="3409680" cy="749402"/>
              </a:xfrm>
              <a:prstGeom prst="rect">
                <a:avLst/>
              </a:prstGeom>
              <a:grpFill/>
            </p:spPr>
            <p:txBody>
              <a:bodyPr wrap="square" lIns="68580" tIns="34290" rIns="68580" bIns="34290" rtlCol="0" anchor="t">
                <a:spAutoFit/>
              </a:bodyPr>
              <a:lstStyle/>
              <a:p>
                <a:pPr algn="ctr"/>
                <a:r>
                  <a:rPr lang="en-US" sz="1500">
                    <a:solidFill>
                      <a:srgbClr val="000000"/>
                    </a:solidFill>
                    <a:latin typeface="Arial"/>
                  </a:rPr>
                  <a:t>Approx. 60% have Mentorship Programs 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7417B0-0DE4-E004-4A55-F946048741A6}"/>
                </a:ext>
              </a:extLst>
            </p:cNvPr>
            <p:cNvGrpSpPr/>
            <p:nvPr/>
          </p:nvGrpSpPr>
          <p:grpSpPr>
            <a:xfrm>
              <a:off x="9167938" y="5129038"/>
              <a:ext cx="2583502" cy="894686"/>
              <a:chOff x="7236690" y="1985672"/>
              <a:chExt cx="3833091" cy="1325563"/>
            </a:xfrm>
            <a:solidFill>
              <a:srgbClr val="B0D1E0"/>
            </a:solidFill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D2E729F-D8A4-9DB5-F094-A93E53F10356}"/>
                  </a:ext>
                </a:extLst>
              </p:cNvPr>
              <p:cNvSpPr/>
              <p:nvPr/>
            </p:nvSpPr>
            <p:spPr>
              <a:xfrm>
                <a:off x="7236690" y="1985672"/>
                <a:ext cx="3833091" cy="132556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591B6E-5633-D521-F690-77B8E1270A6F}"/>
                  </a:ext>
                </a:extLst>
              </p:cNvPr>
              <p:cNvSpPr txBox="1"/>
              <p:nvPr/>
            </p:nvSpPr>
            <p:spPr>
              <a:xfrm>
                <a:off x="7423726" y="2168430"/>
                <a:ext cx="3459018" cy="9713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rgbClr val="000000"/>
                    </a:solidFill>
                    <a:latin typeface="Arial"/>
                  </a:rPr>
                  <a:t>420 potential partners 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1B9C179-ADC8-AFBD-E14D-78078386765C}"/>
                </a:ext>
              </a:extLst>
            </p:cNvPr>
            <p:cNvCxnSpPr>
              <a:cxnSpLocks/>
              <a:stCxn id="17" idx="2"/>
              <a:endCxn id="26" idx="0"/>
            </p:cNvCxnSpPr>
            <p:nvPr/>
          </p:nvCxnSpPr>
          <p:spPr>
            <a:xfrm flipH="1">
              <a:off x="10459688" y="3040104"/>
              <a:ext cx="6" cy="490180"/>
            </a:xfrm>
            <a:prstGeom prst="straightConnector1">
              <a:avLst/>
            </a:prstGeom>
            <a:ln w="57150">
              <a:solidFill>
                <a:srgbClr val="224F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E0665C6-3A01-D0F8-5550-8379E8478A62}"/>
                </a:ext>
              </a:extLst>
            </p:cNvPr>
            <p:cNvCxnSpPr>
              <a:cxnSpLocks/>
              <a:stCxn id="26" idx="2"/>
              <a:endCxn id="33" idx="0"/>
            </p:cNvCxnSpPr>
            <p:nvPr/>
          </p:nvCxnSpPr>
          <p:spPr>
            <a:xfrm>
              <a:off x="10459688" y="4641633"/>
              <a:ext cx="1" cy="487405"/>
            </a:xfrm>
            <a:prstGeom prst="straightConnector1">
              <a:avLst/>
            </a:prstGeom>
            <a:ln w="57150">
              <a:solidFill>
                <a:srgbClr val="224F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73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A2D3B-1C6E-0CB4-991A-4902A06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Table 1025">
            <a:extLst>
              <a:ext uri="{FF2B5EF4-FFF2-40B4-BE49-F238E27FC236}">
                <a16:creationId xmlns:a16="http://schemas.microsoft.com/office/drawing/2014/main" id="{C562830D-3175-6137-D828-5784DB5DF5FF}"/>
              </a:ext>
            </a:extLst>
          </p:cNvPr>
          <p:cNvGraphicFramePr>
            <a:graphicFrameLocks noGrp="1"/>
          </p:cNvGraphicFramePr>
          <p:nvPr/>
        </p:nvGraphicFramePr>
        <p:xfrm>
          <a:off x="1680119" y="4031211"/>
          <a:ext cx="7148908" cy="169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27">
                  <a:extLst>
                    <a:ext uri="{9D8B030D-6E8A-4147-A177-3AD203B41FA5}">
                      <a16:colId xmlns:a16="http://schemas.microsoft.com/office/drawing/2014/main" val="3050896471"/>
                    </a:ext>
                  </a:extLst>
                </a:gridCol>
                <a:gridCol w="1787227">
                  <a:extLst>
                    <a:ext uri="{9D8B030D-6E8A-4147-A177-3AD203B41FA5}">
                      <a16:colId xmlns:a16="http://schemas.microsoft.com/office/drawing/2014/main" val="2113966887"/>
                    </a:ext>
                  </a:extLst>
                </a:gridCol>
                <a:gridCol w="1787227">
                  <a:extLst>
                    <a:ext uri="{9D8B030D-6E8A-4147-A177-3AD203B41FA5}">
                      <a16:colId xmlns:a16="http://schemas.microsoft.com/office/drawing/2014/main" val="3804460041"/>
                    </a:ext>
                  </a:extLst>
                </a:gridCol>
                <a:gridCol w="1787227">
                  <a:extLst>
                    <a:ext uri="{9D8B030D-6E8A-4147-A177-3AD203B41FA5}">
                      <a16:colId xmlns:a16="http://schemas.microsoft.com/office/drawing/2014/main" val="2216020851"/>
                    </a:ext>
                  </a:extLst>
                </a:gridCol>
              </a:tblGrid>
              <a:tr h="847556"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 hours</a:t>
                      </a:r>
                    </a:p>
                  </a:txBody>
                  <a:tcPr marL="68580" marR="68580" marT="34290" marB="34290" anchor="ctr">
                    <a:solidFill>
                      <a:srgbClr val="CFE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6 hours</a:t>
                      </a:r>
                    </a:p>
                  </a:txBody>
                  <a:tcPr marL="68580" marR="68580" marT="34290" marB="34290" anchor="ctr">
                    <a:solidFill>
                      <a:srgbClr val="CFE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 hours</a:t>
                      </a:r>
                    </a:p>
                  </a:txBody>
                  <a:tcPr marL="68580" marR="68580" marT="34290" marB="34290" anchor="ctr">
                    <a:solidFill>
                      <a:srgbClr val="CFE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$500+ 10 work hours</a:t>
                      </a:r>
                    </a:p>
                  </a:txBody>
                  <a:tcPr marL="68580" marR="68580" marT="34290" marB="34290" anchor="ctr">
                    <a:solidFill>
                      <a:srgbClr val="CFE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21563"/>
                  </a:ext>
                </a:extLst>
              </a:tr>
              <a:tr h="847556"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$28,000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4882469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FAD92B-FE05-9D6F-7D81-DB751CD3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total cost for OK Respond to acquire one new location is $500 and 20 work hours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79E7A1-0F6F-A321-81D7-0CCCBBEE2BCA}"/>
              </a:ext>
            </a:extLst>
          </p:cNvPr>
          <p:cNvGrpSpPr/>
          <p:nvPr/>
        </p:nvGrpSpPr>
        <p:grpSpPr>
          <a:xfrm>
            <a:off x="203203" y="4031211"/>
            <a:ext cx="1326318" cy="1695112"/>
            <a:chOff x="248407" y="3487307"/>
            <a:chExt cx="1768423" cy="220184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CA063CD-4854-81B8-E11F-AF2B615AEAA2}"/>
                </a:ext>
              </a:extLst>
            </p:cNvPr>
            <p:cNvSpPr/>
            <p:nvPr/>
          </p:nvSpPr>
          <p:spPr>
            <a:xfrm>
              <a:off x="275801" y="3487307"/>
              <a:ext cx="1741029" cy="1014715"/>
            </a:xfrm>
            <a:prstGeom prst="roundRect">
              <a:avLst/>
            </a:prstGeom>
            <a:solidFill>
              <a:srgbClr val="CFE1EB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9039E8-1937-FBFA-3DE2-5BB112412A35}"/>
                </a:ext>
              </a:extLst>
            </p:cNvPr>
            <p:cNvSpPr txBox="1"/>
            <p:nvPr/>
          </p:nvSpPr>
          <p:spPr>
            <a:xfrm>
              <a:off x="248407" y="3855210"/>
              <a:ext cx="17592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rtlCol="0" anchor="ctr">
              <a:spAutoFit/>
            </a:bodyPr>
            <a:lstStyle/>
            <a:p>
              <a:pPr algn="ctr"/>
              <a:r>
                <a:rPr lang="en-US" sz="900" b="1">
                  <a:solidFill>
                    <a:srgbClr val="000000"/>
                  </a:solidFill>
                  <a:latin typeface="Arial"/>
                </a:rPr>
                <a:t>OK Respond's costs: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F039AFF-693D-7750-84CF-1040A2519698}"/>
                </a:ext>
              </a:extLst>
            </p:cNvPr>
            <p:cNvSpPr/>
            <p:nvPr/>
          </p:nvSpPr>
          <p:spPr>
            <a:xfrm>
              <a:off x="259854" y="4674435"/>
              <a:ext cx="1741029" cy="1014715"/>
            </a:xfrm>
            <a:prstGeom prst="roundRect">
              <a:avLst/>
            </a:prstGeom>
            <a:solidFill>
              <a:srgbClr val="CFE1EB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F18A26-F8EE-8E89-0FBE-5BD7A9117853}"/>
                </a:ext>
              </a:extLst>
            </p:cNvPr>
            <p:cNvSpPr txBox="1"/>
            <p:nvPr/>
          </p:nvSpPr>
          <p:spPr>
            <a:xfrm>
              <a:off x="251888" y="5034858"/>
              <a:ext cx="17592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rtlCol="0" anchor="ctr">
              <a:spAutoFit/>
            </a:bodyPr>
            <a:lstStyle/>
            <a:p>
              <a:pPr algn="ctr"/>
              <a:r>
                <a:rPr lang="en-US" sz="900" b="1">
                  <a:solidFill>
                    <a:srgbClr val="000000"/>
                  </a:solidFill>
                  <a:latin typeface="Arial"/>
                </a:rPr>
                <a:t>New Location's cost: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9324E8-B824-3575-36E0-473AE340B331}"/>
              </a:ext>
            </a:extLst>
          </p:cNvPr>
          <p:cNvGrpSpPr/>
          <p:nvPr/>
        </p:nvGrpSpPr>
        <p:grpSpPr>
          <a:xfrm>
            <a:off x="1771827" y="1956818"/>
            <a:ext cx="7057200" cy="1942703"/>
            <a:chOff x="2740493" y="1744860"/>
            <a:chExt cx="8969550" cy="1826038"/>
          </a:xfrm>
        </p:grpSpPr>
        <p:pic>
          <p:nvPicPr>
            <p:cNvPr id="4" name="Picture 3" descr="A diagram of a circle with arrows&#10;&#10;Description automatically generated">
              <a:extLst>
                <a:ext uri="{FF2B5EF4-FFF2-40B4-BE49-F238E27FC236}">
                  <a16:creationId xmlns:a16="http://schemas.microsoft.com/office/drawing/2014/main" id="{B28EA62C-6277-6D45-68E6-67857184B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42190" y="1902040"/>
              <a:ext cx="1067853" cy="764402"/>
            </a:xfrm>
            <a:prstGeom prst="ellipse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F41EBBF-577E-F5C6-3F80-EB2FB8E79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0643" y="1900431"/>
              <a:ext cx="950916" cy="779287"/>
            </a:xfrm>
            <a:prstGeom prst="ellipse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F5CD4C1-432D-D72F-8E66-EAD23EAFD06B}"/>
                </a:ext>
              </a:extLst>
            </p:cNvPr>
            <p:cNvGrpSpPr/>
            <p:nvPr/>
          </p:nvGrpSpPr>
          <p:grpSpPr>
            <a:xfrm>
              <a:off x="9850206" y="2683924"/>
              <a:ext cx="1759292" cy="401103"/>
              <a:chOff x="2222979" y="5356920"/>
              <a:chExt cx="1759292" cy="40110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CFE2E4D-3822-A52C-062A-E23F29378333}"/>
                  </a:ext>
                </a:extLst>
              </p:cNvPr>
              <p:cNvSpPr/>
              <p:nvPr/>
            </p:nvSpPr>
            <p:spPr>
              <a:xfrm>
                <a:off x="2222979" y="5356920"/>
                <a:ext cx="1759292" cy="40110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C8518E-1747-5F15-2EA9-D03203BEAB70}"/>
                  </a:ext>
                </a:extLst>
              </p:cNvPr>
              <p:cNvSpPr txBox="1"/>
              <p:nvPr/>
            </p:nvSpPr>
            <p:spPr>
              <a:xfrm>
                <a:off x="2358268" y="5445087"/>
                <a:ext cx="1524000" cy="216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"/>
                  </a:rPr>
                  <a:t>Execution</a:t>
                </a: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21A32A0-D337-1CEA-ED61-B735C216BE81}"/>
                </a:ext>
              </a:extLst>
            </p:cNvPr>
            <p:cNvSpPr/>
            <p:nvPr/>
          </p:nvSpPr>
          <p:spPr>
            <a:xfrm>
              <a:off x="2742825" y="2648309"/>
              <a:ext cx="1759292" cy="40110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CD4D9A-1975-CF32-2F6F-68EE1D9C8879}"/>
                </a:ext>
              </a:extLst>
            </p:cNvPr>
            <p:cNvSpPr txBox="1"/>
            <p:nvPr/>
          </p:nvSpPr>
          <p:spPr>
            <a:xfrm>
              <a:off x="2860471" y="2663785"/>
              <a:ext cx="1524000" cy="34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"/>
                </a:rPr>
                <a:t>Community Relations Office</a:t>
              </a:r>
            </a:p>
          </p:txBody>
        </p:sp>
        <p:pic>
          <p:nvPicPr>
            <p:cNvPr id="9" name="Graphic 8" descr="Group outline">
              <a:extLst>
                <a:ext uri="{FF2B5EF4-FFF2-40B4-BE49-F238E27FC236}">
                  <a16:creationId xmlns:a16="http://schemas.microsoft.com/office/drawing/2014/main" id="{DAB744F6-E9BB-7175-98FA-3E819405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0653" y="1820407"/>
              <a:ext cx="914400" cy="914400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CBB9B4C-8ADA-CCD5-7227-77AF9C96801D}"/>
                </a:ext>
              </a:extLst>
            </p:cNvPr>
            <p:cNvSpPr/>
            <p:nvPr/>
          </p:nvSpPr>
          <p:spPr>
            <a:xfrm>
              <a:off x="5113022" y="2648309"/>
              <a:ext cx="1759292" cy="40110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0AD2F5-9304-44FB-2209-508A811C6318}"/>
                </a:ext>
              </a:extLst>
            </p:cNvPr>
            <p:cNvSpPr txBox="1"/>
            <p:nvPr/>
          </p:nvSpPr>
          <p:spPr>
            <a:xfrm>
              <a:off x="5230668" y="2745797"/>
              <a:ext cx="1524000" cy="216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"/>
                </a:rPr>
                <a:t>Potential Partner</a:t>
              </a:r>
            </a:p>
          </p:txBody>
        </p:sp>
        <p:pic>
          <p:nvPicPr>
            <p:cNvPr id="18" name="Graphic 17" descr="Person with idea with solid fill">
              <a:extLst>
                <a:ext uri="{FF2B5EF4-FFF2-40B4-BE49-F238E27FC236}">
                  <a16:creationId xmlns:a16="http://schemas.microsoft.com/office/drawing/2014/main" id="{4BD0FF00-0678-162F-B795-58EF96DB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37505" y="1764936"/>
              <a:ext cx="914400" cy="914400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3714F8-2E7A-8904-6994-6AFDC4F08E89}"/>
                </a:ext>
              </a:extLst>
            </p:cNvPr>
            <p:cNvSpPr/>
            <p:nvPr/>
          </p:nvSpPr>
          <p:spPr>
            <a:xfrm>
              <a:off x="7481614" y="2648309"/>
              <a:ext cx="1759292" cy="40110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E9970D-A4C8-322F-2091-5F266B15A71D}"/>
                </a:ext>
              </a:extLst>
            </p:cNvPr>
            <p:cNvSpPr txBox="1"/>
            <p:nvPr/>
          </p:nvSpPr>
          <p:spPr>
            <a:xfrm>
              <a:off x="7597656" y="2745889"/>
              <a:ext cx="1524000" cy="216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"/>
                </a:rPr>
                <a:t>Police Chief</a:t>
              </a:r>
            </a:p>
          </p:txBody>
        </p:sp>
        <p:pic>
          <p:nvPicPr>
            <p:cNvPr id="26" name="Graphic 25" descr="Police male outline">
              <a:extLst>
                <a:ext uri="{FF2B5EF4-FFF2-40B4-BE49-F238E27FC236}">
                  <a16:creationId xmlns:a16="http://schemas.microsoft.com/office/drawing/2014/main" id="{B1C428E9-7688-8BFB-4096-5745F78F4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02346" y="1744860"/>
              <a:ext cx="867328" cy="867328"/>
            </a:xfrm>
            <a:prstGeom prst="rect">
              <a:avLst/>
            </a:prstGeom>
          </p:spPr>
        </p:pic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FDFF52BA-FC36-1335-79AC-4D1284D9AAF1}"/>
                </a:ext>
              </a:extLst>
            </p:cNvPr>
            <p:cNvCxnSpPr>
              <a:cxnSpLocks/>
            </p:cNvCxnSpPr>
            <p:nvPr/>
          </p:nvCxnSpPr>
          <p:spPr>
            <a:xfrm>
              <a:off x="4384471" y="2506842"/>
              <a:ext cx="7701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ED7D9EF8-5370-B87E-79F9-D4C49E16F92F}"/>
                </a:ext>
              </a:extLst>
            </p:cNvPr>
            <p:cNvSpPr txBox="1"/>
            <p:nvPr/>
          </p:nvSpPr>
          <p:spPr>
            <a:xfrm>
              <a:off x="4316336" y="2252926"/>
              <a:ext cx="1008928" cy="20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>
                  <a:solidFill>
                    <a:srgbClr val="000000"/>
                  </a:solidFill>
                  <a:latin typeface="Arial"/>
                </a:rPr>
                <a:t>Connects to</a:t>
              </a:r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56550FA1-1085-8C10-2F01-ED475ECF0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512" y="2506842"/>
              <a:ext cx="740350" cy="1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A50FACBD-ED07-3420-61E6-004055B6D6F0}"/>
                </a:ext>
              </a:extLst>
            </p:cNvPr>
            <p:cNvSpPr txBox="1"/>
            <p:nvPr/>
          </p:nvSpPr>
          <p:spPr>
            <a:xfrm>
              <a:off x="6805175" y="2267978"/>
              <a:ext cx="811755" cy="20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>
                  <a:solidFill>
                    <a:srgbClr val="000000"/>
                  </a:solidFill>
                  <a:latin typeface="Arial"/>
                </a:rPr>
                <a:t>Pitches to</a:t>
              </a:r>
            </a:p>
          </p:txBody>
        </p:sp>
        <p:cxnSp>
          <p:nvCxnSpPr>
            <p:cNvPr id="1056" name="Straight Arrow Connector 1055">
              <a:extLst>
                <a:ext uri="{FF2B5EF4-FFF2-40B4-BE49-F238E27FC236}">
                  <a16:creationId xmlns:a16="http://schemas.microsoft.com/office/drawing/2014/main" id="{67F4DE07-8817-507B-22E0-67AB6E0E09B2}"/>
                </a:ext>
              </a:extLst>
            </p:cNvPr>
            <p:cNvCxnSpPr>
              <a:cxnSpLocks/>
            </p:cNvCxnSpPr>
            <p:nvPr/>
          </p:nvCxnSpPr>
          <p:spPr>
            <a:xfrm>
              <a:off x="9123053" y="2524740"/>
              <a:ext cx="577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17C169D7-C6AE-CCD0-9D61-C9519C04EACF}"/>
                </a:ext>
              </a:extLst>
            </p:cNvPr>
            <p:cNvSpPr txBox="1"/>
            <p:nvPr/>
          </p:nvSpPr>
          <p:spPr>
            <a:xfrm>
              <a:off x="9038451" y="2268721"/>
              <a:ext cx="811755" cy="20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>
                  <a:solidFill>
                    <a:srgbClr val="000000"/>
                  </a:solidFill>
                  <a:latin typeface="Arial"/>
                </a:rPr>
                <a:t>Approves</a:t>
              </a:r>
            </a:p>
          </p:txBody>
        </p:sp>
        <p:sp>
          <p:nvSpPr>
            <p:cNvPr id="1062" name="Rectangle: Rounded Corners 1061">
              <a:extLst>
                <a:ext uri="{FF2B5EF4-FFF2-40B4-BE49-F238E27FC236}">
                  <a16:creationId xmlns:a16="http://schemas.microsoft.com/office/drawing/2014/main" id="{D7E0FE0C-0DF3-B4D7-B4D5-65C482D45DBF}"/>
                </a:ext>
              </a:extLst>
            </p:cNvPr>
            <p:cNvSpPr/>
            <p:nvPr/>
          </p:nvSpPr>
          <p:spPr>
            <a:xfrm>
              <a:off x="2740493" y="3182055"/>
              <a:ext cx="1741029" cy="37615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D345109B-825F-CBF0-71D5-BEBC1A41624E}"/>
                </a:ext>
              </a:extLst>
            </p:cNvPr>
            <p:cNvSpPr txBox="1"/>
            <p:nvPr/>
          </p:nvSpPr>
          <p:spPr>
            <a:xfrm>
              <a:off x="2742825" y="3279114"/>
              <a:ext cx="1759292" cy="216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"/>
                </a:rPr>
                <a:t>Marketing</a:t>
              </a:r>
            </a:p>
          </p:txBody>
        </p:sp>
        <p:sp>
          <p:nvSpPr>
            <p:cNvPr id="1065" name="Rectangle: Rounded Corners 1064">
              <a:extLst>
                <a:ext uri="{FF2B5EF4-FFF2-40B4-BE49-F238E27FC236}">
                  <a16:creationId xmlns:a16="http://schemas.microsoft.com/office/drawing/2014/main" id="{52301C17-6EE1-5C0F-88F3-D1245739CFB0}"/>
                </a:ext>
              </a:extLst>
            </p:cNvPr>
            <p:cNvSpPr/>
            <p:nvPr/>
          </p:nvSpPr>
          <p:spPr>
            <a:xfrm>
              <a:off x="5131285" y="3194742"/>
              <a:ext cx="1741029" cy="37615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BD7E9DA6-DF80-42C0-9C9E-286D2BC0A7B2}"/>
                </a:ext>
              </a:extLst>
            </p:cNvPr>
            <p:cNvSpPr txBox="1"/>
            <p:nvPr/>
          </p:nvSpPr>
          <p:spPr>
            <a:xfrm>
              <a:off x="5131285" y="3269279"/>
              <a:ext cx="1759292" cy="216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err="1">
                  <a:solidFill>
                    <a:srgbClr val="000000"/>
                  </a:solidFill>
                  <a:latin typeface="Arial"/>
                </a:rPr>
                <a:t>Marketing+Partnership</a:t>
              </a:r>
            </a:p>
          </p:txBody>
        </p:sp>
        <p:sp>
          <p:nvSpPr>
            <p:cNvPr id="1072" name="Rectangle: Rounded Corners 1071">
              <a:extLst>
                <a:ext uri="{FF2B5EF4-FFF2-40B4-BE49-F238E27FC236}">
                  <a16:creationId xmlns:a16="http://schemas.microsoft.com/office/drawing/2014/main" id="{9CBD1B78-B640-326E-5393-30B185BE9FCC}"/>
                </a:ext>
              </a:extLst>
            </p:cNvPr>
            <p:cNvSpPr/>
            <p:nvPr/>
          </p:nvSpPr>
          <p:spPr>
            <a:xfrm>
              <a:off x="7474627" y="3189716"/>
              <a:ext cx="1741029" cy="37615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E3D149F1-D4D3-AAD6-E80E-9DADA624B99C}"/>
                </a:ext>
              </a:extLst>
            </p:cNvPr>
            <p:cNvSpPr txBox="1"/>
            <p:nvPr/>
          </p:nvSpPr>
          <p:spPr>
            <a:xfrm>
              <a:off x="7456365" y="3266181"/>
              <a:ext cx="1759292" cy="216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"/>
                </a:rPr>
                <a:t>Program Pitch</a:t>
              </a:r>
            </a:p>
          </p:txBody>
        </p:sp>
        <p:sp>
          <p:nvSpPr>
            <p:cNvPr id="1075" name="Rectangle: Rounded Corners 1074">
              <a:extLst>
                <a:ext uri="{FF2B5EF4-FFF2-40B4-BE49-F238E27FC236}">
                  <a16:creationId xmlns:a16="http://schemas.microsoft.com/office/drawing/2014/main" id="{41AADD49-BA28-9EA0-D309-9201B990A17F}"/>
                </a:ext>
              </a:extLst>
            </p:cNvPr>
            <p:cNvSpPr/>
            <p:nvPr/>
          </p:nvSpPr>
          <p:spPr>
            <a:xfrm>
              <a:off x="9903399" y="3189688"/>
              <a:ext cx="1741029" cy="37615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6083B72C-07E0-A76C-2B1F-9F05E83410EB}"/>
                </a:ext>
              </a:extLst>
            </p:cNvPr>
            <p:cNvSpPr txBox="1"/>
            <p:nvPr/>
          </p:nvSpPr>
          <p:spPr>
            <a:xfrm>
              <a:off x="9885136" y="3211910"/>
              <a:ext cx="1759292" cy="325456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"/>
                </a:rPr>
                <a:t>Provide Curriculum + </a:t>
              </a:r>
              <a:r>
                <a:rPr lang="en-US" sz="900" err="1">
                  <a:solidFill>
                    <a:srgbClr val="000000"/>
                  </a:solidFill>
                  <a:latin typeface="Arial"/>
                </a:rPr>
                <a:t>Suppport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03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A2D3B-1C6E-0CB4-991A-4902A06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D92B-FE05-9D6F-7D81-DB751CD3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 Respond can expand to 250 new locations within the first five years.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E963DF6-4FC0-F0AB-43E9-3EEBFD8449DC}"/>
              </a:ext>
            </a:extLst>
          </p:cNvPr>
          <p:cNvGraphicFramePr>
            <a:graphicFrameLocks/>
          </p:cNvGraphicFramePr>
          <p:nvPr/>
        </p:nvGraphicFramePr>
        <p:xfrm>
          <a:off x="203201" y="2121409"/>
          <a:ext cx="4368750" cy="383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2429C57-ED87-2882-F2DF-5D07F4CC40F3}"/>
              </a:ext>
            </a:extLst>
          </p:cNvPr>
          <p:cNvGrpSpPr/>
          <p:nvPr/>
        </p:nvGrpSpPr>
        <p:grpSpPr>
          <a:xfrm>
            <a:off x="7002780" y="2420699"/>
            <a:ext cx="1937920" cy="3051987"/>
            <a:chOff x="248407" y="3487307"/>
            <a:chExt cx="1768423" cy="220184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024EC55-A4BF-3CDB-9D7A-5FA106A4B03D}"/>
                </a:ext>
              </a:extLst>
            </p:cNvPr>
            <p:cNvSpPr/>
            <p:nvPr/>
          </p:nvSpPr>
          <p:spPr>
            <a:xfrm>
              <a:off x="275801" y="3487307"/>
              <a:ext cx="1741029" cy="1014715"/>
            </a:xfrm>
            <a:prstGeom prst="roundRect">
              <a:avLst/>
            </a:prstGeom>
            <a:solidFill>
              <a:srgbClr val="CFE1EB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F33E8B-9444-CAE1-79C3-BA6C12EE8F5C}"/>
                </a:ext>
              </a:extLst>
            </p:cNvPr>
            <p:cNvSpPr txBox="1"/>
            <p:nvPr/>
          </p:nvSpPr>
          <p:spPr>
            <a:xfrm>
              <a:off x="248407" y="3635663"/>
              <a:ext cx="1759292" cy="7160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rtlCol="0" anchor="ctr">
              <a:spAutoFit/>
            </a:bodyPr>
            <a:lstStyle/>
            <a:p>
              <a:pPr algn="ctr"/>
              <a:r>
                <a:rPr lang="en-US" sz="1500" b="1">
                  <a:solidFill>
                    <a:srgbClr val="000000"/>
                  </a:solidFill>
                  <a:latin typeface="Arial"/>
                </a:rPr>
                <a:t>OK Respond has the budget to hire three additional employees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3B7E5FB-B1B7-946C-7AB2-068DF4F59FD6}"/>
                </a:ext>
              </a:extLst>
            </p:cNvPr>
            <p:cNvSpPr/>
            <p:nvPr/>
          </p:nvSpPr>
          <p:spPr>
            <a:xfrm>
              <a:off x="259854" y="4674435"/>
              <a:ext cx="1741029" cy="1014715"/>
            </a:xfrm>
            <a:prstGeom prst="roundRect">
              <a:avLst/>
            </a:prstGeom>
            <a:solidFill>
              <a:srgbClr val="CFE1EB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042AE5-D97C-1736-9E7E-88781D0B3D48}"/>
                </a:ext>
              </a:extLst>
            </p:cNvPr>
            <p:cNvSpPr txBox="1"/>
            <p:nvPr/>
          </p:nvSpPr>
          <p:spPr>
            <a:xfrm>
              <a:off x="251888" y="4981844"/>
              <a:ext cx="1759292" cy="383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ctr">
              <a:spAutoFit/>
            </a:bodyPr>
            <a:lstStyle/>
            <a:p>
              <a:pPr algn="ctr"/>
              <a:r>
                <a:rPr lang="en-US" sz="1500" b="1">
                  <a:solidFill>
                    <a:srgbClr val="000000"/>
                  </a:solidFill>
                  <a:latin typeface="Arial"/>
                  <a:cs typeface="Arial"/>
                </a:rPr>
                <a:t>Starting capital of $95,000 required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2FE30D-9869-F3ED-415C-78E6A693DE7D}"/>
              </a:ext>
            </a:extLst>
          </p:cNvPr>
          <p:cNvGrpSpPr/>
          <p:nvPr/>
        </p:nvGrpSpPr>
        <p:grpSpPr>
          <a:xfrm>
            <a:off x="4706568" y="2420700"/>
            <a:ext cx="1473100" cy="3051985"/>
            <a:chOff x="4706568" y="2578272"/>
            <a:chExt cx="1473100" cy="259576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FEA4DEB-B9FB-583E-A8DF-A0FCCEC5CD56}"/>
                </a:ext>
              </a:extLst>
            </p:cNvPr>
            <p:cNvSpPr/>
            <p:nvPr/>
          </p:nvSpPr>
          <p:spPr>
            <a:xfrm>
              <a:off x="4706568" y="2578272"/>
              <a:ext cx="1473100" cy="736966"/>
            </a:xfrm>
            <a:prstGeom prst="roundRect">
              <a:avLst/>
            </a:prstGeom>
            <a:solidFill>
              <a:srgbClr val="CFE1EB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>
                  <a:solidFill>
                    <a:srgbClr val="000000"/>
                  </a:solidFill>
                  <a:latin typeface="Arial"/>
                </a:rPr>
                <a:t>Year 1:</a:t>
              </a:r>
            </a:p>
            <a:p>
              <a:pPr algn="ctr"/>
              <a:r>
                <a:rPr lang="en-US" sz="1350" b="1">
                  <a:solidFill>
                    <a:srgbClr val="000000"/>
                  </a:solidFill>
                  <a:latin typeface="Arial"/>
                </a:rPr>
                <a:t>Hire admin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B203F76-0FEC-9DA2-A0BE-2F9BE4AB78AC}"/>
                </a:ext>
              </a:extLst>
            </p:cNvPr>
            <p:cNvSpPr/>
            <p:nvPr/>
          </p:nvSpPr>
          <p:spPr>
            <a:xfrm>
              <a:off x="4706568" y="3507668"/>
              <a:ext cx="1473100" cy="736967"/>
            </a:xfrm>
            <a:prstGeom prst="roundRect">
              <a:avLst/>
            </a:prstGeom>
            <a:solidFill>
              <a:srgbClr val="CFE1EB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/>
                </a:rPr>
                <a:t>Year 3: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/>
                </a:rPr>
                <a:t>Hire marketing professional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CF10C0B-079F-1184-5CF3-1E9ACEB453CB}"/>
                </a:ext>
              </a:extLst>
            </p:cNvPr>
            <p:cNvSpPr/>
            <p:nvPr/>
          </p:nvSpPr>
          <p:spPr>
            <a:xfrm>
              <a:off x="4706568" y="4437067"/>
              <a:ext cx="1473100" cy="736967"/>
            </a:xfrm>
            <a:prstGeom prst="roundRect">
              <a:avLst/>
            </a:prstGeom>
            <a:solidFill>
              <a:srgbClr val="CFE1EB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>
                  <a:solidFill>
                    <a:srgbClr val="000000"/>
                  </a:solidFill>
                  <a:latin typeface="Arial"/>
                </a:rPr>
                <a:t>Year 5:</a:t>
              </a:r>
            </a:p>
            <a:p>
              <a:pPr algn="ctr"/>
              <a:r>
                <a:rPr lang="en-US" sz="1350" b="1">
                  <a:solidFill>
                    <a:srgbClr val="000000"/>
                  </a:solidFill>
                  <a:latin typeface="Arial"/>
                </a:rPr>
                <a:t>Hire director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14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A2D3B-1C6E-0CB4-991A-4902A06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D92B-FE05-9D6F-7D81-DB751CD3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Kidvation</a:t>
            </a:r>
            <a:r>
              <a:rPr lang="en-US"/>
              <a:t> will gain a revenue of $375,000 over the first five years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8CBE915-BEEA-B9BB-5439-3BE23903FC0D}"/>
              </a:ext>
            </a:extLst>
          </p:cNvPr>
          <p:cNvGraphicFramePr>
            <a:graphicFrameLocks/>
          </p:cNvGraphicFramePr>
          <p:nvPr/>
        </p:nvGraphicFramePr>
        <p:xfrm>
          <a:off x="203202" y="2103120"/>
          <a:ext cx="5703823" cy="384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0E339E4-5B5A-DE39-5F71-8629299638B2}"/>
              </a:ext>
            </a:extLst>
          </p:cNvPr>
          <p:cNvGrpSpPr/>
          <p:nvPr/>
        </p:nvGrpSpPr>
        <p:grpSpPr>
          <a:xfrm>
            <a:off x="6334508" y="2764692"/>
            <a:ext cx="2375125" cy="2526475"/>
            <a:chOff x="248407" y="3487307"/>
            <a:chExt cx="1768423" cy="220184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0DABEDC-4776-BC1A-8595-E8BFF312B8D7}"/>
                </a:ext>
              </a:extLst>
            </p:cNvPr>
            <p:cNvSpPr/>
            <p:nvPr/>
          </p:nvSpPr>
          <p:spPr>
            <a:xfrm>
              <a:off x="275801" y="3487307"/>
              <a:ext cx="1741029" cy="1014715"/>
            </a:xfrm>
            <a:prstGeom prst="roundRect">
              <a:avLst/>
            </a:prstGeom>
            <a:solidFill>
              <a:srgbClr val="CFE1EB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1106D3-6028-6EDD-E99E-8F9F15D69F50}"/>
                </a:ext>
              </a:extLst>
            </p:cNvPr>
            <p:cNvSpPr txBox="1"/>
            <p:nvPr/>
          </p:nvSpPr>
          <p:spPr>
            <a:xfrm>
              <a:off x="248407" y="3661775"/>
              <a:ext cx="1759292" cy="663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rtlCol="0" anchor="ctr">
              <a:spAutoFit/>
            </a:bodyPr>
            <a:lstStyle/>
            <a:p>
              <a:pPr algn="ctr"/>
              <a:r>
                <a:rPr lang="en-US" sz="1500" b="1">
                  <a:solidFill>
                    <a:srgbClr val="000000"/>
                  </a:solidFill>
                  <a:latin typeface="Arial"/>
                </a:rPr>
                <a:t>License needs to renewed every year in every location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2CE66B0-4506-D017-3007-F4CF196ED790}"/>
                </a:ext>
              </a:extLst>
            </p:cNvPr>
            <p:cNvSpPr/>
            <p:nvPr/>
          </p:nvSpPr>
          <p:spPr>
            <a:xfrm>
              <a:off x="259854" y="4674435"/>
              <a:ext cx="1741029" cy="1014715"/>
            </a:xfrm>
            <a:prstGeom prst="roundRect">
              <a:avLst/>
            </a:prstGeom>
            <a:solidFill>
              <a:srgbClr val="CFE1EB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D23039-DA60-1DAF-DFB9-0D6ECEB142CA}"/>
                </a:ext>
              </a:extLst>
            </p:cNvPr>
            <p:cNvSpPr txBox="1"/>
            <p:nvPr/>
          </p:nvSpPr>
          <p:spPr>
            <a:xfrm>
              <a:off x="251888" y="4781068"/>
              <a:ext cx="1759292" cy="7845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rtlCol="0" anchor="ctr">
              <a:spAutoFit/>
            </a:bodyPr>
            <a:lstStyle/>
            <a:p>
              <a:pPr algn="ctr"/>
              <a:r>
                <a:rPr lang="en-US" sz="1500" b="1">
                  <a:solidFill>
                    <a:srgbClr val="000000"/>
                  </a:solidFill>
                  <a:latin typeface="Arial"/>
                </a:rPr>
                <a:t>Total revenue in first five years</a:t>
              </a:r>
              <a:r>
                <a:rPr lang="en-US" sz="900" b="1">
                  <a:solidFill>
                    <a:srgbClr val="000000"/>
                  </a:solidFill>
                  <a:latin typeface="Arial"/>
                </a:rPr>
                <a:t>:</a:t>
              </a:r>
            </a:p>
            <a:p>
              <a:pPr algn="ctr"/>
              <a:r>
                <a:rPr lang="en-US" sz="2400" b="1">
                  <a:solidFill>
                    <a:srgbClr val="000000"/>
                  </a:solidFill>
                  <a:latin typeface="Arial"/>
                </a:rPr>
                <a:t>$375,000</a:t>
              </a:r>
              <a:endParaRPr lang="en-US" sz="2400" b="1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16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C3E5-5F22-03C9-69A3-8A735E40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OK Respond and </a:t>
            </a:r>
            <a:r>
              <a:rPr lang="en-US" err="1"/>
              <a:t>Kidvation</a:t>
            </a:r>
            <a:r>
              <a:rPr lang="en-US"/>
              <a:t> can begin to market their program for expansion and funding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48EE73-C64E-CC4E-9C77-BCB0B76E5B2C}"/>
              </a:ext>
            </a:extLst>
          </p:cNvPr>
          <p:cNvGrpSpPr/>
          <p:nvPr/>
        </p:nvGrpSpPr>
        <p:grpSpPr>
          <a:xfrm>
            <a:off x="1379987" y="2086854"/>
            <a:ext cx="6387443" cy="4191385"/>
            <a:chOff x="2053871" y="2361403"/>
            <a:chExt cx="5272308" cy="28624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82B064B-CF64-DB24-A41A-61AD48E209F9}"/>
                </a:ext>
              </a:extLst>
            </p:cNvPr>
            <p:cNvCxnSpPr/>
            <p:nvPr/>
          </p:nvCxnSpPr>
          <p:spPr>
            <a:xfrm flipV="1">
              <a:off x="2053871" y="5099207"/>
              <a:ext cx="5272308" cy="1064"/>
            </a:xfrm>
            <a:prstGeom prst="straightConnector1">
              <a:avLst/>
            </a:prstGeom>
            <a:ln w="57150" cmpd="sng">
              <a:solidFill>
                <a:srgbClr val="8CC63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BC9D23-28A4-2824-2F1C-E816651F2032}"/>
                </a:ext>
              </a:extLst>
            </p:cNvPr>
            <p:cNvCxnSpPr/>
            <p:nvPr/>
          </p:nvCxnSpPr>
          <p:spPr>
            <a:xfrm>
              <a:off x="4690025" y="5001896"/>
              <a:ext cx="0" cy="221922"/>
            </a:xfrm>
            <a:prstGeom prst="line">
              <a:avLst/>
            </a:prstGeom>
            <a:ln w="57150" cmpd="sng">
              <a:solidFill>
                <a:srgbClr val="8CC63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E47F472-01AA-638E-76F7-217696862E8B}"/>
                </a:ext>
              </a:extLst>
            </p:cNvPr>
            <p:cNvCxnSpPr/>
            <p:nvPr/>
          </p:nvCxnSpPr>
          <p:spPr>
            <a:xfrm>
              <a:off x="6842832" y="4988246"/>
              <a:ext cx="0" cy="221922"/>
            </a:xfrm>
            <a:prstGeom prst="line">
              <a:avLst/>
            </a:prstGeom>
            <a:ln w="57150" cmpd="sng">
              <a:solidFill>
                <a:srgbClr val="8CC63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2">
              <a:extLst>
                <a:ext uri="{FF2B5EF4-FFF2-40B4-BE49-F238E27FC236}">
                  <a16:creationId xmlns:a16="http://schemas.microsoft.com/office/drawing/2014/main" id="{980D2C9F-54CE-C930-5EBB-D8D338869981}"/>
                </a:ext>
              </a:extLst>
            </p:cNvPr>
            <p:cNvSpPr/>
            <p:nvPr/>
          </p:nvSpPr>
          <p:spPr>
            <a:xfrm>
              <a:off x="2053871" y="2361403"/>
              <a:ext cx="5272308" cy="509110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b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Next Steps:</a:t>
              </a:r>
            </a:p>
          </p:txBody>
        </p:sp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C8DDF32C-1012-5A65-1BBA-611D96881247}"/>
                </a:ext>
              </a:extLst>
            </p:cNvPr>
            <p:cNvSpPr/>
            <p:nvPr/>
          </p:nvSpPr>
          <p:spPr>
            <a:xfrm>
              <a:off x="4793797" y="4317426"/>
              <a:ext cx="2013902" cy="638119"/>
            </a:xfrm>
            <a:prstGeom prst="roundRect">
              <a:avLst/>
            </a:prstGeom>
            <a:solidFill>
              <a:srgbClr val="D2DEEF"/>
            </a:solidFill>
            <a:ln w="28575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ctr">
                <a:defRPr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Hire admin</a:t>
              </a:r>
            </a:p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Segoe UI"/>
              </a:endParaRPr>
            </a:p>
          </p:txBody>
        </p:sp>
        <p:sp>
          <p:nvSpPr>
            <p:cNvPr id="17" name="Rounded Rectangle 18">
              <a:extLst>
                <a:ext uri="{FF2B5EF4-FFF2-40B4-BE49-F238E27FC236}">
                  <a16:creationId xmlns:a16="http://schemas.microsoft.com/office/drawing/2014/main" id="{43504451-AF47-9935-4780-6BBF68B33932}"/>
                </a:ext>
              </a:extLst>
            </p:cNvPr>
            <p:cNvSpPr/>
            <p:nvPr/>
          </p:nvSpPr>
          <p:spPr>
            <a:xfrm>
              <a:off x="2053871" y="2946004"/>
              <a:ext cx="2065788" cy="510476"/>
            </a:xfrm>
            <a:prstGeom prst="roundRect">
              <a:avLst/>
            </a:prstGeom>
            <a:solidFill>
              <a:srgbClr val="D2DEEF"/>
            </a:solidFill>
            <a:ln w="28575">
              <a:solidFill>
                <a:srgbClr val="EA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Market the program for expansion</a:t>
              </a:r>
            </a:p>
          </p:txBody>
        </p:sp>
        <p:sp>
          <p:nvSpPr>
            <p:cNvPr id="18" name="Rounded Rectangle 19">
              <a:extLst>
                <a:ext uri="{FF2B5EF4-FFF2-40B4-BE49-F238E27FC236}">
                  <a16:creationId xmlns:a16="http://schemas.microsoft.com/office/drawing/2014/main" id="{4E82B41F-AAF1-D3B0-B26E-159B6988008F}"/>
                </a:ext>
              </a:extLst>
            </p:cNvPr>
            <p:cNvSpPr/>
            <p:nvPr/>
          </p:nvSpPr>
          <p:spPr>
            <a:xfrm>
              <a:off x="3607409" y="3559438"/>
              <a:ext cx="2162411" cy="638119"/>
            </a:xfrm>
            <a:prstGeom prst="roundRect">
              <a:avLst/>
            </a:prstGeom>
            <a:solidFill>
              <a:srgbClr val="D2DEEF"/>
            </a:solidFill>
            <a:ln w="28575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Apply for grants and seek business donations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225EDBD-6B55-EE77-C661-7F6559028347}"/>
              </a:ext>
            </a:extLst>
          </p:cNvPr>
          <p:cNvSpPr txBox="1"/>
          <p:nvPr/>
        </p:nvSpPr>
        <p:spPr>
          <a:xfrm>
            <a:off x="1117256" y="6276202"/>
            <a:ext cx="8237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  <a:cs typeface="Arial"/>
              </a:rPr>
              <a:t>June 2024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EEE89-1304-A5DC-B18F-F25516ECA492}"/>
              </a:ext>
            </a:extLst>
          </p:cNvPr>
          <p:cNvSpPr txBox="1"/>
          <p:nvPr/>
        </p:nvSpPr>
        <p:spPr>
          <a:xfrm>
            <a:off x="4154959" y="6276202"/>
            <a:ext cx="8237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  <a:cs typeface="Arial"/>
              </a:rPr>
              <a:t>July 2024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5993E-22AA-A81A-D7E4-8248776CB23C}"/>
              </a:ext>
            </a:extLst>
          </p:cNvPr>
          <p:cNvSpPr txBox="1"/>
          <p:nvPr/>
        </p:nvSpPr>
        <p:spPr>
          <a:xfrm>
            <a:off x="6482148" y="6276202"/>
            <a:ext cx="1287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  <a:cs typeface="Arial"/>
              </a:rPr>
              <a:t>September 2024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783686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Heeeeyyy">
      <a:dk1>
        <a:srgbClr val="000000"/>
      </a:dk1>
      <a:lt1>
        <a:srgbClr val="FFFFFF"/>
      </a:lt1>
      <a:dk2>
        <a:srgbClr val="43A8C7"/>
      </a:dk2>
      <a:lt2>
        <a:srgbClr val="8AC33E"/>
      </a:lt2>
      <a:accent1>
        <a:srgbClr val="43A8C7"/>
      </a:accent1>
      <a:accent2>
        <a:srgbClr val="8CC63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c67d9e-aafb-47d2-9ea4-9e8a4ccc3245" xsi:nil="true"/>
    <lcf76f155ced4ddcb4097134ff3c332f xmlns="09d0f4be-4c9f-4491-b51e-2b9bb4e7675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52A75CEFF3F48A605F7824377FEDE" ma:contentTypeVersion="13" ma:contentTypeDescription="Create a new document." ma:contentTypeScope="" ma:versionID="fffe2f4c6ba9e07ac69ec16762794e28">
  <xsd:schema xmlns:xsd="http://www.w3.org/2001/XMLSchema" xmlns:xs="http://www.w3.org/2001/XMLSchema" xmlns:p="http://schemas.microsoft.com/office/2006/metadata/properties" xmlns:ns2="09d0f4be-4c9f-4491-b51e-2b9bb4e7675b" xmlns:ns3="b5c67d9e-aafb-47d2-9ea4-9e8a4ccc3245" targetNamespace="http://schemas.microsoft.com/office/2006/metadata/properties" ma:root="true" ma:fieldsID="d870b28cb5a973b8b9c18fdbc29ce6a9" ns2:_="" ns3:_="">
    <xsd:import namespace="09d0f4be-4c9f-4491-b51e-2b9bb4e7675b"/>
    <xsd:import namespace="b5c67d9e-aafb-47d2-9ea4-9e8a4ccc32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d0f4be-4c9f-4491-b51e-2b9bb4e767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a1ab900-2ec0-4401-a445-b65711cd6e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67d9e-aafb-47d2-9ea4-9e8a4ccc324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26c1338-a640-4702-bcc2-b63741feda92}" ma:internalName="TaxCatchAll" ma:showField="CatchAllData" ma:web="b5c67d9e-aafb-47d2-9ea4-9e8a4ccc32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361A8D-DD9A-4854-95C7-4FD62F57FE68}">
  <ds:schemaRefs>
    <ds:schemaRef ds:uri="09d0f4be-4c9f-4491-b51e-2b9bb4e7675b"/>
    <ds:schemaRef ds:uri="http://schemas.microsoft.com/office/2006/documentManagement/types"/>
    <ds:schemaRef ds:uri="b5c67d9e-aafb-47d2-9ea4-9e8a4ccc3245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BC1BE49-5FCC-4C52-9F59-0140915074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00A9B9-5295-4944-B5FF-BE24D488FEB4}">
  <ds:schemaRefs>
    <ds:schemaRef ds:uri="09d0f4be-4c9f-4491-b51e-2b9bb4e7675b"/>
    <ds:schemaRef ds:uri="b5c67d9e-aafb-47d2-9ea4-9e8a4ccc32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334</Words>
  <Application>Microsoft Office PowerPoint</Application>
  <PresentationFormat>On-screen Show (4:3)</PresentationFormat>
  <Paragraphs>63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4_Office Theme</vt:lpstr>
      <vt:lpstr>OK Respond and Kidvation collaborate to provide a Youth Entrepreneurship Program.</vt:lpstr>
      <vt:lpstr>The target market for the program are 3500 middle schools and 420 PAL chapters.  </vt:lpstr>
      <vt:lpstr>The total cost for OK Respond to acquire one new location is $500 and 20 work hours</vt:lpstr>
      <vt:lpstr>OK Respond can expand to 250 new locations within the first five years. </vt:lpstr>
      <vt:lpstr>Kidvation will gain a revenue of $375,000 over the first five years</vt:lpstr>
      <vt:lpstr>OK Respond and Kidvation can begin to market their program for expansion and funding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Ferrell, Faith A.</dc:creator>
  <cp:lastModifiedBy>Kroflin, Muriel S.</cp:lastModifiedBy>
  <cp:revision>44</cp:revision>
  <dcterms:created xsi:type="dcterms:W3CDTF">2023-02-19T17:55:22Z</dcterms:created>
  <dcterms:modified xsi:type="dcterms:W3CDTF">2024-05-13T04:19:53Z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0x01010030552A75CEFF3F48A605F7824377FEDE</vt:lpwstr>
  </property>
  <property fmtid="{D5CDD505-2E9C-101B-9397-08002B2CF9AE}" pid="3" name="MediaServiceImageTags">
    <vt:lpwstr/>
  </property>
  <property fmtid="{D5CDD505-2E9C-101B-9397-08002B2CF9AE}" pid="4" name="Order">
    <vt:r8>6500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