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omments/modernComment_1C0_0.xml" ContentType="application/vnd.ms-powerpoint.comment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  <p:sldMasterId id="2147483703" r:id="rId5"/>
  </p:sldMasterIdLst>
  <p:notesMasterIdLst>
    <p:notesMasterId r:id="rId13"/>
  </p:notesMasterIdLst>
  <p:sldIdLst>
    <p:sldId id="443" r:id="rId6"/>
    <p:sldId id="444" r:id="rId7"/>
    <p:sldId id="262" r:id="rId8"/>
    <p:sldId id="445" r:id="rId9"/>
    <p:sldId id="447" r:id="rId10"/>
    <p:sldId id="448" r:id="rId11"/>
    <p:sldId id="4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AAE6E6-602A-6C7F-72E1-30E4865E9944}" name="Lubwama, Jennifer" initials="LJ" userId="S::jennifer.lubwama@ou.edu::81d28679-a4c7-4d05-bb5f-571c9bf5708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son Stock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F5D"/>
    <a:srgbClr val="43A8C7"/>
    <a:srgbClr val="B0D1E0"/>
    <a:srgbClr val="8C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74038-C17B-D77D-1A4B-98259D4EDD25}" v="162" dt="2024-04-10T21:06:09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bwama, Jennifer" userId="S::jennifer.lubwama@ou.edu::81d28679-a4c7-4d05-bb5f-571c9bf57081" providerId="AD" clId="Web-{2BBE9490-1794-E419-BA10-15556B0E3BCC}"/>
    <pc:docChg chg="addSld delSld">
      <pc:chgData name="Lubwama, Jennifer" userId="S::jennifer.lubwama@ou.edu::81d28679-a4c7-4d05-bb5f-571c9bf57081" providerId="AD" clId="Web-{2BBE9490-1794-E419-BA10-15556B0E3BCC}" dt="2024-02-18T21:41:44.017" v="1"/>
      <pc:docMkLst>
        <pc:docMk/>
      </pc:docMkLst>
      <pc:sldChg chg="add del replId">
        <pc:chgData name="Lubwama, Jennifer" userId="S::jennifer.lubwama@ou.edu::81d28679-a4c7-4d05-bb5f-571c9bf57081" providerId="AD" clId="Web-{2BBE9490-1794-E419-BA10-15556B0E3BCC}" dt="2024-02-18T21:41:44.017" v="1"/>
        <pc:sldMkLst>
          <pc:docMk/>
          <pc:sldMk cId="1810197974" sldId="450"/>
        </pc:sldMkLst>
      </pc:sldChg>
    </pc:docChg>
  </pc:docChgLst>
  <pc:docChgLst>
    <pc:chgData name="Kroflin, Muriel S." userId="S::muriel.s.kroflin-1@ou.edu::ee87a67b-6253-4c14-8354-e2945757af65" providerId="AD" clId="Web-{7F8E94B9-0309-7C0C-5672-645AEBE82EAC}"/>
    <pc:docChg chg="modSld">
      <pc:chgData name="Kroflin, Muriel S." userId="S::muriel.s.kroflin-1@ou.edu::ee87a67b-6253-4c14-8354-e2945757af65" providerId="AD" clId="Web-{7F8E94B9-0309-7C0C-5672-645AEBE82EAC}" dt="2024-04-02T20:14:12.118" v="1" actId="20577"/>
      <pc:docMkLst>
        <pc:docMk/>
      </pc:docMkLst>
      <pc:sldChg chg="modSp">
        <pc:chgData name="Kroflin, Muriel S." userId="S::muriel.s.kroflin-1@ou.edu::ee87a67b-6253-4c14-8354-e2945757af65" providerId="AD" clId="Web-{7F8E94B9-0309-7C0C-5672-645AEBE82EAC}" dt="2024-04-02T20:14:12.118" v="1" actId="20577"/>
        <pc:sldMkLst>
          <pc:docMk/>
          <pc:sldMk cId="3912734671" sldId="445"/>
        </pc:sldMkLst>
        <pc:spChg chg="mod">
          <ac:chgData name="Kroflin, Muriel S." userId="S::muriel.s.kroflin-1@ou.edu::ee87a67b-6253-4c14-8354-e2945757af65" providerId="AD" clId="Web-{7F8E94B9-0309-7C0C-5672-645AEBE82EAC}" dt="2024-04-02T20:14:12.118" v="1" actId="20577"/>
          <ac:spMkLst>
            <pc:docMk/>
            <pc:sldMk cId="3912734671" sldId="445"/>
            <ac:spMk id="160" creationId="{00000000-0000-0000-0000-000000000000}"/>
          </ac:spMkLst>
        </pc:spChg>
      </pc:sldChg>
    </pc:docChg>
  </pc:docChgLst>
  <pc:docChgLst>
    <pc:chgData name="Kroflin, Muriel S." userId="S::muriel.s.kroflin-1@ou.edu::ee87a67b-6253-4c14-8354-e2945757af65" providerId="AD" clId="Web-{31274038-C17B-D77D-1A4B-98259D4EDD25}"/>
    <pc:docChg chg="modSld">
      <pc:chgData name="Kroflin, Muriel S." userId="S::muriel.s.kroflin-1@ou.edu::ee87a67b-6253-4c14-8354-e2945757af65" providerId="AD" clId="Web-{31274038-C17B-D77D-1A4B-98259D4EDD25}" dt="2024-04-10T21:05:49.907" v="155"/>
      <pc:docMkLst>
        <pc:docMk/>
      </pc:docMkLst>
      <pc:sldChg chg="modSp">
        <pc:chgData name="Kroflin, Muriel S." userId="S::muriel.s.kroflin-1@ou.edu::ee87a67b-6253-4c14-8354-e2945757af65" providerId="AD" clId="Web-{31274038-C17B-D77D-1A4B-98259D4EDD25}" dt="2024-04-10T21:05:49.907" v="155"/>
        <pc:sldMkLst>
          <pc:docMk/>
          <pc:sldMk cId="0" sldId="448"/>
        </pc:sldMkLst>
        <pc:graphicFrameChg chg="mod modGraphic">
          <ac:chgData name="Kroflin, Muriel S." userId="S::muriel.s.kroflin-1@ou.edu::ee87a67b-6253-4c14-8354-e2945757af65" providerId="AD" clId="Web-{31274038-C17B-D77D-1A4B-98259D4EDD25}" dt="2024-04-10T21:05:49.907" v="155"/>
          <ac:graphicFrameMkLst>
            <pc:docMk/>
            <pc:sldMk cId="0" sldId="448"/>
            <ac:graphicFrameMk id="5" creationId="{A6F5C949-4751-5C50-42DB-23DC7FD271E1}"/>
          </ac:graphicFrameMkLst>
        </pc:graphicFrameChg>
      </pc:sldChg>
    </pc:docChg>
  </pc:docChgLst>
  <pc:docChgLst>
    <pc:chgData name="Kroflin, Muriel S." userId="S::muriel.s.kroflin-1@ou.edu::ee87a67b-6253-4c14-8354-e2945757af65" providerId="AD" clId="Web-{2DBC0B4F-9CCA-6818-E90E-19196654BA29}"/>
    <pc:docChg chg="modSld">
      <pc:chgData name="Kroflin, Muriel S." userId="S::muriel.s.kroflin-1@ou.edu::ee87a67b-6253-4c14-8354-e2945757af65" providerId="AD" clId="Web-{2DBC0B4F-9CCA-6818-E90E-19196654BA29}" dt="2024-02-18T18:55:22.248" v="10" actId="1076"/>
      <pc:docMkLst>
        <pc:docMk/>
      </pc:docMkLst>
      <pc:sldChg chg="modSp">
        <pc:chgData name="Kroflin, Muriel S." userId="S::muriel.s.kroflin-1@ou.edu::ee87a67b-6253-4c14-8354-e2945757af65" providerId="AD" clId="Web-{2DBC0B4F-9CCA-6818-E90E-19196654BA29}" dt="2024-02-18T18:55:22.248" v="10" actId="1076"/>
        <pc:sldMkLst>
          <pc:docMk/>
          <pc:sldMk cId="3912734671" sldId="445"/>
        </pc:sldMkLst>
        <pc:spChg chg="mod">
          <ac:chgData name="Kroflin, Muriel S." userId="S::muriel.s.kroflin-1@ou.edu::ee87a67b-6253-4c14-8354-e2945757af65" providerId="AD" clId="Web-{2DBC0B4F-9CCA-6818-E90E-19196654BA29}" dt="2024-02-18T18:55:22.248" v="10" actId="1076"/>
          <ac:spMkLst>
            <pc:docMk/>
            <pc:sldMk cId="3912734671" sldId="445"/>
            <ac:spMk id="29" creationId="{4A7AF950-E599-3329-6711-C4E116C3021E}"/>
          </ac:spMkLst>
        </pc:spChg>
        <pc:spChg chg="mod">
          <ac:chgData name="Kroflin, Muriel S." userId="S::muriel.s.kroflin-1@ou.edu::ee87a67b-6253-4c14-8354-e2945757af65" providerId="AD" clId="Web-{2DBC0B4F-9CCA-6818-E90E-19196654BA29}" dt="2024-02-18T18:53:20.994" v="5" actId="20577"/>
          <ac:spMkLst>
            <pc:docMk/>
            <pc:sldMk cId="3912734671" sldId="445"/>
            <ac:spMk id="160" creationId="{00000000-0000-0000-0000-000000000000}"/>
          </ac:spMkLst>
        </pc:spChg>
      </pc:sldChg>
    </pc:docChg>
  </pc:docChgLst>
</pc:chgInfo>
</file>

<file path=ppt/comments/modernComment_1C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A880F1-A98F-4BC8-B163-66A0B953CC6A}" authorId="{8DAAE6E6-602A-6C7F-72E1-30E4865E9944}" created="2024-02-13T22:08:12.74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448"/>
      <ac:graphicFrameMk id="9" creationId="{11EDA6C0-3D89-213C-05D3-03242AFFA2F6}"/>
    </ac:deMkLst>
    <p188:txBody>
      <a:bodyPr/>
      <a:lstStyle/>
      <a:p>
        <a:r>
          <a:rPr lang="en-US"/>
          <a:t>going into PR2 you can decide which ones would be the best partners for  kidvation OK/Respond program, or maybe they are all partners but just think of this for PR2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D5413-BD56-4C1E-8CFC-A8D4F2F9580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CDD2EC-2D34-4568-B65B-8D1D4E96C2C6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District of Columbia, Wyoming, Indiana, Alabama</a:t>
          </a:r>
        </a:p>
      </dgm:t>
    </dgm:pt>
    <dgm:pt modelId="{54196827-B68D-40C8-96D0-922545A2114F}" type="parTrans" cxnId="{DAD8C21F-F5AD-48AE-92F5-FAA9973A1183}">
      <dgm:prSet/>
      <dgm:spPr/>
      <dgm:t>
        <a:bodyPr/>
        <a:lstStyle/>
        <a:p>
          <a:endParaRPr lang="en-US"/>
        </a:p>
      </dgm:t>
    </dgm:pt>
    <dgm:pt modelId="{F382BD82-9FB5-4AAF-9838-3388F239BFE6}" type="sibTrans" cxnId="{DAD8C21F-F5AD-48AE-92F5-FAA9973A1183}">
      <dgm:prSet/>
      <dgm:spPr/>
      <dgm:t>
        <a:bodyPr/>
        <a:lstStyle/>
        <a:p>
          <a:endParaRPr lang="en-US"/>
        </a:p>
      </dgm:t>
    </dgm:pt>
    <dgm:pt modelId="{F6295EFD-E886-4AC3-A451-E54857D33E23}">
      <dgm:prSet phldrT="[Text]" custT="1"/>
      <dgm:spPr/>
      <dgm:t>
        <a:bodyPr/>
        <a:lstStyle/>
        <a:p>
          <a:pPr rtl="0"/>
          <a:r>
            <a:rPr lang="en-US" sz="1600">
              <a:solidFill>
                <a:schemeClr val="tx1"/>
              </a:solidFill>
            </a:rPr>
            <a:t>Low Impact</a:t>
          </a:r>
          <a:r>
            <a:rPr lang="en-US" sz="1600">
              <a:solidFill>
                <a:schemeClr val="tx1"/>
              </a:solidFill>
              <a:latin typeface="Arial"/>
            </a:rPr>
            <a:t> </a:t>
          </a:r>
          <a:endParaRPr lang="en-US" sz="1600">
            <a:solidFill>
              <a:schemeClr val="tx1"/>
            </a:solidFill>
          </a:endParaRPr>
        </a:p>
        <a:p>
          <a:r>
            <a:rPr lang="en-US" sz="1600">
              <a:solidFill>
                <a:schemeClr val="tx1"/>
              </a:solidFill>
            </a:rPr>
            <a:t>Low Implementation Rate</a:t>
          </a:r>
        </a:p>
      </dgm:t>
    </dgm:pt>
    <dgm:pt modelId="{F5EB8FA5-5D5B-4C17-8608-DC0E41292408}" type="parTrans" cxnId="{9042D50C-D9FA-4206-870E-C00F7A01107B}">
      <dgm:prSet/>
      <dgm:spPr/>
      <dgm:t>
        <a:bodyPr/>
        <a:lstStyle/>
        <a:p>
          <a:endParaRPr lang="en-US"/>
        </a:p>
      </dgm:t>
    </dgm:pt>
    <dgm:pt modelId="{8649F8F3-63AC-4A83-BB0F-74324128F40D}" type="sibTrans" cxnId="{9042D50C-D9FA-4206-870E-C00F7A01107B}">
      <dgm:prSet/>
      <dgm:spPr/>
      <dgm:t>
        <a:bodyPr/>
        <a:lstStyle/>
        <a:p>
          <a:endParaRPr lang="en-US"/>
        </a:p>
      </dgm:t>
    </dgm:pt>
    <dgm:pt modelId="{8597CA81-06E1-446D-A0C4-0317CD19F18F}">
      <dgm:prSet phldrT="[Text]" custT="1"/>
      <dgm:spPr/>
      <dgm:t>
        <a:bodyPr/>
        <a:lstStyle/>
        <a:p>
          <a:pPr algn="ctr" rtl="0"/>
          <a:r>
            <a:rPr lang="en-US" sz="1600">
              <a:solidFill>
                <a:schemeClr val="tx1"/>
              </a:solidFill>
            </a:rPr>
            <a:t>High Impact</a:t>
          </a:r>
          <a:r>
            <a:rPr lang="en-US" sz="1600">
              <a:solidFill>
                <a:schemeClr val="tx1"/>
              </a:solidFill>
              <a:latin typeface="Arial"/>
            </a:rPr>
            <a:t> </a:t>
          </a:r>
          <a:endParaRPr lang="en-US" sz="1600">
            <a:solidFill>
              <a:schemeClr val="tx1"/>
            </a:solidFill>
          </a:endParaRPr>
        </a:p>
        <a:p>
          <a:pPr algn="ctr"/>
          <a:r>
            <a:rPr lang="en-US" sz="1600">
              <a:solidFill>
                <a:schemeClr val="tx1"/>
              </a:solidFill>
            </a:rPr>
            <a:t>Low Implementation Rate</a:t>
          </a:r>
        </a:p>
      </dgm:t>
    </dgm:pt>
    <dgm:pt modelId="{07070DD8-2D62-4E1A-A4E9-97BD2EC0F855}" type="parTrans" cxnId="{CEDBDF82-93F7-4692-9C96-80694EB111A7}">
      <dgm:prSet/>
      <dgm:spPr/>
      <dgm:t>
        <a:bodyPr/>
        <a:lstStyle/>
        <a:p>
          <a:endParaRPr lang="en-US"/>
        </a:p>
      </dgm:t>
    </dgm:pt>
    <dgm:pt modelId="{D017411D-9B1D-4589-94DB-A9E90F6047DA}" type="sibTrans" cxnId="{CEDBDF82-93F7-4692-9C96-80694EB111A7}">
      <dgm:prSet/>
      <dgm:spPr/>
      <dgm:t>
        <a:bodyPr/>
        <a:lstStyle/>
        <a:p>
          <a:endParaRPr lang="en-US"/>
        </a:p>
      </dgm:t>
    </dgm:pt>
    <dgm:pt modelId="{94DB8854-F287-42B9-A16E-8FF21192BB2D}">
      <dgm:prSet phldrT="[Text]" custT="1"/>
      <dgm:spPr/>
      <dgm:t>
        <a:bodyPr/>
        <a:lstStyle/>
        <a:p>
          <a:r>
            <a:rPr lang="en-US" sz="1600">
              <a:solidFill>
                <a:schemeClr val="tx1"/>
              </a:solidFill>
            </a:rPr>
            <a:t>Low Impact</a:t>
          </a:r>
        </a:p>
        <a:p>
          <a:r>
            <a:rPr lang="en-US" sz="1600">
              <a:solidFill>
                <a:schemeClr val="tx1"/>
              </a:solidFill>
            </a:rPr>
            <a:t>High Implementation Rate</a:t>
          </a:r>
        </a:p>
      </dgm:t>
    </dgm:pt>
    <dgm:pt modelId="{05ACA256-F3BC-417F-A6D8-695B04DB40C7}" type="parTrans" cxnId="{E4127EF2-5156-4B48-9DB1-E10659CD2793}">
      <dgm:prSet/>
      <dgm:spPr/>
      <dgm:t>
        <a:bodyPr/>
        <a:lstStyle/>
        <a:p>
          <a:endParaRPr lang="en-US"/>
        </a:p>
      </dgm:t>
    </dgm:pt>
    <dgm:pt modelId="{25D0A6C4-2764-4C9F-AE3F-1405982BD1D1}" type="sibTrans" cxnId="{E4127EF2-5156-4B48-9DB1-E10659CD2793}">
      <dgm:prSet/>
      <dgm:spPr/>
      <dgm:t>
        <a:bodyPr/>
        <a:lstStyle/>
        <a:p>
          <a:endParaRPr lang="en-US"/>
        </a:p>
      </dgm:t>
    </dgm:pt>
    <dgm:pt modelId="{FDE0466A-3DCC-4060-A545-E238F4DD1183}">
      <dgm:prSet phldrT="[Text]" custT="1"/>
      <dgm:spPr>
        <a:solidFill>
          <a:srgbClr val="B0D1E0"/>
        </a:solidFill>
        <a:ln>
          <a:solidFill>
            <a:srgbClr val="002060"/>
          </a:solidFill>
        </a:ln>
      </dgm:spPr>
      <dgm:t>
        <a:bodyPr/>
        <a:lstStyle/>
        <a:p>
          <a:pPr rtl="0"/>
          <a:r>
            <a:rPr lang="en-US" sz="1600" b="1">
              <a:solidFill>
                <a:schemeClr val="tx1"/>
              </a:solidFill>
            </a:rPr>
            <a:t>High Impact</a:t>
          </a:r>
          <a:r>
            <a:rPr lang="en-US" sz="1600" b="1">
              <a:solidFill>
                <a:schemeClr val="tx1"/>
              </a:solidFill>
              <a:latin typeface="Arial"/>
            </a:rPr>
            <a:t> </a:t>
          </a:r>
          <a:endParaRPr lang="en-US" sz="1600" b="1">
            <a:solidFill>
              <a:schemeClr val="tx1"/>
            </a:solidFill>
          </a:endParaRPr>
        </a:p>
        <a:p>
          <a:pPr rtl="0"/>
          <a:r>
            <a:rPr lang="en-US" sz="1600" b="1">
              <a:solidFill>
                <a:schemeClr val="tx1"/>
              </a:solidFill>
            </a:rPr>
            <a:t>High Implementation Rate</a:t>
          </a:r>
          <a:r>
            <a:rPr lang="en-US" sz="1600" b="1">
              <a:solidFill>
                <a:schemeClr val="tx1"/>
              </a:solidFill>
              <a:latin typeface="Arial"/>
            </a:rPr>
            <a:t> </a:t>
          </a:r>
          <a:endParaRPr lang="en-US" sz="1600" b="1">
            <a:solidFill>
              <a:schemeClr val="tx1"/>
            </a:solidFill>
          </a:endParaRPr>
        </a:p>
      </dgm:t>
    </dgm:pt>
    <dgm:pt modelId="{128D8791-25ED-407A-893A-C362FC262AC3}" type="parTrans" cxnId="{0CEC51F8-9BE8-42DE-AFE5-E9B26F938595}">
      <dgm:prSet/>
      <dgm:spPr/>
      <dgm:t>
        <a:bodyPr/>
        <a:lstStyle/>
        <a:p>
          <a:endParaRPr lang="en-US"/>
        </a:p>
      </dgm:t>
    </dgm:pt>
    <dgm:pt modelId="{D642FFD9-F749-484F-BC9D-C04420E766E4}" type="sibTrans" cxnId="{0CEC51F8-9BE8-42DE-AFE5-E9B26F938595}">
      <dgm:prSet/>
      <dgm:spPr/>
      <dgm:t>
        <a:bodyPr/>
        <a:lstStyle/>
        <a:p>
          <a:endParaRPr lang="en-US"/>
        </a:p>
      </dgm:t>
    </dgm:pt>
    <dgm:pt modelId="{EEAECA4A-0367-4E6F-A049-3E02B9C8AD27}" type="pres">
      <dgm:prSet presAssocID="{649D5413-BD56-4C1E-8CFC-A8D4F2F9580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27F9AAA-D475-41BD-8C69-4F94ECDE0329}" type="pres">
      <dgm:prSet presAssocID="{649D5413-BD56-4C1E-8CFC-A8D4F2F9580A}" presName="matrix" presStyleCnt="0"/>
      <dgm:spPr/>
    </dgm:pt>
    <dgm:pt modelId="{6C768521-E454-45FD-93C5-7022093A0407}" type="pres">
      <dgm:prSet presAssocID="{649D5413-BD56-4C1E-8CFC-A8D4F2F9580A}" presName="tile1" presStyleLbl="node1" presStyleIdx="0" presStyleCnt="4"/>
      <dgm:spPr/>
    </dgm:pt>
    <dgm:pt modelId="{4DAB1365-1AA8-4B8B-B75E-E718B32A8DFA}" type="pres">
      <dgm:prSet presAssocID="{649D5413-BD56-4C1E-8CFC-A8D4F2F9580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71120E6-D112-482D-8CE5-6576DDBA4C93}" type="pres">
      <dgm:prSet presAssocID="{649D5413-BD56-4C1E-8CFC-A8D4F2F9580A}" presName="tile2" presStyleLbl="node1" presStyleIdx="1" presStyleCnt="4"/>
      <dgm:spPr/>
    </dgm:pt>
    <dgm:pt modelId="{5D2E85A9-9E2F-449E-A5B5-478375F02AD5}" type="pres">
      <dgm:prSet presAssocID="{649D5413-BD56-4C1E-8CFC-A8D4F2F9580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384B7-B708-4A9C-9E22-6E5972F4AA8C}" type="pres">
      <dgm:prSet presAssocID="{649D5413-BD56-4C1E-8CFC-A8D4F2F9580A}" presName="tile3" presStyleLbl="node1" presStyleIdx="2" presStyleCnt="4"/>
      <dgm:spPr/>
    </dgm:pt>
    <dgm:pt modelId="{895B9E90-B3E1-4E55-8893-7372C7AD5537}" type="pres">
      <dgm:prSet presAssocID="{649D5413-BD56-4C1E-8CFC-A8D4F2F9580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B4199FC-6103-4E20-8303-AC57929D3A80}" type="pres">
      <dgm:prSet presAssocID="{649D5413-BD56-4C1E-8CFC-A8D4F2F9580A}" presName="tile4" presStyleLbl="node1" presStyleIdx="3" presStyleCnt="4"/>
      <dgm:spPr/>
    </dgm:pt>
    <dgm:pt modelId="{C25FAA88-B3A0-4BB5-812E-D6F3048F97D7}" type="pres">
      <dgm:prSet presAssocID="{649D5413-BD56-4C1E-8CFC-A8D4F2F9580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F577437-63A5-402A-8CC5-4462F5A89F69}" type="pres">
      <dgm:prSet presAssocID="{649D5413-BD56-4C1E-8CFC-A8D4F2F9580A}" presName="centerTile" presStyleLbl="fgShp" presStyleIdx="0" presStyleCnt="1" custScaleX="150239" custScaleY="179412">
        <dgm:presLayoutVars>
          <dgm:chMax val="0"/>
          <dgm:chPref val="0"/>
        </dgm:presLayoutVars>
      </dgm:prSet>
      <dgm:spPr/>
    </dgm:pt>
  </dgm:ptLst>
  <dgm:cxnLst>
    <dgm:cxn modelId="{9042D50C-D9FA-4206-870E-C00F7A01107B}" srcId="{9ECDD2EC-2D34-4568-B65B-8D1D4E96C2C6}" destId="{F6295EFD-E886-4AC3-A451-E54857D33E23}" srcOrd="0" destOrd="0" parTransId="{F5EB8FA5-5D5B-4C17-8608-DC0E41292408}" sibTransId="{8649F8F3-63AC-4A83-BB0F-74324128F40D}"/>
    <dgm:cxn modelId="{2D73BF0D-BCB0-40A3-9AEB-6BF171893AD4}" type="presOf" srcId="{F6295EFD-E886-4AC3-A451-E54857D33E23}" destId="{4DAB1365-1AA8-4B8B-B75E-E718B32A8DFA}" srcOrd="1" destOrd="0" presId="urn:microsoft.com/office/officeart/2005/8/layout/matrix1"/>
    <dgm:cxn modelId="{DAD8C21F-F5AD-48AE-92F5-FAA9973A1183}" srcId="{649D5413-BD56-4C1E-8CFC-A8D4F2F9580A}" destId="{9ECDD2EC-2D34-4568-B65B-8D1D4E96C2C6}" srcOrd="0" destOrd="0" parTransId="{54196827-B68D-40C8-96D0-922545A2114F}" sibTransId="{F382BD82-9FB5-4AAF-9838-3388F239BFE6}"/>
    <dgm:cxn modelId="{11C34B28-99B5-4710-A4D8-BFC7C9957F1F}" type="presOf" srcId="{FDE0466A-3DCC-4060-A545-E238F4DD1183}" destId="{C25FAA88-B3A0-4BB5-812E-D6F3048F97D7}" srcOrd="1" destOrd="0" presId="urn:microsoft.com/office/officeart/2005/8/layout/matrix1"/>
    <dgm:cxn modelId="{E3C4B063-1AEC-4255-9FA6-106E6CB72817}" type="presOf" srcId="{F6295EFD-E886-4AC3-A451-E54857D33E23}" destId="{6C768521-E454-45FD-93C5-7022093A0407}" srcOrd="0" destOrd="0" presId="urn:microsoft.com/office/officeart/2005/8/layout/matrix1"/>
    <dgm:cxn modelId="{CFB8D569-02FE-4CC7-9B69-56F36FE02302}" type="presOf" srcId="{94DB8854-F287-42B9-A16E-8FF21192BB2D}" destId="{895B9E90-B3E1-4E55-8893-7372C7AD5537}" srcOrd="1" destOrd="0" presId="urn:microsoft.com/office/officeart/2005/8/layout/matrix1"/>
    <dgm:cxn modelId="{5B816B4A-9432-48A3-B49D-4462407D343B}" type="presOf" srcId="{8597CA81-06E1-446D-A0C4-0317CD19F18F}" destId="{B71120E6-D112-482D-8CE5-6576DDBA4C93}" srcOrd="0" destOrd="0" presId="urn:microsoft.com/office/officeart/2005/8/layout/matrix1"/>
    <dgm:cxn modelId="{0495416E-7C63-4CEC-A977-D96C8EBA8797}" type="presOf" srcId="{649D5413-BD56-4C1E-8CFC-A8D4F2F9580A}" destId="{EEAECA4A-0367-4E6F-A049-3E02B9C8AD27}" srcOrd="0" destOrd="0" presId="urn:microsoft.com/office/officeart/2005/8/layout/matrix1"/>
    <dgm:cxn modelId="{16484D4E-3A86-4766-A1F8-2429ECFD5DCC}" type="presOf" srcId="{9ECDD2EC-2D34-4568-B65B-8D1D4E96C2C6}" destId="{8F577437-63A5-402A-8CC5-4462F5A89F69}" srcOrd="0" destOrd="0" presId="urn:microsoft.com/office/officeart/2005/8/layout/matrix1"/>
    <dgm:cxn modelId="{15AEF455-394B-405E-AD4F-E9C55D4964E8}" type="presOf" srcId="{94DB8854-F287-42B9-A16E-8FF21192BB2D}" destId="{991384B7-B708-4A9C-9E22-6E5972F4AA8C}" srcOrd="0" destOrd="0" presId="urn:microsoft.com/office/officeart/2005/8/layout/matrix1"/>
    <dgm:cxn modelId="{CEDBDF82-93F7-4692-9C96-80694EB111A7}" srcId="{9ECDD2EC-2D34-4568-B65B-8D1D4E96C2C6}" destId="{8597CA81-06E1-446D-A0C4-0317CD19F18F}" srcOrd="1" destOrd="0" parTransId="{07070DD8-2D62-4E1A-A4E9-97BD2EC0F855}" sibTransId="{D017411D-9B1D-4589-94DB-A9E90F6047DA}"/>
    <dgm:cxn modelId="{61934193-17C5-4172-9940-89B0AAB1D84F}" type="presOf" srcId="{8597CA81-06E1-446D-A0C4-0317CD19F18F}" destId="{5D2E85A9-9E2F-449E-A5B5-478375F02AD5}" srcOrd="1" destOrd="0" presId="urn:microsoft.com/office/officeart/2005/8/layout/matrix1"/>
    <dgm:cxn modelId="{211A6FA1-DA9C-4332-80DB-2F17AE4FA1D5}" type="presOf" srcId="{FDE0466A-3DCC-4060-A545-E238F4DD1183}" destId="{CB4199FC-6103-4E20-8303-AC57929D3A80}" srcOrd="0" destOrd="0" presId="urn:microsoft.com/office/officeart/2005/8/layout/matrix1"/>
    <dgm:cxn modelId="{E4127EF2-5156-4B48-9DB1-E10659CD2793}" srcId="{9ECDD2EC-2D34-4568-B65B-8D1D4E96C2C6}" destId="{94DB8854-F287-42B9-A16E-8FF21192BB2D}" srcOrd="2" destOrd="0" parTransId="{05ACA256-F3BC-417F-A6D8-695B04DB40C7}" sibTransId="{25D0A6C4-2764-4C9F-AE3F-1405982BD1D1}"/>
    <dgm:cxn modelId="{0CEC51F8-9BE8-42DE-AFE5-E9B26F938595}" srcId="{9ECDD2EC-2D34-4568-B65B-8D1D4E96C2C6}" destId="{FDE0466A-3DCC-4060-A545-E238F4DD1183}" srcOrd="3" destOrd="0" parTransId="{128D8791-25ED-407A-893A-C362FC262AC3}" sibTransId="{D642FFD9-F749-484F-BC9D-C04420E766E4}"/>
    <dgm:cxn modelId="{DE1188F6-A30E-401D-BBFE-2202B4900D12}" type="presParOf" srcId="{EEAECA4A-0367-4E6F-A049-3E02B9C8AD27}" destId="{C27F9AAA-D475-41BD-8C69-4F94ECDE0329}" srcOrd="0" destOrd="0" presId="urn:microsoft.com/office/officeart/2005/8/layout/matrix1"/>
    <dgm:cxn modelId="{6F7B9E69-1932-48D7-8C11-EBE9858A7CEE}" type="presParOf" srcId="{C27F9AAA-D475-41BD-8C69-4F94ECDE0329}" destId="{6C768521-E454-45FD-93C5-7022093A0407}" srcOrd="0" destOrd="0" presId="urn:microsoft.com/office/officeart/2005/8/layout/matrix1"/>
    <dgm:cxn modelId="{F0C374E3-E755-4B94-8D14-CF78B3425E40}" type="presParOf" srcId="{C27F9AAA-D475-41BD-8C69-4F94ECDE0329}" destId="{4DAB1365-1AA8-4B8B-B75E-E718B32A8DFA}" srcOrd="1" destOrd="0" presId="urn:microsoft.com/office/officeart/2005/8/layout/matrix1"/>
    <dgm:cxn modelId="{A86C8FE5-BB23-4111-99B4-878060B7ACB0}" type="presParOf" srcId="{C27F9AAA-D475-41BD-8C69-4F94ECDE0329}" destId="{B71120E6-D112-482D-8CE5-6576DDBA4C93}" srcOrd="2" destOrd="0" presId="urn:microsoft.com/office/officeart/2005/8/layout/matrix1"/>
    <dgm:cxn modelId="{BE911D4B-2205-4D40-ABDD-705AC6ABB80A}" type="presParOf" srcId="{C27F9AAA-D475-41BD-8C69-4F94ECDE0329}" destId="{5D2E85A9-9E2F-449E-A5B5-478375F02AD5}" srcOrd="3" destOrd="0" presId="urn:microsoft.com/office/officeart/2005/8/layout/matrix1"/>
    <dgm:cxn modelId="{72C9D57D-057B-431C-9145-C1E68812DBE3}" type="presParOf" srcId="{C27F9AAA-D475-41BD-8C69-4F94ECDE0329}" destId="{991384B7-B708-4A9C-9E22-6E5972F4AA8C}" srcOrd="4" destOrd="0" presId="urn:microsoft.com/office/officeart/2005/8/layout/matrix1"/>
    <dgm:cxn modelId="{246C281D-FD8D-4F91-8BFF-1534C363B210}" type="presParOf" srcId="{C27F9AAA-D475-41BD-8C69-4F94ECDE0329}" destId="{895B9E90-B3E1-4E55-8893-7372C7AD5537}" srcOrd="5" destOrd="0" presId="urn:microsoft.com/office/officeart/2005/8/layout/matrix1"/>
    <dgm:cxn modelId="{56580560-5AB3-4464-8E59-C1277C8CDC51}" type="presParOf" srcId="{C27F9AAA-D475-41BD-8C69-4F94ECDE0329}" destId="{CB4199FC-6103-4E20-8303-AC57929D3A80}" srcOrd="6" destOrd="0" presId="urn:microsoft.com/office/officeart/2005/8/layout/matrix1"/>
    <dgm:cxn modelId="{109E9D2A-F0D4-4430-8836-8D06980AAE0F}" type="presParOf" srcId="{C27F9AAA-D475-41BD-8C69-4F94ECDE0329}" destId="{C25FAA88-B3A0-4BB5-812E-D6F3048F97D7}" srcOrd="7" destOrd="0" presId="urn:microsoft.com/office/officeart/2005/8/layout/matrix1"/>
    <dgm:cxn modelId="{25DC34DC-1DAE-4EEB-90A6-C86E4B5CF4C3}" type="presParOf" srcId="{EEAECA4A-0367-4E6F-A049-3E02B9C8AD27}" destId="{8F577437-63A5-402A-8CC5-4462F5A89F6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8521-E454-45FD-93C5-7022093A0407}">
      <dsp:nvSpPr>
        <dsp:cNvPr id="0" name=""/>
        <dsp:cNvSpPr/>
      </dsp:nvSpPr>
      <dsp:spPr>
        <a:xfrm rot="16200000">
          <a:off x="274854" y="-274854"/>
          <a:ext cx="1863291" cy="24129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Low Impact</a:t>
          </a:r>
          <a:r>
            <a:rPr lang="en-US" sz="1600" kern="1200">
              <a:solidFill>
                <a:schemeClr val="tx1"/>
              </a:solidFill>
              <a:latin typeface="Arial"/>
            </a:rPr>
            <a:t> </a:t>
          </a:r>
          <a:endParaRPr lang="en-US" sz="1600" kern="120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Low Implementation Rate</a:t>
          </a:r>
        </a:p>
      </dsp:txBody>
      <dsp:txXfrm rot="5400000">
        <a:off x="0" y="0"/>
        <a:ext cx="2412999" cy="1397468"/>
      </dsp:txXfrm>
    </dsp:sp>
    <dsp:sp modelId="{B71120E6-D112-482D-8CE5-6576DDBA4C93}">
      <dsp:nvSpPr>
        <dsp:cNvPr id="0" name=""/>
        <dsp:cNvSpPr/>
      </dsp:nvSpPr>
      <dsp:spPr>
        <a:xfrm>
          <a:off x="2412999" y="0"/>
          <a:ext cx="2412999" cy="186329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High Impact</a:t>
          </a:r>
          <a:r>
            <a:rPr lang="en-US" sz="1600" kern="1200">
              <a:solidFill>
                <a:schemeClr val="tx1"/>
              </a:solidFill>
              <a:latin typeface="Arial"/>
            </a:rPr>
            <a:t> </a:t>
          </a:r>
          <a:endParaRPr lang="en-US" sz="1600" kern="120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Low Implementation Rate</a:t>
          </a:r>
        </a:p>
      </dsp:txBody>
      <dsp:txXfrm>
        <a:off x="2412999" y="0"/>
        <a:ext cx="2412999" cy="1397468"/>
      </dsp:txXfrm>
    </dsp:sp>
    <dsp:sp modelId="{991384B7-B708-4A9C-9E22-6E5972F4AA8C}">
      <dsp:nvSpPr>
        <dsp:cNvPr id="0" name=""/>
        <dsp:cNvSpPr/>
      </dsp:nvSpPr>
      <dsp:spPr>
        <a:xfrm rot="10800000">
          <a:off x="0" y="1863291"/>
          <a:ext cx="2412999" cy="186329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Low Impact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High Implementation Rate</a:t>
          </a:r>
        </a:p>
      </dsp:txBody>
      <dsp:txXfrm rot="10800000">
        <a:off x="0" y="2329113"/>
        <a:ext cx="2412999" cy="1397468"/>
      </dsp:txXfrm>
    </dsp:sp>
    <dsp:sp modelId="{CB4199FC-6103-4E20-8303-AC57929D3A80}">
      <dsp:nvSpPr>
        <dsp:cNvPr id="0" name=""/>
        <dsp:cNvSpPr/>
      </dsp:nvSpPr>
      <dsp:spPr>
        <a:xfrm rot="5400000">
          <a:off x="2687854" y="1588436"/>
          <a:ext cx="1863291" cy="2412999"/>
        </a:xfrm>
        <a:prstGeom prst="round1Rect">
          <a:avLst/>
        </a:prstGeom>
        <a:solidFill>
          <a:srgbClr val="B0D1E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High Impact</a:t>
          </a:r>
          <a:r>
            <a:rPr lang="en-US" sz="1600" b="1" kern="1200">
              <a:solidFill>
                <a:schemeClr val="tx1"/>
              </a:solidFill>
              <a:latin typeface="Arial"/>
            </a:rPr>
            <a:t> </a:t>
          </a:r>
          <a:endParaRPr lang="en-US" sz="1600" b="1" kern="1200">
            <a:solidFill>
              <a:schemeClr val="tx1"/>
            </a:solidFill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High Implementation Rate</a:t>
          </a:r>
          <a:r>
            <a:rPr lang="en-US" sz="1600" b="1" kern="1200">
              <a:solidFill>
                <a:schemeClr val="tx1"/>
              </a:solidFill>
              <a:latin typeface="Arial"/>
            </a:rPr>
            <a:t> </a:t>
          </a:r>
          <a:endParaRPr lang="en-US" sz="1600" b="1" kern="1200">
            <a:solidFill>
              <a:schemeClr val="tx1"/>
            </a:solidFill>
          </a:endParaRPr>
        </a:p>
      </dsp:txBody>
      <dsp:txXfrm rot="-5400000">
        <a:off x="2413000" y="2329112"/>
        <a:ext cx="2412999" cy="1397468"/>
      </dsp:txXfrm>
    </dsp:sp>
    <dsp:sp modelId="{8F577437-63A5-402A-8CC5-4462F5A89F69}">
      <dsp:nvSpPr>
        <dsp:cNvPr id="0" name=""/>
        <dsp:cNvSpPr/>
      </dsp:nvSpPr>
      <dsp:spPr>
        <a:xfrm>
          <a:off x="1325419" y="1027549"/>
          <a:ext cx="2175160" cy="167148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District of Columbia, Wyoming, Indiana, Alabama</a:t>
          </a:r>
        </a:p>
      </dsp:txBody>
      <dsp:txXfrm>
        <a:off x="1407014" y="1109144"/>
        <a:ext cx="2011970" cy="1508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18EFF-5629-2342-96EA-A8E78361CF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91758-5977-D041-8521-188DB80F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risk students lack support and a vison to become entrepreneurs</a:t>
            </a: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Officers in schools can recruit students for the </a:t>
            </a:r>
            <a:r>
              <a:rPr lang="en-US" sz="12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OKRespond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2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Kidvation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youth entrepreneurship program. </a:t>
            </a: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27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27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91758-5977-D041-8521-188DB80F29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6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91758-5977-D041-8521-188DB80F29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7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4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4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8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567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 txBox="1"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44"/>
          <p:cNvSpPr txBox="1"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Google Shape;114;p44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44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45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5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46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46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46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8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7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47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47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4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body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3178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6" name="Google Shape;136;p4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Google Shape;137;p48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48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48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5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49"/>
          <p:cNvSpPr>
            <a:spLocks noGrp="1"/>
          </p:cNvSpPr>
          <p:nvPr>
            <p:ph type="pic" idx="2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Google Shape;144;p49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49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49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0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5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50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50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50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065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>
            <a:spLocks noGrp="1"/>
          </p:cNvSpPr>
          <p:nvPr>
            <p:ph type="title"/>
          </p:nvPr>
        </p:nvSpPr>
        <p:spPr>
          <a:xfrm rot="5400000">
            <a:off x="7133432" y="1956598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51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3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6" name="Google Shape;156;p51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51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51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89" marR="0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89" marR="0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4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3178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Google Shape;11;p18"/>
          <p:cNvCxnSpPr/>
          <p:nvPr/>
        </p:nvCxnSpPr>
        <p:spPr>
          <a:xfrm>
            <a:off x="0" y="1690689"/>
            <a:ext cx="12192000" cy="0"/>
          </a:xfrm>
          <a:prstGeom prst="straightConnector1">
            <a:avLst/>
          </a:prstGeom>
          <a:noFill/>
          <a:ln w="7620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" name="Google Shape;12;p18" descr="C:\Users\Stephen\Downloads\OFA_Square (2).jpg"/>
          <p:cNvPicPr preferRelativeResize="0"/>
          <p:nvPr/>
        </p:nvPicPr>
        <p:blipFill rotWithShape="1">
          <a:blip r:embed="rId13">
            <a:alphaModFix/>
          </a:blip>
          <a:srcRect l="12236" t="35605" r="12461" b="27601"/>
          <a:stretch/>
        </p:blipFill>
        <p:spPr>
          <a:xfrm>
            <a:off x="67153" y="6341043"/>
            <a:ext cx="1475232" cy="493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132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86" name="Google Shape;86;p29"/>
          <p:cNvCxnSpPr/>
          <p:nvPr/>
        </p:nvCxnSpPr>
        <p:spPr>
          <a:xfrm>
            <a:off x="0" y="1690689"/>
            <a:ext cx="12192000" cy="0"/>
          </a:xfrm>
          <a:prstGeom prst="straightConnector1">
            <a:avLst/>
          </a:prstGeom>
          <a:noFill/>
          <a:ln w="7620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7" name="Google Shape;87;p29" descr="C:\Users\Stephen\Downloads\OFA_Square (2).jpg"/>
          <p:cNvPicPr preferRelativeResize="0"/>
          <p:nvPr/>
        </p:nvPicPr>
        <p:blipFill rotWithShape="1">
          <a:blip r:embed="rId11">
            <a:alphaModFix/>
          </a:blip>
          <a:srcRect l="12236" t="35605" r="12462" b="27601"/>
          <a:stretch/>
        </p:blipFill>
        <p:spPr>
          <a:xfrm>
            <a:off x="67153" y="6341042"/>
            <a:ext cx="1475232" cy="493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926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0_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C3E5-5F22-03C9-69A3-8A735E40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err="1"/>
              <a:t>OKRespond</a:t>
            </a:r>
            <a:r>
              <a:rPr lang="en-US" sz="2800"/>
              <a:t> and </a:t>
            </a:r>
            <a:r>
              <a:rPr lang="en-US" sz="2800" err="1"/>
              <a:t>Kidvation</a:t>
            </a:r>
            <a:r>
              <a:rPr lang="en-US" sz="2800"/>
              <a:t> are Organizations collaborating to provide a youth Entrepreneurship Program for at risk Middle School Students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C23146-43CC-9934-0A40-CB7781F81CD8}"/>
              </a:ext>
            </a:extLst>
          </p:cNvPr>
          <p:cNvGrpSpPr/>
          <p:nvPr/>
        </p:nvGrpSpPr>
        <p:grpSpPr>
          <a:xfrm>
            <a:off x="8428304" y="1911694"/>
            <a:ext cx="2548991" cy="4026996"/>
            <a:chOff x="7287986" y="1963498"/>
            <a:chExt cx="2548991" cy="4026996"/>
          </a:xfrm>
        </p:grpSpPr>
        <p:sp>
          <p:nvSpPr>
            <p:cNvPr id="9" name="Google Shape;204;p4">
              <a:extLst>
                <a:ext uri="{FF2B5EF4-FFF2-40B4-BE49-F238E27FC236}">
                  <a16:creationId xmlns:a16="http://schemas.microsoft.com/office/drawing/2014/main" id="{39235296-BE6B-AF23-DD7B-8A6CBAF72423}"/>
                </a:ext>
              </a:extLst>
            </p:cNvPr>
            <p:cNvSpPr/>
            <p:nvPr/>
          </p:nvSpPr>
          <p:spPr>
            <a:xfrm>
              <a:off x="7287987" y="1963498"/>
              <a:ext cx="2548990" cy="126777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 cap="flat" cmpd="sng">
              <a:solidFill>
                <a:schemeClr val="bg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Based in Oklahoma City</a:t>
              </a:r>
            </a:p>
          </p:txBody>
        </p:sp>
        <p:sp>
          <p:nvSpPr>
            <p:cNvPr id="15" name="Google Shape;204;p4">
              <a:extLst>
                <a:ext uri="{FF2B5EF4-FFF2-40B4-BE49-F238E27FC236}">
                  <a16:creationId xmlns:a16="http://schemas.microsoft.com/office/drawing/2014/main" id="{D6A33EF4-9537-1C12-6792-00AD7BB96332}"/>
                </a:ext>
              </a:extLst>
            </p:cNvPr>
            <p:cNvSpPr/>
            <p:nvPr/>
          </p:nvSpPr>
          <p:spPr>
            <a:xfrm>
              <a:off x="7287986" y="3343111"/>
              <a:ext cx="2548990" cy="126777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 cap="flat" cmpd="sng">
              <a:solidFill>
                <a:schemeClr val="bg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  <a:defRPr/>
              </a:pPr>
              <a:r>
                <a:rPr lang="en-US" sz="1600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Collaboration with OKC PD and Police Athletic League (PAL) 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4;p4">
              <a:extLst>
                <a:ext uri="{FF2B5EF4-FFF2-40B4-BE49-F238E27FC236}">
                  <a16:creationId xmlns:a16="http://schemas.microsoft.com/office/drawing/2014/main" id="{23FDB193-0B9A-AF1D-2E54-41E863FA3666}"/>
                </a:ext>
              </a:extLst>
            </p:cNvPr>
            <p:cNvSpPr/>
            <p:nvPr/>
          </p:nvSpPr>
          <p:spPr>
            <a:xfrm>
              <a:off x="7287986" y="4722724"/>
              <a:ext cx="2548990" cy="126777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 cap="flat" cmpd="sng">
              <a:solidFill>
                <a:schemeClr val="bg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Giving at risk students a vison for their future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E35F93-F010-6690-E2EB-1DC945CE4344}"/>
              </a:ext>
            </a:extLst>
          </p:cNvPr>
          <p:cNvSpPr txBox="1"/>
          <p:nvPr/>
        </p:nvSpPr>
        <p:spPr>
          <a:xfrm>
            <a:off x="783400" y="5938690"/>
            <a:ext cx="3116323" cy="3189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Douglas White, CEO </a:t>
            </a:r>
            <a:r>
              <a:rPr lang="en-US" sz="1400" err="1">
                <a:solidFill>
                  <a:srgbClr val="000000"/>
                </a:solidFill>
                <a:latin typeface="Calibri"/>
                <a:cs typeface="Calibri"/>
              </a:rPr>
              <a:t>OKRespond</a:t>
            </a: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/>
          </a:p>
        </p:txBody>
      </p:sp>
      <p:pic>
        <p:nvPicPr>
          <p:cNvPr id="1026" name="Picture 2" descr="Douglas White Bio | ERAP">
            <a:extLst>
              <a:ext uri="{FF2B5EF4-FFF2-40B4-BE49-F238E27FC236}">
                <a16:creationId xmlns:a16="http://schemas.microsoft.com/office/drawing/2014/main" id="{676232D2-C3D0-7D41-61BF-85BEF8065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02" y="1851661"/>
            <a:ext cx="3116324" cy="409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7E4811-10DC-9032-EE6F-121567CDB9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1" b="6958"/>
          <a:stretch/>
        </p:blipFill>
        <p:spPr>
          <a:xfrm>
            <a:off x="4636100" y="1888605"/>
            <a:ext cx="2761488" cy="40884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E819A-A8EB-2A69-0C69-65226D33AE3C}"/>
              </a:ext>
            </a:extLst>
          </p:cNvPr>
          <p:cNvSpPr txBox="1"/>
          <p:nvPr/>
        </p:nvSpPr>
        <p:spPr>
          <a:xfrm>
            <a:off x="4626862" y="5945697"/>
            <a:ext cx="276148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Brent </a:t>
            </a:r>
            <a:r>
              <a:rPr lang="en-US" sz="1400" dirty="0" err="1">
                <a:solidFill>
                  <a:srgbClr val="000000"/>
                </a:solidFill>
                <a:latin typeface="Calibri"/>
                <a:cs typeface="Calibri"/>
              </a:rPr>
              <a:t>Wheelbarger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sz="1400" b="0" i="0" dirty="0">
                <a:effectLst/>
                <a:latin typeface="-apple-system"/>
              </a:rPr>
              <a:t>Co-Founder </a:t>
            </a:r>
            <a:r>
              <a:rPr lang="en-US" sz="1400" b="0" i="0" dirty="0" err="1">
                <a:effectLst/>
                <a:latin typeface="-apple-system"/>
              </a:rPr>
              <a:t>Kidvation</a:t>
            </a:r>
            <a:r>
              <a:rPr lang="en-US" sz="1400" b="0" i="0" dirty="0">
                <a:effectLst/>
                <a:latin typeface="-apple-system"/>
              </a:rPr>
              <a:t> Global 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1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C3E5-5F22-03C9-69A3-8A735E40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OKRespond</a:t>
            </a:r>
            <a:r>
              <a:rPr lang="en-US" sz="2800" dirty="0"/>
              <a:t>/ </a:t>
            </a:r>
            <a:r>
              <a:rPr lang="en-US" sz="2800" dirty="0" err="1"/>
              <a:t>Kidvation</a:t>
            </a:r>
            <a:r>
              <a:rPr lang="en-US" sz="2800" dirty="0"/>
              <a:t> Program is looking to expand to more Cities across the United States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05B30-5604-E085-7417-278B949CD428}"/>
              </a:ext>
            </a:extLst>
          </p:cNvPr>
          <p:cNvSpPr txBox="1"/>
          <p:nvPr/>
        </p:nvSpPr>
        <p:spPr>
          <a:xfrm>
            <a:off x="6405094" y="3155368"/>
            <a:ext cx="337463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potential target market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3493 middle schools and 420 PAL chapters.</a:t>
            </a:r>
          </a:p>
          <a:p>
            <a:pPr marL="342900" indent="-342900"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concrete target market consists of 158 middle schools and 4 PAL chapters.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Arial"/>
              </a:rPr>
              <a:t>There is comparable program on the market.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9C72D2-7C51-49A9-E4D8-2B9D08FC40C9}"/>
              </a:ext>
            </a:extLst>
          </p:cNvPr>
          <p:cNvSpPr/>
          <p:nvPr/>
        </p:nvSpPr>
        <p:spPr>
          <a:xfrm>
            <a:off x="2605330" y="3155368"/>
            <a:ext cx="3200400" cy="617103"/>
          </a:xfrm>
          <a:prstGeom prst="round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 Analysis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329837-59BA-93B3-07C9-8424313BAF6E}"/>
              </a:ext>
            </a:extLst>
          </p:cNvPr>
          <p:cNvSpPr/>
          <p:nvPr/>
        </p:nvSpPr>
        <p:spPr>
          <a:xfrm>
            <a:off x="2602359" y="3911586"/>
            <a:ext cx="3200400" cy="617103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Market Entry: Strategy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4281E574-8987-68E2-9A59-E593BF1FC700}"/>
              </a:ext>
            </a:extLst>
          </p:cNvPr>
          <p:cNvSpPr/>
          <p:nvPr/>
        </p:nvSpPr>
        <p:spPr>
          <a:xfrm>
            <a:off x="2602359" y="2337440"/>
            <a:ext cx="3200400" cy="67881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Phases: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52B1970A-E7CA-5C85-C182-79704FB21BA0}"/>
              </a:ext>
            </a:extLst>
          </p:cNvPr>
          <p:cNvSpPr/>
          <p:nvPr/>
        </p:nvSpPr>
        <p:spPr>
          <a:xfrm>
            <a:off x="2602359" y="4667804"/>
            <a:ext cx="3200400" cy="617103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Market Entry: Financial Viability</a:t>
            </a:r>
            <a:r>
              <a:rPr lang="en-US" kern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endParaRPr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59E7B101-B7C4-9B69-EA1F-FBD2C7C0CE4B}"/>
              </a:ext>
            </a:extLst>
          </p:cNvPr>
          <p:cNvSpPr/>
          <p:nvPr/>
        </p:nvSpPr>
        <p:spPr>
          <a:xfrm>
            <a:off x="6405093" y="2337440"/>
            <a:ext cx="3200400" cy="67881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 to Date:</a:t>
            </a:r>
          </a:p>
        </p:txBody>
      </p:sp>
    </p:spTree>
    <p:extLst>
      <p:ext uri="{BB962C8B-B14F-4D97-AF65-F5344CB8AC3E}">
        <p14:creationId xmlns:p14="http://schemas.microsoft.com/office/powerpoint/2010/main" val="335417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1727200" y="212727"/>
            <a:ext cx="8737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en-US" sz="2800"/>
              <a:t>Resources and Guidelines are needed to use Police Presence in Schools to the Benefits of at-risk Students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9F95EF-B0D3-B772-6058-6D2BCBBE6301}"/>
              </a:ext>
            </a:extLst>
          </p:cNvPr>
          <p:cNvSpPr txBox="1"/>
          <p:nvPr/>
        </p:nvSpPr>
        <p:spPr>
          <a:xfrm>
            <a:off x="4546601" y="-1841500"/>
            <a:ext cx="184731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FAE0C7F2-3A47-D6C4-9FF2-24E2925223A3}"/>
              </a:ext>
            </a:extLst>
          </p:cNvPr>
          <p:cNvSpPr/>
          <p:nvPr/>
        </p:nvSpPr>
        <p:spPr>
          <a:xfrm>
            <a:off x="2745827" y="1872944"/>
            <a:ext cx="2723282" cy="2288296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75% </a:t>
            </a:r>
          </a:p>
          <a:p>
            <a:pPr algn="ct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gang members joined by the age of 14 </a:t>
            </a:r>
          </a:p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75CB4272-E2DC-E267-0E6E-6E86DCB2829B}"/>
              </a:ext>
            </a:extLst>
          </p:cNvPr>
          <p:cNvSpPr/>
          <p:nvPr/>
        </p:nvSpPr>
        <p:spPr>
          <a:xfrm>
            <a:off x="2741225" y="4266803"/>
            <a:ext cx="2723282" cy="2288296"/>
          </a:xfrm>
          <a:prstGeom prst="hexag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student to certified staff ratios increases, school crime decreases</a:t>
            </a:r>
          </a:p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94F9D47D-0024-4CEA-C999-05537C19F09B}"/>
              </a:ext>
            </a:extLst>
          </p:cNvPr>
          <p:cNvSpPr/>
          <p:nvPr/>
        </p:nvSpPr>
        <p:spPr>
          <a:xfrm>
            <a:off x="500569" y="3081442"/>
            <a:ext cx="2723284" cy="2288296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291,100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were subject to school-related arrest in one school year</a:t>
            </a:r>
          </a:p>
          <a:p>
            <a:pPr algn="ctr"/>
            <a:endParaRPr lang="en-US"/>
          </a:p>
        </p:txBody>
      </p:sp>
      <p:pic>
        <p:nvPicPr>
          <p:cNvPr id="24" name="Picture 23" descr="A close-up of a logo&#10;&#10;Description automatically generated">
            <a:extLst>
              <a:ext uri="{FF2B5EF4-FFF2-40B4-BE49-F238E27FC236}">
                <a16:creationId xmlns:a16="http://schemas.microsoft.com/office/drawing/2014/main" id="{D64A9599-9AFB-8E7B-976A-81E00052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12" y="4969687"/>
            <a:ext cx="3036474" cy="1284245"/>
          </a:xfrm>
          <a:prstGeom prst="rect">
            <a:avLst/>
          </a:prstGeom>
        </p:spPr>
      </p:pic>
      <p:pic>
        <p:nvPicPr>
          <p:cNvPr id="26" name="Picture 25" descr="A diagram of a circle with arrows&#10;&#10;Description automatically generated">
            <a:extLst>
              <a:ext uri="{FF2B5EF4-FFF2-40B4-BE49-F238E27FC236}">
                <a16:creationId xmlns:a16="http://schemas.microsoft.com/office/drawing/2014/main" id="{256C30C4-8635-C2E8-2326-AC0B11D3E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6" t="1685" r="5987" b="2754"/>
          <a:stretch/>
        </p:blipFill>
        <p:spPr>
          <a:xfrm>
            <a:off x="7606506" y="1930662"/>
            <a:ext cx="2723285" cy="258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1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1727200" y="212727"/>
            <a:ext cx="8737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en-US" sz="2800" dirty="0"/>
              <a:t>The potential Target Market for the Respond/</a:t>
            </a:r>
            <a:r>
              <a:rPr lang="en-US" sz="2800" dirty="0" err="1"/>
              <a:t>Kidvation</a:t>
            </a:r>
            <a:r>
              <a:rPr lang="en-US" sz="2800" dirty="0"/>
              <a:t> Program are 3493 Middle Schools and 420 PAL Chapters in the United States  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11827-0B26-C368-EDAA-77DF53111A68}"/>
              </a:ext>
            </a:extLst>
          </p:cNvPr>
          <p:cNvGrpSpPr/>
          <p:nvPr/>
        </p:nvGrpSpPr>
        <p:grpSpPr>
          <a:xfrm>
            <a:off x="66199" y="1865412"/>
            <a:ext cx="8571412" cy="4165932"/>
            <a:chOff x="492020" y="1858913"/>
            <a:chExt cx="11532606" cy="4039323"/>
          </a:xfrm>
        </p:grpSpPr>
        <p:grpSp>
          <p:nvGrpSpPr>
            <p:cNvPr id="2" name="Google Shape;1531;p44">
              <a:extLst>
                <a:ext uri="{FF2B5EF4-FFF2-40B4-BE49-F238E27FC236}">
                  <a16:creationId xmlns:a16="http://schemas.microsoft.com/office/drawing/2014/main" id="{1DF66F76-06BE-806C-AEE5-19758966C614}"/>
                </a:ext>
              </a:extLst>
            </p:cNvPr>
            <p:cNvGrpSpPr/>
            <p:nvPr/>
          </p:nvGrpSpPr>
          <p:grpSpPr>
            <a:xfrm>
              <a:off x="2616708" y="1946213"/>
              <a:ext cx="6958583" cy="3057013"/>
              <a:chOff x="1811926" y="856811"/>
              <a:chExt cx="4202408" cy="2713725"/>
            </a:xfrm>
          </p:grpSpPr>
          <p:sp>
            <p:nvSpPr>
              <p:cNvPr id="3" name="Google Shape;1532;p44">
                <a:extLst>
                  <a:ext uri="{FF2B5EF4-FFF2-40B4-BE49-F238E27FC236}">
                    <a16:creationId xmlns:a16="http://schemas.microsoft.com/office/drawing/2014/main" id="{41B03BD0-9E5F-8A35-7B73-BF2CB01D6CCE}"/>
                  </a:ext>
                </a:extLst>
              </p:cNvPr>
              <p:cNvSpPr/>
              <p:nvPr/>
            </p:nvSpPr>
            <p:spPr>
              <a:xfrm>
                <a:off x="1811926" y="856811"/>
                <a:ext cx="4202408" cy="1274546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  <a:alpha val="5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b="1">
                    <a:solidFill>
                      <a:schemeClr val="accent1"/>
                    </a:solidFill>
                    <a:latin typeface="Fira Sans Extra Condensed"/>
                    <a:sym typeface="Fira Sans Extra Condensed"/>
                  </a:rPr>
                  <a:t>13 860 </a:t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" name="Google Shape;1533;p44">
                <a:extLst>
                  <a:ext uri="{FF2B5EF4-FFF2-40B4-BE49-F238E27FC236}">
                    <a16:creationId xmlns:a16="http://schemas.microsoft.com/office/drawing/2014/main" id="{EF9A1D7E-D353-C3E4-4CEA-F5C3E879DA0C}"/>
                  </a:ext>
                </a:extLst>
              </p:cNvPr>
              <p:cNvSpPr/>
              <p:nvPr/>
            </p:nvSpPr>
            <p:spPr>
              <a:xfrm>
                <a:off x="2532574" y="2714769"/>
                <a:ext cx="2761109" cy="85576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31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b="1">
                    <a:solidFill>
                      <a:schemeClr val="tx2">
                        <a:lumMod val="75000"/>
                      </a:schemeClr>
                    </a:solidFill>
                    <a:latin typeface="Fira Sans Extra Condensed"/>
                    <a:sym typeface="Fira Sans Extra Condensed"/>
                  </a:rPr>
                  <a:t>5293</a:t>
                </a:r>
              </a:p>
            </p:txBody>
          </p:sp>
          <p:sp>
            <p:nvSpPr>
              <p:cNvPr id="5" name="Google Shape;1534;p44">
                <a:extLst>
                  <a:ext uri="{FF2B5EF4-FFF2-40B4-BE49-F238E27FC236}">
                    <a16:creationId xmlns:a16="http://schemas.microsoft.com/office/drawing/2014/main" id="{20C7E805-DD61-5116-36A7-834E80F24AA4}"/>
                  </a:ext>
                </a:extLst>
              </p:cNvPr>
              <p:cNvSpPr/>
              <p:nvPr/>
            </p:nvSpPr>
            <p:spPr>
              <a:xfrm>
                <a:off x="2013486" y="1729712"/>
                <a:ext cx="3799286" cy="1196149"/>
              </a:xfrm>
              <a:prstGeom prst="ellipse">
                <a:avLst/>
              </a:prstGeom>
              <a:solidFill>
                <a:schemeClr val="accent4">
                  <a:alpha val="188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 b="1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8600</a:t>
                </a:r>
              </a:p>
            </p:txBody>
          </p:sp>
        </p:grpSp>
        <p:sp>
          <p:nvSpPr>
            <p:cNvPr id="6" name="Google Shape;1533;p44">
              <a:extLst>
                <a:ext uri="{FF2B5EF4-FFF2-40B4-BE49-F238E27FC236}">
                  <a16:creationId xmlns:a16="http://schemas.microsoft.com/office/drawing/2014/main" id="{32596AAF-D69B-054F-6C86-8AEA94A7A6A0}"/>
                </a:ext>
              </a:extLst>
            </p:cNvPr>
            <p:cNvSpPr/>
            <p:nvPr/>
          </p:nvSpPr>
          <p:spPr>
            <a:xfrm>
              <a:off x="4446520" y="4934214"/>
              <a:ext cx="3298951" cy="9640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6">
                      <a:lumMod val="75000"/>
                    </a:schemeClr>
                  </a:solidFill>
                  <a:latin typeface="Fira Sans Extra Condensed"/>
                  <a:sym typeface="Fira Sans Extra Condensed"/>
                </a:rPr>
                <a:t>3493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228EF8-C180-C16F-CA45-70C3CF5655E7}"/>
                </a:ext>
              </a:extLst>
            </p:cNvPr>
            <p:cNvSpPr/>
            <p:nvPr/>
          </p:nvSpPr>
          <p:spPr>
            <a:xfrm>
              <a:off x="500141" y="1858913"/>
              <a:ext cx="2074421" cy="15678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B3611E-08E6-53F6-98C7-B163AA8FD9AC}"/>
                </a:ext>
              </a:extLst>
            </p:cNvPr>
            <p:cNvSpPr txBox="1"/>
            <p:nvPr/>
          </p:nvSpPr>
          <p:spPr>
            <a:xfrm>
              <a:off x="631320" y="2060935"/>
              <a:ext cx="1796834" cy="1163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Middle Schools in the US in 2022 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632F68F-294D-33EF-985F-555D60FF706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67192" y="2580791"/>
              <a:ext cx="1998001" cy="138438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phic 9" descr="Badge 1 with solid fill">
              <a:extLst>
                <a:ext uri="{FF2B5EF4-FFF2-40B4-BE49-F238E27FC236}">
                  <a16:creationId xmlns:a16="http://schemas.microsoft.com/office/drawing/2014/main" id="{883C8566-94F9-8875-2645-464B12C7B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82957" y="2285675"/>
              <a:ext cx="787055" cy="590233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FF8FF47-E52B-98B7-BC24-A02BC1B81F31}"/>
                </a:ext>
              </a:extLst>
            </p:cNvPr>
            <p:cNvSpPr/>
            <p:nvPr/>
          </p:nvSpPr>
          <p:spPr>
            <a:xfrm>
              <a:off x="9909043" y="4276998"/>
              <a:ext cx="2115582" cy="14287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B525D1-73D1-603B-9254-C4810E0F2000}"/>
                </a:ext>
              </a:extLst>
            </p:cNvPr>
            <p:cNvSpPr txBox="1"/>
            <p:nvPr/>
          </p:nvSpPr>
          <p:spPr>
            <a:xfrm>
              <a:off x="10109467" y="4362734"/>
              <a:ext cx="1755113" cy="1163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Middle Schools with Police Presence 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DCCB42-EAC0-C7D1-7A1F-68DF9D8AC467}"/>
                </a:ext>
              </a:extLst>
            </p:cNvPr>
            <p:cNvSpPr/>
            <p:nvPr/>
          </p:nvSpPr>
          <p:spPr>
            <a:xfrm>
              <a:off x="9909043" y="1977678"/>
              <a:ext cx="2115583" cy="147732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4941E6-52F0-CC74-ED0F-63A58A8BD77A}"/>
                </a:ext>
              </a:extLst>
            </p:cNvPr>
            <p:cNvSpPr txBox="1"/>
            <p:nvPr/>
          </p:nvSpPr>
          <p:spPr>
            <a:xfrm>
              <a:off x="10125322" y="2116177"/>
              <a:ext cx="16994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Middle Schools in Cities and Suburbs 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B758D6-975F-81E9-D271-62D2AF4FA742}"/>
                </a:ext>
              </a:extLst>
            </p:cNvPr>
            <p:cNvSpPr/>
            <p:nvPr/>
          </p:nvSpPr>
          <p:spPr>
            <a:xfrm>
              <a:off x="492020" y="4288835"/>
              <a:ext cx="2273236" cy="15678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A32C1F-1C48-0BFF-92D5-0D01A66F0DB9}"/>
                </a:ext>
              </a:extLst>
            </p:cNvPr>
            <p:cNvSpPr txBox="1"/>
            <p:nvPr/>
          </p:nvSpPr>
          <p:spPr>
            <a:xfrm>
              <a:off x="792474" y="4356567"/>
              <a:ext cx="1672329" cy="1432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Middle Schools with over 500 Students </a:t>
              </a:r>
            </a:p>
          </p:txBody>
        </p:sp>
        <p:pic>
          <p:nvPicPr>
            <p:cNvPr id="24" name="Graphic 23" descr="Badge 3 with solid fill">
              <a:extLst>
                <a:ext uri="{FF2B5EF4-FFF2-40B4-BE49-F238E27FC236}">
                  <a16:creationId xmlns:a16="http://schemas.microsoft.com/office/drawing/2014/main" id="{B9FF3AA6-046F-D5F7-E0C0-E948DD232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3054" y="4670088"/>
              <a:ext cx="817523" cy="590234"/>
            </a:xfrm>
            <a:prstGeom prst="rect">
              <a:avLst/>
            </a:prstGeom>
          </p:spPr>
        </p:pic>
        <p:pic>
          <p:nvPicPr>
            <p:cNvPr id="25" name="Graphic 24" descr="Badge with solid fill">
              <a:extLst>
                <a:ext uri="{FF2B5EF4-FFF2-40B4-BE49-F238E27FC236}">
                  <a16:creationId xmlns:a16="http://schemas.microsoft.com/office/drawing/2014/main" id="{6BF3CC9F-D189-12C8-5071-B0E6A7D6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38208" y="2387507"/>
              <a:ext cx="744969" cy="582890"/>
            </a:xfrm>
            <a:prstGeom prst="rect">
              <a:avLst/>
            </a:prstGeom>
          </p:spPr>
        </p:pic>
        <p:pic>
          <p:nvPicPr>
            <p:cNvPr id="27" name="Graphic 26" descr="Badge 4 with solid fill">
              <a:extLst>
                <a:ext uri="{FF2B5EF4-FFF2-40B4-BE49-F238E27FC236}">
                  <a16:creationId xmlns:a16="http://schemas.microsoft.com/office/drawing/2014/main" id="{D6213FB8-7588-ACE6-64AB-53EA45FE9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38208" y="4711781"/>
              <a:ext cx="744968" cy="582890"/>
            </a:xfrm>
            <a:prstGeom prst="rect">
              <a:avLst/>
            </a:prstGeom>
          </p:spPr>
        </p:pic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E143DF9-21A8-0332-FD4D-3CF495A511E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250197" y="4527583"/>
              <a:ext cx="2055046" cy="417076"/>
            </a:xfrm>
            <a:prstGeom prst="bentConnector3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4F62A737-966C-BBC5-3B4B-FFCC3FD87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889" y="5003226"/>
              <a:ext cx="2725035" cy="412999"/>
            </a:xfrm>
            <a:prstGeom prst="bentConnector3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483A5908-5962-C748-B792-063EC9486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889" y="2678952"/>
              <a:ext cx="2725035" cy="922572"/>
            </a:xfrm>
            <a:prstGeom prst="bent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D1829C-DB39-00D0-CFEE-E9C6CA0280C8}"/>
              </a:ext>
            </a:extLst>
          </p:cNvPr>
          <p:cNvGrpSpPr/>
          <p:nvPr/>
        </p:nvGrpSpPr>
        <p:grpSpPr>
          <a:xfrm>
            <a:off x="8799623" y="1955448"/>
            <a:ext cx="3320142" cy="1084657"/>
            <a:chOff x="7236690" y="1985672"/>
            <a:chExt cx="3833091" cy="1325563"/>
          </a:xfrm>
          <a:solidFill>
            <a:srgbClr val="B0D1E0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F113666-DA8F-4EED-970A-8EB60B81FB16}"/>
                </a:ext>
              </a:extLst>
            </p:cNvPr>
            <p:cNvSpPr/>
            <p:nvPr/>
          </p:nvSpPr>
          <p:spPr>
            <a:xfrm>
              <a:off x="7236690" y="1985672"/>
              <a:ext cx="3833091" cy="132556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27E0F7-89A2-EFD3-9C2A-CA38537CF9CC}"/>
                </a:ext>
              </a:extLst>
            </p:cNvPr>
            <p:cNvSpPr txBox="1"/>
            <p:nvPr/>
          </p:nvSpPr>
          <p:spPr>
            <a:xfrm>
              <a:off x="7423723" y="2245348"/>
              <a:ext cx="3459018" cy="865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Over 700 PAL chapters nation wide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47DDA4-7220-DBD3-B515-017D220FA47A}"/>
              </a:ext>
            </a:extLst>
          </p:cNvPr>
          <p:cNvGrpSpPr/>
          <p:nvPr/>
        </p:nvGrpSpPr>
        <p:grpSpPr>
          <a:xfrm>
            <a:off x="8998033" y="3530284"/>
            <a:ext cx="2923310" cy="1111350"/>
            <a:chOff x="7236690" y="1985672"/>
            <a:chExt cx="3833091" cy="1325563"/>
          </a:xfrm>
          <a:solidFill>
            <a:srgbClr val="B0D1E0"/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14FBF73-EEA4-752F-5DFF-1FCA1EBF48D7}"/>
                </a:ext>
              </a:extLst>
            </p:cNvPr>
            <p:cNvSpPr/>
            <p:nvPr/>
          </p:nvSpPr>
          <p:spPr>
            <a:xfrm>
              <a:off x="7236690" y="1985672"/>
              <a:ext cx="3833091" cy="132556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AF950-E599-3329-6711-C4E116C3021E}"/>
                </a:ext>
              </a:extLst>
            </p:cNvPr>
            <p:cNvSpPr txBox="1"/>
            <p:nvPr/>
          </p:nvSpPr>
          <p:spPr>
            <a:xfrm>
              <a:off x="7460728" y="2052399"/>
              <a:ext cx="3409680" cy="12114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dirty="0"/>
                <a:t>Approx. 60% have Mentorship Programs 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D7417B0-0DE4-E004-4A55-F946048741A6}"/>
              </a:ext>
            </a:extLst>
          </p:cNvPr>
          <p:cNvGrpSpPr/>
          <p:nvPr/>
        </p:nvGrpSpPr>
        <p:grpSpPr>
          <a:xfrm>
            <a:off x="9167938" y="5129038"/>
            <a:ext cx="2583502" cy="894686"/>
            <a:chOff x="7236690" y="1985672"/>
            <a:chExt cx="3833091" cy="1325563"/>
          </a:xfrm>
          <a:solidFill>
            <a:srgbClr val="B0D1E0"/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D2E729F-D8A4-9DB5-F094-A93E53F10356}"/>
                </a:ext>
              </a:extLst>
            </p:cNvPr>
            <p:cNvSpPr/>
            <p:nvPr/>
          </p:nvSpPr>
          <p:spPr>
            <a:xfrm>
              <a:off x="7236690" y="1985672"/>
              <a:ext cx="3833091" cy="132556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91B6E-5633-D521-F690-77B8E1270A6F}"/>
                </a:ext>
              </a:extLst>
            </p:cNvPr>
            <p:cNvSpPr txBox="1"/>
            <p:nvPr/>
          </p:nvSpPr>
          <p:spPr>
            <a:xfrm>
              <a:off x="7423726" y="2168431"/>
              <a:ext cx="3459018" cy="4889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420 potential partners 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9C179-ADC8-AFBD-E14D-78078386765C}"/>
              </a:ext>
            </a:extLst>
          </p:cNvPr>
          <p:cNvCxnSpPr/>
          <p:nvPr/>
        </p:nvCxnSpPr>
        <p:spPr>
          <a:xfrm>
            <a:off x="10459686" y="3186898"/>
            <a:ext cx="0" cy="224117"/>
          </a:xfrm>
          <a:prstGeom prst="straightConnector1">
            <a:avLst/>
          </a:prstGeom>
          <a:ln w="57150">
            <a:solidFill>
              <a:srgbClr val="224F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0665C6-3A01-D0F8-5550-8379E8478A62}"/>
              </a:ext>
            </a:extLst>
          </p:cNvPr>
          <p:cNvCxnSpPr/>
          <p:nvPr/>
        </p:nvCxnSpPr>
        <p:spPr>
          <a:xfrm>
            <a:off x="10459686" y="4743512"/>
            <a:ext cx="0" cy="224117"/>
          </a:xfrm>
          <a:prstGeom prst="straightConnector1">
            <a:avLst/>
          </a:prstGeom>
          <a:ln w="57150">
            <a:solidFill>
              <a:srgbClr val="224F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3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C3E5-5F22-03C9-69A3-8A735E40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309 Middle Schools and 4 PAL Chapters are the concrete Target Market as they fit the Demographics for a seamless Expansion of the Program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516A368-A704-0BA3-9AD2-C80F6D7D5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764598"/>
              </p:ext>
            </p:extLst>
          </p:nvPr>
        </p:nvGraphicFramePr>
        <p:xfrm>
          <a:off x="1270000" y="2401454"/>
          <a:ext cx="4826000" cy="372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B9D217-AA6E-A875-12DC-DBAE36C3F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68754"/>
              </p:ext>
            </p:extLst>
          </p:nvPr>
        </p:nvGraphicFramePr>
        <p:xfrm>
          <a:off x="1270000" y="1946088"/>
          <a:ext cx="482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1997413214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21876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Low Youth Crime Rates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High Youth Crime Rates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45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C1928B-F9E8-2385-12BB-F898ADEB9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69023"/>
              </p:ext>
            </p:extLst>
          </p:nvPr>
        </p:nvGraphicFramePr>
        <p:xfrm>
          <a:off x="270936" y="2401454"/>
          <a:ext cx="892846" cy="372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46">
                  <a:extLst>
                    <a:ext uri="{9D8B030D-6E8A-4147-A177-3AD203B41FA5}">
                      <a16:colId xmlns:a16="http://schemas.microsoft.com/office/drawing/2014/main" val="510722370"/>
                    </a:ext>
                  </a:extLst>
                </a:gridCol>
              </a:tblGrid>
              <a:tr h="18632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Little Police Youth Engagement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355860"/>
                  </a:ext>
                </a:extLst>
              </a:tr>
              <a:tr h="186329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PAL Chapter established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67034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501A160D-7056-9CE7-408D-BA7B9CFBCAD5}"/>
              </a:ext>
            </a:extLst>
          </p:cNvPr>
          <p:cNvGrpSpPr/>
          <p:nvPr/>
        </p:nvGrpSpPr>
        <p:grpSpPr>
          <a:xfrm>
            <a:off x="7462981" y="2103437"/>
            <a:ext cx="3833091" cy="1720418"/>
            <a:chOff x="7236689" y="3546766"/>
            <a:chExt cx="3833091" cy="132556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0A463C7-669D-054A-91E8-6EB5A5235FFD}"/>
                </a:ext>
              </a:extLst>
            </p:cNvPr>
            <p:cNvSpPr/>
            <p:nvPr/>
          </p:nvSpPr>
          <p:spPr>
            <a:xfrm>
              <a:off x="7236689" y="3546766"/>
              <a:ext cx="3833091" cy="1325563"/>
            </a:xfrm>
            <a:prstGeom prst="roundRect">
              <a:avLst/>
            </a:prstGeom>
            <a:solidFill>
              <a:srgbClr val="B0D1E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47FD6D-F191-5816-B2B8-841207B04B74}"/>
                </a:ext>
              </a:extLst>
            </p:cNvPr>
            <p:cNvSpPr txBox="1"/>
            <p:nvPr/>
          </p:nvSpPr>
          <p:spPr>
            <a:xfrm>
              <a:off x="7462979" y="3853296"/>
              <a:ext cx="3459018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dirty="0"/>
                <a:t>158 public middle schools fall in these areas 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05C20C-F1E7-820A-576C-D6AA2D0F58FB}"/>
              </a:ext>
            </a:extLst>
          </p:cNvPr>
          <p:cNvGrpSpPr/>
          <p:nvPr/>
        </p:nvGrpSpPr>
        <p:grpSpPr>
          <a:xfrm>
            <a:off x="7502236" y="4603210"/>
            <a:ext cx="3833091" cy="1720418"/>
            <a:chOff x="7236689" y="5103244"/>
            <a:chExt cx="3833091" cy="132556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E7C817E-2C1D-60BF-4100-9B9BFBD7F035}"/>
                </a:ext>
              </a:extLst>
            </p:cNvPr>
            <p:cNvSpPr/>
            <p:nvPr/>
          </p:nvSpPr>
          <p:spPr>
            <a:xfrm>
              <a:off x="7236689" y="5103244"/>
              <a:ext cx="3833091" cy="1325563"/>
            </a:xfrm>
            <a:prstGeom prst="roundRect">
              <a:avLst/>
            </a:prstGeom>
            <a:solidFill>
              <a:srgbClr val="B0D1E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7533D-672F-EF27-C354-3463B847FA17}"/>
                </a:ext>
              </a:extLst>
            </p:cNvPr>
            <p:cNvSpPr txBox="1"/>
            <p:nvPr/>
          </p:nvSpPr>
          <p:spPr>
            <a:xfrm>
              <a:off x="7467597" y="5412082"/>
              <a:ext cx="3371273" cy="707886"/>
            </a:xfrm>
            <a:prstGeom prst="rect">
              <a:avLst/>
            </a:prstGeom>
            <a:solidFill>
              <a:srgbClr val="B0D1E0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dirty="0"/>
                <a:t>4 active PAL chapters fall in these areas 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8F8D95E-94C5-C8FB-8DBE-44F6A304A14E}"/>
              </a:ext>
            </a:extLst>
          </p:cNvPr>
          <p:cNvCxnSpPr>
            <a:cxnSpLocks/>
          </p:cNvCxnSpPr>
          <p:nvPr/>
        </p:nvCxnSpPr>
        <p:spPr>
          <a:xfrm>
            <a:off x="6202217" y="5237128"/>
            <a:ext cx="1168401" cy="226291"/>
          </a:xfrm>
          <a:prstGeom prst="bentConnector3">
            <a:avLst>
              <a:gd name="adj1" fmla="val 12055"/>
            </a:avLst>
          </a:prstGeom>
          <a:ln w="38100">
            <a:solidFill>
              <a:srgbClr val="B0D1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EEA71CE-5DC8-C6BC-83C1-1861064FB61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63476" y="3633895"/>
            <a:ext cx="2276479" cy="929989"/>
          </a:xfrm>
          <a:prstGeom prst="bentConnector3">
            <a:avLst>
              <a:gd name="adj1" fmla="val 99093"/>
            </a:avLst>
          </a:prstGeom>
          <a:ln w="38100">
            <a:solidFill>
              <a:srgbClr val="B0D1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1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1129021" y="196051"/>
            <a:ext cx="101099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en-US" sz="2800"/>
              <a:t>The </a:t>
            </a:r>
            <a:r>
              <a:rPr lang="en-US" sz="2800" err="1"/>
              <a:t>OKRespond</a:t>
            </a:r>
            <a:r>
              <a:rPr lang="en-US" sz="2800"/>
              <a:t>/ </a:t>
            </a:r>
            <a:r>
              <a:rPr lang="en-US" sz="2800" err="1"/>
              <a:t>Kidvation</a:t>
            </a:r>
            <a:r>
              <a:rPr lang="en-US" sz="2800"/>
              <a:t> Entrepreneurship Program offers a unique Curriculum as it is designed by Experts with a focus on Entrepreneurship</a:t>
            </a:r>
            <a:endParaRPr sz="2800"/>
          </a:p>
        </p:txBody>
      </p:sp>
      <p:sp>
        <p:nvSpPr>
          <p:cNvPr id="132" name="Google Shape;132;p4"/>
          <p:cNvSpPr txBox="1"/>
          <p:nvPr/>
        </p:nvSpPr>
        <p:spPr>
          <a:xfrm>
            <a:off x="-970671" y="194134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71ACFC61-E6A4-B161-06BF-4932C9D6EE0C}"/>
              </a:ext>
            </a:extLst>
          </p:cNvPr>
          <p:cNvSpPr/>
          <p:nvPr/>
        </p:nvSpPr>
        <p:spPr>
          <a:xfrm>
            <a:off x="7720902" y="3274306"/>
            <a:ext cx="512508" cy="490614"/>
          </a:xfrm>
          <a:prstGeom prst="mathMultiply">
            <a:avLst/>
          </a:prstGeom>
          <a:ln>
            <a:solidFill>
              <a:srgbClr val="43A8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C245DC44-BC51-F49A-CEA6-FDEDB317C788}"/>
              </a:ext>
            </a:extLst>
          </p:cNvPr>
          <p:cNvSpPr/>
          <p:nvPr/>
        </p:nvSpPr>
        <p:spPr>
          <a:xfrm>
            <a:off x="7716724" y="3793981"/>
            <a:ext cx="516686" cy="476753"/>
          </a:xfrm>
          <a:prstGeom prst="mathMultiply">
            <a:avLst/>
          </a:prstGeom>
          <a:ln>
            <a:solidFill>
              <a:srgbClr val="43A8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067B79BA-5D3E-0115-19BE-2F4BD0F20FDD}"/>
              </a:ext>
            </a:extLst>
          </p:cNvPr>
          <p:cNvSpPr/>
          <p:nvPr/>
        </p:nvSpPr>
        <p:spPr>
          <a:xfrm>
            <a:off x="7720287" y="4383432"/>
            <a:ext cx="512390" cy="476754"/>
          </a:xfrm>
          <a:prstGeom prst="mathMultiply">
            <a:avLst/>
          </a:prstGeom>
          <a:ln>
            <a:solidFill>
              <a:srgbClr val="43A8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AD8E052D-26B0-2463-1C19-B5AE3A4021DE}"/>
              </a:ext>
            </a:extLst>
          </p:cNvPr>
          <p:cNvSpPr/>
          <p:nvPr/>
        </p:nvSpPr>
        <p:spPr>
          <a:xfrm>
            <a:off x="7712107" y="5012876"/>
            <a:ext cx="511657" cy="453664"/>
          </a:xfrm>
          <a:prstGeom prst="mathMultiply">
            <a:avLst/>
          </a:prstGeom>
          <a:ln>
            <a:solidFill>
              <a:srgbClr val="43A8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CAB50704-0F12-8F8A-C31C-0CEA0B52A45E}"/>
              </a:ext>
            </a:extLst>
          </p:cNvPr>
          <p:cNvSpPr/>
          <p:nvPr/>
        </p:nvSpPr>
        <p:spPr>
          <a:xfrm>
            <a:off x="7716724" y="5542065"/>
            <a:ext cx="511657" cy="472955"/>
          </a:xfrm>
          <a:prstGeom prst="mathMultiply">
            <a:avLst/>
          </a:prstGeom>
          <a:ln>
            <a:solidFill>
              <a:srgbClr val="43A8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6C302C01-DB7D-35BB-CAE2-57CD70EDE3E4}"/>
              </a:ext>
            </a:extLst>
          </p:cNvPr>
          <p:cNvSpPr/>
          <p:nvPr/>
        </p:nvSpPr>
        <p:spPr>
          <a:xfrm>
            <a:off x="3754335" y="3312029"/>
            <a:ext cx="456082" cy="453897"/>
          </a:xfrm>
          <a:prstGeom prst="mathMultiply">
            <a:avLst/>
          </a:prstGeom>
          <a:ln>
            <a:solidFill>
              <a:srgbClr val="43A8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1681BC77-08CC-5A80-DF09-5301CABB7E49}"/>
              </a:ext>
            </a:extLst>
          </p:cNvPr>
          <p:cNvSpPr/>
          <p:nvPr/>
        </p:nvSpPr>
        <p:spPr>
          <a:xfrm>
            <a:off x="5749659" y="5599599"/>
            <a:ext cx="516686" cy="451443"/>
          </a:xfrm>
          <a:prstGeom prst="mathMultiply">
            <a:avLst/>
          </a:prstGeom>
          <a:ln>
            <a:solidFill>
              <a:srgbClr val="43A8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Multiplication Sign 127">
            <a:extLst>
              <a:ext uri="{FF2B5EF4-FFF2-40B4-BE49-F238E27FC236}">
                <a16:creationId xmlns:a16="http://schemas.microsoft.com/office/drawing/2014/main" id="{8849224C-E2DB-DA52-9B94-21750F80F771}"/>
              </a:ext>
            </a:extLst>
          </p:cNvPr>
          <p:cNvSpPr/>
          <p:nvPr/>
        </p:nvSpPr>
        <p:spPr>
          <a:xfrm>
            <a:off x="5769802" y="5061662"/>
            <a:ext cx="516687" cy="375941"/>
          </a:xfrm>
          <a:prstGeom prst="mathMultiply">
            <a:avLst/>
          </a:prstGeom>
          <a:ln>
            <a:solidFill>
              <a:srgbClr val="43A8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Multiplication Sign 128">
            <a:extLst>
              <a:ext uri="{FF2B5EF4-FFF2-40B4-BE49-F238E27FC236}">
                <a16:creationId xmlns:a16="http://schemas.microsoft.com/office/drawing/2014/main" id="{961B7F02-135B-642E-7D94-031C6BBB6546}"/>
              </a:ext>
            </a:extLst>
          </p:cNvPr>
          <p:cNvSpPr/>
          <p:nvPr/>
        </p:nvSpPr>
        <p:spPr>
          <a:xfrm>
            <a:off x="5769803" y="4390689"/>
            <a:ext cx="516686" cy="451443"/>
          </a:xfrm>
          <a:prstGeom prst="mathMultiply">
            <a:avLst/>
          </a:prstGeom>
          <a:ln>
            <a:solidFill>
              <a:srgbClr val="43A8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Multiplication Sign 129">
            <a:extLst>
              <a:ext uri="{FF2B5EF4-FFF2-40B4-BE49-F238E27FC236}">
                <a16:creationId xmlns:a16="http://schemas.microsoft.com/office/drawing/2014/main" id="{B7286C56-65D5-9B6F-3C34-D9999CBD3E94}"/>
              </a:ext>
            </a:extLst>
          </p:cNvPr>
          <p:cNvSpPr/>
          <p:nvPr/>
        </p:nvSpPr>
        <p:spPr>
          <a:xfrm>
            <a:off x="5769803" y="3293670"/>
            <a:ext cx="516686" cy="490614"/>
          </a:xfrm>
          <a:prstGeom prst="mathMultiply">
            <a:avLst/>
          </a:prstGeom>
          <a:ln>
            <a:solidFill>
              <a:srgbClr val="43A8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F5C949-4751-5C50-42DB-23DC7FD27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3736"/>
              </p:ext>
            </p:extLst>
          </p:nvPr>
        </p:nvGraphicFramePr>
        <p:xfrm>
          <a:off x="1222835" y="1952284"/>
          <a:ext cx="9746330" cy="406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266">
                  <a:extLst>
                    <a:ext uri="{9D8B030D-6E8A-4147-A177-3AD203B41FA5}">
                      <a16:colId xmlns:a16="http://schemas.microsoft.com/office/drawing/2014/main" val="2214901565"/>
                    </a:ext>
                  </a:extLst>
                </a:gridCol>
                <a:gridCol w="1949266">
                  <a:extLst>
                    <a:ext uri="{9D8B030D-6E8A-4147-A177-3AD203B41FA5}">
                      <a16:colId xmlns:a16="http://schemas.microsoft.com/office/drawing/2014/main" val="2840007458"/>
                    </a:ext>
                  </a:extLst>
                </a:gridCol>
                <a:gridCol w="1949266">
                  <a:extLst>
                    <a:ext uri="{9D8B030D-6E8A-4147-A177-3AD203B41FA5}">
                      <a16:colId xmlns:a16="http://schemas.microsoft.com/office/drawing/2014/main" val="3890705042"/>
                    </a:ext>
                  </a:extLst>
                </a:gridCol>
                <a:gridCol w="1949266">
                  <a:extLst>
                    <a:ext uri="{9D8B030D-6E8A-4147-A177-3AD203B41FA5}">
                      <a16:colId xmlns:a16="http://schemas.microsoft.com/office/drawing/2014/main" val="2084879137"/>
                    </a:ext>
                  </a:extLst>
                </a:gridCol>
                <a:gridCol w="1949266">
                  <a:extLst>
                    <a:ext uri="{9D8B030D-6E8A-4147-A177-3AD203B41FA5}">
                      <a16:colId xmlns:a16="http://schemas.microsoft.com/office/drawing/2014/main" val="1115760162"/>
                    </a:ext>
                  </a:extLst>
                </a:gridCol>
              </a:tblGrid>
              <a:tr h="6166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Mentorship program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Organized curriculum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Entrepreneurship lessons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Designed by field experts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22956"/>
                  </a:ext>
                </a:extLst>
              </a:tr>
              <a:tr h="68921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OKRespond</a:t>
                      </a:r>
                      <a:r>
                        <a:rPr lang="en-US" b="1" dirty="0"/>
                        <a:t>/ </a:t>
                      </a:r>
                      <a:r>
                        <a:rPr lang="en-US" b="1" dirty="0" err="1"/>
                        <a:t>Kidvation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✔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✔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✔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✔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324083"/>
                  </a:ext>
                </a:extLst>
              </a:tr>
              <a:tr h="689214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PAL California</a:t>
                      </a:r>
                      <a:endParaRPr lang="en-US" sz="1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1" i="0" u="none" strike="noStrike" noProof="0" dirty="0">
                          <a:solidFill>
                            <a:srgbClr val="43A8C7"/>
                          </a:solidFill>
                          <a:latin typeface="Arial"/>
                        </a:rPr>
                        <a:t>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30542"/>
                  </a:ext>
                </a:extLst>
              </a:tr>
              <a:tr h="689214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PAL Montgomery</a:t>
                      </a:r>
                      <a:endParaRPr lang="en-US" sz="1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40746"/>
                  </a:ext>
                </a:extLst>
              </a:tr>
              <a:tr h="689214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PAL Las Vegas</a:t>
                      </a:r>
                      <a:endParaRPr lang="en-US" sz="1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96592"/>
                  </a:ext>
                </a:extLst>
              </a:tr>
              <a:tr h="689214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PAL Wyoming</a:t>
                      </a:r>
                      <a:endParaRPr lang="en-US" sz="1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1" i="0" u="none" strike="noStrike" noProof="0" dirty="0">
                          <a:solidFill>
                            <a:srgbClr val="43A8C7"/>
                          </a:solidFill>
                          <a:latin typeface="Arial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3A8C7"/>
                          </a:solidFill>
                        </a:rPr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087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55322EE-0919-7BD1-8851-9F095E32A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013" y="1952284"/>
            <a:ext cx="524289" cy="461775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C3E5-5F22-03C9-69A3-8A735E40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Further research will focus on continuing informational interviews and identifying repeatable Aspects of PAL youth Programs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4D1B72-B2A4-04BC-25E1-FC85317C56DD}"/>
              </a:ext>
            </a:extLst>
          </p:cNvPr>
          <p:cNvCxnSpPr/>
          <p:nvPr/>
        </p:nvCxnSpPr>
        <p:spPr>
          <a:xfrm flipV="1">
            <a:off x="2738495" y="5655943"/>
            <a:ext cx="7029744" cy="1418"/>
          </a:xfrm>
          <a:prstGeom prst="straightConnector1">
            <a:avLst/>
          </a:prstGeom>
          <a:ln w="57150" cmpd="sng">
            <a:solidFill>
              <a:srgbClr val="8CC6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348724-8674-E722-2F4D-17DDBAA9AFC5}"/>
              </a:ext>
            </a:extLst>
          </p:cNvPr>
          <p:cNvCxnSpPr/>
          <p:nvPr/>
        </p:nvCxnSpPr>
        <p:spPr>
          <a:xfrm>
            <a:off x="6253367" y="5526194"/>
            <a:ext cx="0" cy="295896"/>
          </a:xfrm>
          <a:prstGeom prst="line">
            <a:avLst/>
          </a:prstGeom>
          <a:ln w="57150" cmpd="sng">
            <a:solidFill>
              <a:srgbClr val="8CC6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71CCD8-B070-62D2-696F-771528DF3237}"/>
              </a:ext>
            </a:extLst>
          </p:cNvPr>
          <p:cNvCxnSpPr/>
          <p:nvPr/>
        </p:nvCxnSpPr>
        <p:spPr>
          <a:xfrm>
            <a:off x="9123776" y="5507995"/>
            <a:ext cx="0" cy="295896"/>
          </a:xfrm>
          <a:prstGeom prst="line">
            <a:avLst/>
          </a:prstGeom>
          <a:ln w="57150" cmpd="sng">
            <a:solidFill>
              <a:srgbClr val="8CC6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72BB71A7-F558-6F6B-4C7C-C171B52DBAD6}"/>
              </a:ext>
            </a:extLst>
          </p:cNvPr>
          <p:cNvSpPr/>
          <p:nvPr/>
        </p:nvSpPr>
        <p:spPr>
          <a:xfrm>
            <a:off x="2738495" y="2005537"/>
            <a:ext cx="7029744" cy="67881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 Steps: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A41BC333-9683-4A62-9F08-087FFE39B01A}"/>
              </a:ext>
            </a:extLst>
          </p:cNvPr>
          <p:cNvSpPr/>
          <p:nvPr/>
        </p:nvSpPr>
        <p:spPr>
          <a:xfrm>
            <a:off x="2738496" y="2882451"/>
            <a:ext cx="2726839" cy="680634"/>
          </a:xfrm>
          <a:prstGeom prst="roundRect">
            <a:avLst/>
          </a:prstGeom>
          <a:solidFill>
            <a:srgbClr val="D2DEEF"/>
          </a:solidFill>
          <a:ln w="28575"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Schedule Interviews with potential partners and schools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1E184A-1ACC-0888-E26B-6C564D9B8FB0}"/>
              </a:ext>
            </a:extLst>
          </p:cNvPr>
          <p:cNvSpPr/>
          <p:nvPr/>
        </p:nvSpPr>
        <p:spPr>
          <a:xfrm>
            <a:off x="4452859" y="3697234"/>
            <a:ext cx="2754384" cy="680634"/>
          </a:xfrm>
          <a:prstGeom prst="roundRect">
            <a:avLst/>
          </a:prstGeom>
          <a:solidFill>
            <a:srgbClr val="EAEFF7"/>
          </a:solidFill>
          <a:ln w="28575">
            <a:solidFill>
              <a:srgbClr val="EA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repeatable aspects of the different programs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ounded Rectangle 19">
            <a:extLst>
              <a:ext uri="{FF2B5EF4-FFF2-40B4-BE49-F238E27FC236}">
                <a16:creationId xmlns:a16="http://schemas.microsoft.com/office/drawing/2014/main" id="{CF0D21C3-79CA-8025-0F4F-DA3993E01D0C}"/>
              </a:ext>
            </a:extLst>
          </p:cNvPr>
          <p:cNvSpPr/>
          <p:nvPr/>
        </p:nvSpPr>
        <p:spPr>
          <a:xfrm>
            <a:off x="6465267" y="4505879"/>
            <a:ext cx="2883214" cy="680634"/>
          </a:xfrm>
          <a:prstGeom prst="roundRect">
            <a:avLst/>
          </a:prstGeom>
          <a:solidFill>
            <a:srgbClr val="D2DEEF"/>
          </a:solidFill>
          <a:ln w="28575"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 a business model 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1690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Heeeeyyy">
      <a:dk1>
        <a:srgbClr val="000000"/>
      </a:dk1>
      <a:lt1>
        <a:srgbClr val="FFFFFF"/>
      </a:lt1>
      <a:dk2>
        <a:srgbClr val="43A8C7"/>
      </a:dk2>
      <a:lt2>
        <a:srgbClr val="8AC33E"/>
      </a:lt2>
      <a:accent1>
        <a:srgbClr val="43A8C7"/>
      </a:accent1>
      <a:accent2>
        <a:srgbClr val="8CC63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Heeeeyyy">
      <a:dk1>
        <a:srgbClr val="000000"/>
      </a:dk1>
      <a:lt1>
        <a:srgbClr val="FFFFFF"/>
      </a:lt1>
      <a:dk2>
        <a:srgbClr val="43A8C7"/>
      </a:dk2>
      <a:lt2>
        <a:srgbClr val="8AC33E"/>
      </a:lt2>
      <a:accent1>
        <a:srgbClr val="43A8C7"/>
      </a:accent1>
      <a:accent2>
        <a:srgbClr val="8CC63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52A75CEFF3F48A605F7824377FEDE" ma:contentTypeVersion="13" ma:contentTypeDescription="Create a new document." ma:contentTypeScope="" ma:versionID="fffe2f4c6ba9e07ac69ec16762794e28">
  <xsd:schema xmlns:xsd="http://www.w3.org/2001/XMLSchema" xmlns:xs="http://www.w3.org/2001/XMLSchema" xmlns:p="http://schemas.microsoft.com/office/2006/metadata/properties" xmlns:ns2="09d0f4be-4c9f-4491-b51e-2b9bb4e7675b" xmlns:ns3="b5c67d9e-aafb-47d2-9ea4-9e8a4ccc3245" targetNamespace="http://schemas.microsoft.com/office/2006/metadata/properties" ma:root="true" ma:fieldsID="d870b28cb5a973b8b9c18fdbc29ce6a9" ns2:_="" ns3:_="">
    <xsd:import namespace="09d0f4be-4c9f-4491-b51e-2b9bb4e7675b"/>
    <xsd:import namespace="b5c67d9e-aafb-47d2-9ea4-9e8a4ccc32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d0f4be-4c9f-4491-b51e-2b9bb4e767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a1ab900-2ec0-4401-a445-b65711cd6e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67d9e-aafb-47d2-9ea4-9e8a4ccc324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26c1338-a640-4702-bcc2-b63741feda92}" ma:internalName="TaxCatchAll" ma:showField="CatchAllData" ma:web="b5c67d9e-aafb-47d2-9ea4-9e8a4ccc32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c67d9e-aafb-47d2-9ea4-9e8a4ccc3245" xsi:nil="true"/>
    <lcf76f155ced4ddcb4097134ff3c332f xmlns="09d0f4be-4c9f-4491-b51e-2b9bb4e7675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00A9B9-5295-4944-B5FF-BE24D488FEB4}">
  <ds:schemaRefs>
    <ds:schemaRef ds:uri="09d0f4be-4c9f-4491-b51e-2b9bb4e7675b"/>
    <ds:schemaRef ds:uri="b5c67d9e-aafb-47d2-9ea4-9e8a4ccc32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A361A8D-DD9A-4854-95C7-4FD62F57FE68}">
  <ds:schemaRefs>
    <ds:schemaRef ds:uri="09d0f4be-4c9f-4491-b51e-2b9bb4e7675b"/>
    <ds:schemaRef ds:uri="42e01bdc-b2c4-488e-82af-fcc612072280"/>
    <ds:schemaRef ds:uri="b5c67d9e-aafb-47d2-9ea4-9e8a4ccc3245"/>
    <ds:schemaRef ds:uri="b8520b14-0af8-438c-bcde-5dfc9ac228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BC1BE49-5FCC-4C52-9F59-0140915074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3699</TotalTime>
  <Words>457</Words>
  <Application>Microsoft Office PowerPoint</Application>
  <PresentationFormat>Widescreen</PresentationFormat>
  <Paragraphs>87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1_Office Theme</vt:lpstr>
      <vt:lpstr>4_Office Theme</vt:lpstr>
      <vt:lpstr>OKRespond and Kidvation are Organizations collaborating to provide a youth Entrepreneurship Program for at risk Middle School Students </vt:lpstr>
      <vt:lpstr>The OKRespond/ Kidvation Program is looking to expand to more Cities across the United States </vt:lpstr>
      <vt:lpstr>Resources and Guidelines are needed to use Police Presence in Schools to the Benefits of at-risk Students</vt:lpstr>
      <vt:lpstr>The potential Target Market for the Respond/Kidvation Program are 3493 Middle Schools and 420 PAL Chapters in the United States  </vt:lpstr>
      <vt:lpstr>309 Middle Schools and 4 PAL Chapters are the concrete Target Market as they fit the Demographics for a seamless Expansion of the Program</vt:lpstr>
      <vt:lpstr>The OKRespond/ Kidvation Entrepreneurship Program offers a unique Curriculum as it is designed by Experts with a focus on Entrepreneurship</vt:lpstr>
      <vt:lpstr>Further research will focus on continuing informational interviews and identifying repeatable Aspects of PAL youth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Ferrell, Faith A.</dc:creator>
  <cp:lastModifiedBy>Muriel Kroflin</cp:lastModifiedBy>
  <cp:revision>32</cp:revision>
  <dcterms:created xsi:type="dcterms:W3CDTF">2023-02-19T17:55:22Z</dcterms:created>
  <dcterms:modified xsi:type="dcterms:W3CDTF">2024-04-10T21:06:13Z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0x01010030552A75CEFF3F48A605F7824377FEDE</vt:lpwstr>
  </property>
  <property fmtid="{D5CDD505-2E9C-101B-9397-08002B2CF9AE}" pid="3" name="MediaServiceImageTags">
    <vt:lpwstr/>
  </property>
  <property fmtid="{D5CDD505-2E9C-101B-9397-08002B2CF9AE}" pid="4" name="Order">
    <vt:r8>6500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