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122"/>
  </p:normalViewPr>
  <p:slideViewPr>
    <p:cSldViewPr snapToGrid="0">
      <p:cViewPr varScale="1">
        <p:scale>
          <a:sx n="109" d="100"/>
          <a:sy n="10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3C4E-B7B2-9446-ABC6-86B22E5C1CB6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D34BF-0C0C-B44C-94F8-5608679A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ggs2.ucsf.edu:3838/yzhou5/R_shiny_for_PPI/PPI_scorin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hlinkClick r:id="rId3"/>
              </a:rPr>
              <a:t>http://higgs2.ucsf.edu:3838/yzhou5/R_shiny_for_PPI/PPI_scoring/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D34BF-0C0C-B44C-94F8-5608679A4E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244A-6357-5D51-256C-FD002BE5E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00CF-5F38-8443-CDEE-3E4F10CB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398B-DD09-CD6A-2C8D-60DE67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B8C8-A447-E324-4CF5-DC8E1215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2D39-A742-F077-05B2-081C4857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E256-00F8-D4B4-4634-A9AD689C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1FFBE-45DB-97A3-C6E9-D63D4E32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38527-AC6D-CB4F-BBC7-819D4F34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37F6-CCB1-2B89-00F9-9A35C7A5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A20A-EB87-5C64-3CB4-A2028EEF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3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D3873-C189-F5E0-77F4-F7AE2B6D1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A0439-7E72-28CF-C294-186EF3B8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F0027-F349-3B1D-DB80-477010FE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24FB-9F7A-0073-E9F6-5C4DD704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BC2C8-B224-87F2-206A-5D733950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462D-B678-5347-B449-6721FF83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76CE-7835-64F3-C3E0-8E5A50A5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FB38-70C2-AD70-10C3-3A6552C8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57CC-A68F-7697-C15A-25C87E3B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87DF5-C5DB-5C1E-4317-812C73E7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6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5402-CACE-432E-CF46-D29EBB23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ED73C-EEAF-9990-7BBD-8D44D1AB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EB5B0-C45A-7C4C-AA09-FA908FDF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C86A-5DDA-152A-2972-89C431BD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EDAF3-200E-15E2-B89B-121AD65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43F2-3341-5A0D-08C4-B931261F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2FEDE-4CFB-02D4-1841-A8F51AA6B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FD5BB-7C78-39C3-FA6B-6A4EBA90F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89AC-2F50-1229-3EB4-45503E4C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99A45-4A04-7EBE-DF09-3E10ACB7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66430-D81E-C0C1-CFE5-66B75D77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D1F1-231C-9712-E3EC-E259AC8B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F97D6-DD16-6A36-A1C5-102C1D7CD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37A03-9D30-187B-B26B-B75CA22FA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810FC-2A52-228D-29D2-1B9CC12CF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00F32-6719-C7C7-EDE8-851D57537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7B612-7B97-F641-C676-73F3D136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74900-E4D6-F0DB-3012-8D7C1FAA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C6AC6-AE68-8FD9-014B-6A5EC9C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1C40-70F3-7556-0C0F-B835825A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0774D-712C-28A9-6FFA-CB927DB3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1D8E8-6788-9121-E68C-3D8F3F18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D7DDB-FAB2-B884-EB1A-A705BEDE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EC5C8-2C75-FF2A-B4A5-3A1EB178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A8CDF-894B-10F5-9F96-B306B277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87DD4-0F6A-DFF7-5939-E49D76EE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5A6C-2289-8486-7A91-50E7C51D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39C8-36A9-8303-ECF5-37432B6F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95D57-D19B-DCA7-0F75-6A8AA797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6C3B-3326-538C-0FF0-A8B9F596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8FC0-B7A9-220A-C6B6-21847DC9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ED34A-1257-F9B0-1B72-8C270F60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1EB4-26AA-2739-5DE3-4C14147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51840-3849-3A4B-6768-050B6408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8E7C5-1010-6ECA-8F88-CC706668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0C16-EC0F-D9D3-F733-6EFF5B00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B3CA-C0BE-9BA5-0427-06351490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9DC28-52EE-5FEB-55D4-F48D4507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17233-7E89-68E1-6AF9-4A091348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A39D-1335-9817-AF51-50033D14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E83E-3AB4-F51A-07BB-D527CC0D8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06776-D4D8-3640-AFCA-8D3C44DDF51F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F728-DE82-ACC9-4973-0F0160C6E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1B9CF-57FA-14D1-520F-53C9F8ED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ADC3-23A7-384A-8722-78D9A94E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7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vignettes/artMS/inst/doc/artMS_vignette.html#sila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vignettes/artMS/inst/doc/artMS_vignette.html#sila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A316-2D8C-DD95-6DF9-049BB6942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PPI scoring R shiny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70D6A-AF24-22D6-4AEA-C10E7D1B6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5.8.2023</a:t>
            </a:r>
          </a:p>
        </p:txBody>
      </p:sp>
    </p:spTree>
    <p:extLst>
      <p:ext uri="{BB962C8B-B14F-4D97-AF65-F5344CB8AC3E}">
        <p14:creationId xmlns:p14="http://schemas.microsoft.com/office/powerpoint/2010/main" val="359667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1A60951-7A9E-DFED-F3BE-84447A3F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209D6D-F84D-80A9-3556-F1B4D58C7731}"/>
              </a:ext>
            </a:extLst>
          </p:cNvPr>
          <p:cNvCxnSpPr>
            <a:cxnSpLocks/>
          </p:cNvCxnSpPr>
          <p:nvPr/>
        </p:nvCxnSpPr>
        <p:spPr>
          <a:xfrm flipH="1">
            <a:off x="3153103" y="126124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A170C-480B-DD1F-74AE-FB3281432210}"/>
              </a:ext>
            </a:extLst>
          </p:cNvPr>
          <p:cNvCxnSpPr>
            <a:cxnSpLocks/>
          </p:cNvCxnSpPr>
          <p:nvPr/>
        </p:nvCxnSpPr>
        <p:spPr>
          <a:xfrm flipH="1">
            <a:off x="3153103" y="203375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AAF440-62FF-8204-A681-467955F43C92}"/>
              </a:ext>
            </a:extLst>
          </p:cNvPr>
          <p:cNvCxnSpPr>
            <a:cxnSpLocks/>
          </p:cNvCxnSpPr>
          <p:nvPr/>
        </p:nvCxnSpPr>
        <p:spPr>
          <a:xfrm flipH="1">
            <a:off x="3153103" y="2743199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2DBC1B-200D-4F76-07A3-85D2E1B8DDDE}"/>
              </a:ext>
            </a:extLst>
          </p:cNvPr>
          <p:cNvSpPr txBox="1"/>
          <p:nvPr/>
        </p:nvSpPr>
        <p:spPr>
          <a:xfrm>
            <a:off x="6957848" y="1040524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evidence.txt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4E10B-3D6F-CE0D-F959-C80DEE60B5DA}"/>
              </a:ext>
            </a:extLst>
          </p:cNvPr>
          <p:cNvSpPr txBox="1"/>
          <p:nvPr/>
        </p:nvSpPr>
        <p:spPr>
          <a:xfrm>
            <a:off x="6957848" y="1849085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keys.txt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269B6-2553-F11D-0D44-864BFBC2A6E0}"/>
              </a:ext>
            </a:extLst>
          </p:cNvPr>
          <p:cNvSpPr txBox="1"/>
          <p:nvPr/>
        </p:nvSpPr>
        <p:spPr>
          <a:xfrm>
            <a:off x="6957848" y="2558533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fasta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1A60951-7A9E-DFED-F3BE-84447A3F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209D6D-F84D-80A9-3556-F1B4D58C7731}"/>
              </a:ext>
            </a:extLst>
          </p:cNvPr>
          <p:cNvCxnSpPr>
            <a:cxnSpLocks/>
          </p:cNvCxnSpPr>
          <p:nvPr/>
        </p:nvCxnSpPr>
        <p:spPr>
          <a:xfrm flipH="1">
            <a:off x="3153103" y="126124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A170C-480B-DD1F-74AE-FB3281432210}"/>
              </a:ext>
            </a:extLst>
          </p:cNvPr>
          <p:cNvCxnSpPr>
            <a:cxnSpLocks/>
          </p:cNvCxnSpPr>
          <p:nvPr/>
        </p:nvCxnSpPr>
        <p:spPr>
          <a:xfrm flipH="1">
            <a:off x="3153103" y="203375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AAF440-62FF-8204-A681-467955F43C92}"/>
              </a:ext>
            </a:extLst>
          </p:cNvPr>
          <p:cNvCxnSpPr>
            <a:cxnSpLocks/>
          </p:cNvCxnSpPr>
          <p:nvPr/>
        </p:nvCxnSpPr>
        <p:spPr>
          <a:xfrm flipH="1">
            <a:off x="3153103" y="2743199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2DBC1B-200D-4F76-07A3-85D2E1B8DDDE}"/>
              </a:ext>
            </a:extLst>
          </p:cNvPr>
          <p:cNvSpPr txBox="1"/>
          <p:nvPr/>
        </p:nvSpPr>
        <p:spPr>
          <a:xfrm>
            <a:off x="6957848" y="1040524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evidence.txt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4E10B-3D6F-CE0D-F959-C80DEE60B5DA}"/>
              </a:ext>
            </a:extLst>
          </p:cNvPr>
          <p:cNvSpPr txBox="1"/>
          <p:nvPr/>
        </p:nvSpPr>
        <p:spPr>
          <a:xfrm>
            <a:off x="6957848" y="1849085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keys.txt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269B6-2553-F11D-0D44-864BFBC2A6E0}"/>
              </a:ext>
            </a:extLst>
          </p:cNvPr>
          <p:cNvSpPr txBox="1"/>
          <p:nvPr/>
        </p:nvSpPr>
        <p:spPr>
          <a:xfrm>
            <a:off x="6957848" y="2558533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fasta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45610-6818-1132-6641-8559DE03CC50}"/>
              </a:ext>
            </a:extLst>
          </p:cNvPr>
          <p:cNvSpPr txBox="1"/>
          <p:nvPr/>
        </p:nvSpPr>
        <p:spPr>
          <a:xfrm>
            <a:off x="2596055" y="2927864"/>
            <a:ext cx="901787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/>
              <a:t>RawFile</a:t>
            </a:r>
            <a:r>
              <a:rPr lang="en-US" sz="1700" dirty="0"/>
              <a:t>: The name of the RAW-file for which the mass spectral data was derived from.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/>
              <a:t>IsotopeLabelType</a:t>
            </a:r>
            <a:r>
              <a:rPr lang="en-US" sz="1700" dirty="0"/>
              <a:t>: 'L' for label free experiments ('H' will be used for SILAC experiments, </a:t>
            </a:r>
            <a:r>
              <a:rPr lang="en-US" sz="1700" dirty="0">
                <a:hlinkClick r:id="rId3"/>
              </a:rPr>
              <a:t>see below</a:t>
            </a:r>
            <a:r>
              <a:rPr lang="en-US" sz="17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Condition</a:t>
            </a:r>
            <a:r>
              <a:rPr lang="en-US" sz="1700" dirty="0"/>
              <a:t>: The conditions names must follow these rules: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Use only letters (A - Z, both uppercase and lowercase) and numbers (0 - 9). The only special character allowed is underscore (_).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Very important: A condition name cannot begin with a number (R limitation)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/>
              <a:t>BioReplicate</a:t>
            </a:r>
            <a:r>
              <a:rPr lang="en-US" sz="1700" dirty="0"/>
              <a:t>: biological replicate number. It is based on the condition name. Use as prefix the corresponding Condition name, and add as suffix dash (-) plus the biological replicate number. For example, if condition H1N1_06H has too biological replicates, name them H1N1_06H-1 and H1N1_06H-2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Run</a:t>
            </a:r>
            <a:r>
              <a:rPr lang="en-US" sz="1700" dirty="0"/>
              <a:t>: a </a:t>
            </a:r>
            <a:r>
              <a:rPr lang="en-US" sz="1700" b="1" dirty="0"/>
              <a:t>unique number</a:t>
            </a:r>
            <a:r>
              <a:rPr lang="en-US" sz="1700" dirty="0"/>
              <a:t> for all the MS runs (from 1 to the total number of raw files). It will be especially useful when having technical replicates. For example, in the table below, there are 2 technical replicates of the same biological replicate (Cal_33-1, technical replicates 1 and 2). A special case is SILAC experiments (H and L label are run simultaneously. See </a:t>
            </a:r>
            <a:r>
              <a:rPr lang="en-US" sz="1700" dirty="0">
                <a:hlinkClick r:id="rId3"/>
              </a:rPr>
              <a:t>below</a:t>
            </a:r>
            <a:r>
              <a:rPr lang="en-US" sz="1700" dirty="0"/>
              <a:t> to find out more)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8456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1A60951-7A9E-DFED-F3BE-84447A3F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209D6D-F84D-80A9-3556-F1B4D58C7731}"/>
              </a:ext>
            </a:extLst>
          </p:cNvPr>
          <p:cNvCxnSpPr>
            <a:cxnSpLocks/>
          </p:cNvCxnSpPr>
          <p:nvPr/>
        </p:nvCxnSpPr>
        <p:spPr>
          <a:xfrm flipH="1">
            <a:off x="3153103" y="126124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A170C-480B-DD1F-74AE-FB3281432210}"/>
              </a:ext>
            </a:extLst>
          </p:cNvPr>
          <p:cNvCxnSpPr>
            <a:cxnSpLocks/>
          </p:cNvCxnSpPr>
          <p:nvPr/>
        </p:nvCxnSpPr>
        <p:spPr>
          <a:xfrm flipH="1">
            <a:off x="3153103" y="203375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AAF440-62FF-8204-A681-467955F43C92}"/>
              </a:ext>
            </a:extLst>
          </p:cNvPr>
          <p:cNvCxnSpPr>
            <a:cxnSpLocks/>
          </p:cNvCxnSpPr>
          <p:nvPr/>
        </p:nvCxnSpPr>
        <p:spPr>
          <a:xfrm flipH="1">
            <a:off x="3153103" y="2743199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2DBC1B-200D-4F76-07A3-85D2E1B8DDDE}"/>
              </a:ext>
            </a:extLst>
          </p:cNvPr>
          <p:cNvSpPr txBox="1"/>
          <p:nvPr/>
        </p:nvSpPr>
        <p:spPr>
          <a:xfrm>
            <a:off x="6957848" y="1040524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evidence.txt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4E10B-3D6F-CE0D-F959-C80DEE60B5DA}"/>
              </a:ext>
            </a:extLst>
          </p:cNvPr>
          <p:cNvSpPr txBox="1"/>
          <p:nvPr/>
        </p:nvSpPr>
        <p:spPr>
          <a:xfrm>
            <a:off x="6957848" y="1849085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keys.txt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269B6-2553-F11D-0D44-864BFBC2A6E0}"/>
              </a:ext>
            </a:extLst>
          </p:cNvPr>
          <p:cNvSpPr txBox="1"/>
          <p:nvPr/>
        </p:nvSpPr>
        <p:spPr>
          <a:xfrm>
            <a:off x="6957848" y="2558533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fasta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45610-6818-1132-6641-8559DE03CC50}"/>
              </a:ext>
            </a:extLst>
          </p:cNvPr>
          <p:cNvSpPr txBox="1"/>
          <p:nvPr/>
        </p:nvSpPr>
        <p:spPr>
          <a:xfrm>
            <a:off x="2596055" y="2927864"/>
            <a:ext cx="901787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/>
              <a:t>RawFile</a:t>
            </a:r>
            <a:r>
              <a:rPr lang="en-US" sz="1700" dirty="0"/>
              <a:t>: The name of the RAW-file for which the mass spectral data was derived from.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/>
              <a:t>IsotopeLabelType</a:t>
            </a:r>
            <a:r>
              <a:rPr lang="en-US" sz="1700" dirty="0"/>
              <a:t>: 'L' for label free experiments ('H' will be used for SILAC experiments, </a:t>
            </a:r>
            <a:r>
              <a:rPr lang="en-US" sz="1700" dirty="0">
                <a:hlinkClick r:id="rId3"/>
              </a:rPr>
              <a:t>see below</a:t>
            </a:r>
            <a:r>
              <a:rPr lang="en-US" sz="17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Condition</a:t>
            </a:r>
            <a:r>
              <a:rPr lang="en-US" sz="1700" dirty="0"/>
              <a:t>: The conditions names must follow these rules: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Use only letters (A - Z, both uppercase and lowercase) and numbers (0 - 9). The only special character allowed is underscore (_).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Very important: A condition name cannot begin with a number (R limitation)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/>
              <a:t>BioReplicate</a:t>
            </a:r>
            <a:r>
              <a:rPr lang="en-US" sz="1700" dirty="0"/>
              <a:t>: biological replicate number. It is based on the condition name. Use as prefix the corresponding Condition name, and add as suffix dash (-) plus the biological replicate number. For example, if condition H1N1_06H has too biological replicates, name them H1N1_06H-1 and H1N1_06H-2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Run</a:t>
            </a:r>
            <a:r>
              <a:rPr lang="en-US" sz="1700" dirty="0"/>
              <a:t>: a </a:t>
            </a:r>
            <a:r>
              <a:rPr lang="en-US" sz="1700" b="1" dirty="0"/>
              <a:t>unique number</a:t>
            </a:r>
            <a:r>
              <a:rPr lang="en-US" sz="1700" dirty="0"/>
              <a:t> for all the MS runs (from 1 to the total number of raw files). It will be especially useful when having technical replicates. For example, in the table below, there are 2 technical replicates of the same biological replicate (Cal_33-1, technical replicates 1 and 2). A special case is SILAC experiments (H and L label are run simultaneously. See </a:t>
            </a:r>
            <a:r>
              <a:rPr lang="en-US" sz="1700" dirty="0">
                <a:hlinkClick r:id="rId3"/>
              </a:rPr>
              <a:t>below</a:t>
            </a:r>
            <a:r>
              <a:rPr lang="en-US" sz="1700" dirty="0"/>
              <a:t> to find out more)</a:t>
            </a:r>
          </a:p>
          <a:p>
            <a:endParaRPr lang="en-US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21380-C129-F2E9-E1FC-58EAFE1F4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972" y="3363464"/>
            <a:ext cx="6373690" cy="17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2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1A60951-7A9E-DFED-F3BE-84447A3F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209D6D-F84D-80A9-3556-F1B4D58C7731}"/>
              </a:ext>
            </a:extLst>
          </p:cNvPr>
          <p:cNvCxnSpPr>
            <a:cxnSpLocks/>
          </p:cNvCxnSpPr>
          <p:nvPr/>
        </p:nvCxnSpPr>
        <p:spPr>
          <a:xfrm flipH="1">
            <a:off x="3153103" y="126124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A170C-480B-DD1F-74AE-FB3281432210}"/>
              </a:ext>
            </a:extLst>
          </p:cNvPr>
          <p:cNvCxnSpPr>
            <a:cxnSpLocks/>
          </p:cNvCxnSpPr>
          <p:nvPr/>
        </p:nvCxnSpPr>
        <p:spPr>
          <a:xfrm flipH="1">
            <a:off x="3153103" y="203375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AAF440-62FF-8204-A681-467955F43C92}"/>
              </a:ext>
            </a:extLst>
          </p:cNvPr>
          <p:cNvCxnSpPr>
            <a:cxnSpLocks/>
          </p:cNvCxnSpPr>
          <p:nvPr/>
        </p:nvCxnSpPr>
        <p:spPr>
          <a:xfrm flipH="1">
            <a:off x="3153103" y="2743199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2DBC1B-200D-4F76-07A3-85D2E1B8DDDE}"/>
              </a:ext>
            </a:extLst>
          </p:cNvPr>
          <p:cNvSpPr txBox="1"/>
          <p:nvPr/>
        </p:nvSpPr>
        <p:spPr>
          <a:xfrm>
            <a:off x="6957848" y="1040524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evidence.txt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4E10B-3D6F-CE0D-F959-C80DEE60B5DA}"/>
              </a:ext>
            </a:extLst>
          </p:cNvPr>
          <p:cNvSpPr txBox="1"/>
          <p:nvPr/>
        </p:nvSpPr>
        <p:spPr>
          <a:xfrm>
            <a:off x="6957848" y="1849085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keys.txt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269B6-2553-F11D-0D44-864BFBC2A6E0}"/>
              </a:ext>
            </a:extLst>
          </p:cNvPr>
          <p:cNvSpPr txBox="1"/>
          <p:nvPr/>
        </p:nvSpPr>
        <p:spPr>
          <a:xfrm>
            <a:off x="6957848" y="2558533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fasta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113DB-D3AF-64C1-2D83-5F5F69EF7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54" y="3065584"/>
            <a:ext cx="4127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1A60951-7A9E-DFED-F3BE-84447A3FB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2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209D6D-F84D-80A9-3556-F1B4D58C7731}"/>
              </a:ext>
            </a:extLst>
          </p:cNvPr>
          <p:cNvCxnSpPr>
            <a:cxnSpLocks/>
          </p:cNvCxnSpPr>
          <p:nvPr/>
        </p:nvCxnSpPr>
        <p:spPr>
          <a:xfrm flipH="1">
            <a:off x="3153103" y="126124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A170C-480B-DD1F-74AE-FB3281432210}"/>
              </a:ext>
            </a:extLst>
          </p:cNvPr>
          <p:cNvCxnSpPr>
            <a:cxnSpLocks/>
          </p:cNvCxnSpPr>
          <p:nvPr/>
        </p:nvCxnSpPr>
        <p:spPr>
          <a:xfrm flipH="1">
            <a:off x="3153103" y="2033751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AAF440-62FF-8204-A681-467955F43C92}"/>
              </a:ext>
            </a:extLst>
          </p:cNvPr>
          <p:cNvCxnSpPr>
            <a:cxnSpLocks/>
          </p:cNvCxnSpPr>
          <p:nvPr/>
        </p:nvCxnSpPr>
        <p:spPr>
          <a:xfrm flipH="1">
            <a:off x="3153103" y="2743199"/>
            <a:ext cx="37311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2DBC1B-200D-4F76-07A3-85D2E1B8DDDE}"/>
              </a:ext>
            </a:extLst>
          </p:cNvPr>
          <p:cNvSpPr txBox="1"/>
          <p:nvPr/>
        </p:nvSpPr>
        <p:spPr>
          <a:xfrm>
            <a:off x="6957848" y="1040524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evidence.txt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4E10B-3D6F-CE0D-F959-C80DEE60B5DA}"/>
              </a:ext>
            </a:extLst>
          </p:cNvPr>
          <p:cNvSpPr txBox="1"/>
          <p:nvPr/>
        </p:nvSpPr>
        <p:spPr>
          <a:xfrm>
            <a:off x="6957848" y="1849085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keys.txt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269B6-2553-F11D-0D44-864BFBC2A6E0}"/>
              </a:ext>
            </a:extLst>
          </p:cNvPr>
          <p:cNvSpPr txBox="1"/>
          <p:nvPr/>
        </p:nvSpPr>
        <p:spPr>
          <a:xfrm>
            <a:off x="6957848" y="2558533"/>
            <a:ext cx="14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fasta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1113DB-D3AF-64C1-2D83-5F5F69EF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554" y="3065584"/>
            <a:ext cx="4127500" cy="850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D2334-4D41-8F2B-E6B6-DA612048D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103" y="1849085"/>
            <a:ext cx="7772400" cy="46489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EA2846-8D56-7456-A4FF-6C44B3C4FFA7}"/>
              </a:ext>
            </a:extLst>
          </p:cNvPr>
          <p:cNvCxnSpPr>
            <a:cxnSpLocks/>
          </p:cNvCxnSpPr>
          <p:nvPr/>
        </p:nvCxnSpPr>
        <p:spPr>
          <a:xfrm>
            <a:off x="2017986" y="6306207"/>
            <a:ext cx="1135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BE22EF-F235-032C-FDB1-C08DA282CCE5}"/>
              </a:ext>
            </a:extLst>
          </p:cNvPr>
          <p:cNvSpPr txBox="1"/>
          <p:nvPr/>
        </p:nvSpPr>
        <p:spPr>
          <a:xfrm>
            <a:off x="189186" y="573864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forget the empty row at the very end!</a:t>
            </a:r>
          </a:p>
        </p:txBody>
      </p:sp>
    </p:spTree>
    <p:extLst>
      <p:ext uri="{BB962C8B-B14F-4D97-AF65-F5344CB8AC3E}">
        <p14:creationId xmlns:p14="http://schemas.microsoft.com/office/powerpoint/2010/main" val="283034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527</Words>
  <Application>Microsoft Macintosh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PPI scoring R shiny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scoring R shiny app</dc:title>
  <dc:creator>Yuan Zhou</dc:creator>
  <cp:lastModifiedBy>Yuan Zhou</cp:lastModifiedBy>
  <cp:revision>8</cp:revision>
  <dcterms:created xsi:type="dcterms:W3CDTF">2023-05-08T20:08:23Z</dcterms:created>
  <dcterms:modified xsi:type="dcterms:W3CDTF">2023-05-08T21:48:22Z</dcterms:modified>
</cp:coreProperties>
</file>