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16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18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1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23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slides/slide22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4.xml" Type="http://schemas.openxmlformats.org/officeDocument/2006/relationships/slide" Id="rId19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slides/slide7.xml" Type="http://schemas.openxmlformats.org/officeDocument/2006/relationships/slide" Id="rId12"/><Relationship Target="slides/slide8.xml" Type="http://schemas.openxmlformats.org/officeDocument/2006/relationships/slide" Id="rId13"/><Relationship Target="slides/slide5.xml" Type="http://schemas.openxmlformats.org/officeDocument/2006/relationships/slide" Id="rId10"/><Relationship Target="slides/slide6.xml" Type="http://schemas.openxmlformats.org/officeDocument/2006/relationships/slide" Id="rId11"/><Relationship Target="slides/slide24.xml" Type="http://schemas.openxmlformats.org/officeDocument/2006/relationships/slide" Id="rId29"/><Relationship Target="slides/slide21.xml" Type="http://schemas.openxmlformats.org/officeDocument/2006/relationships/slide" Id="rId26"/><Relationship Target="slides/slide20.xml" Type="http://schemas.openxmlformats.org/officeDocument/2006/relationships/slide" Id="rId25"/><Relationship Target="slides/slide23.xml" Type="http://schemas.openxmlformats.org/officeDocument/2006/relationships/slide" Id="rId28"/><Relationship Target="slides/slide22.xml" Type="http://schemas.openxmlformats.org/officeDocument/2006/relationships/slide" Id="rId27"/><Relationship Target="presProps.xml" Type="http://schemas.openxmlformats.org/officeDocument/2006/relationships/presProps" Id="rId2"/><Relationship Target="slides/slide16.xml" Type="http://schemas.openxmlformats.org/officeDocument/2006/relationships/slide" Id="rId21"/><Relationship Target="theme/theme2.xml" Type="http://schemas.openxmlformats.org/officeDocument/2006/relationships/theme" Id="rId1"/><Relationship Target="slides/slide17.xml" Type="http://schemas.openxmlformats.org/officeDocument/2006/relationships/slide" Id="rId22"/><Relationship Target="slideMasters/slideMaster1.xml" Type="http://schemas.openxmlformats.org/officeDocument/2006/relationships/slideMaster" Id="rId4"/><Relationship Target="slides/slide18.xml" Type="http://schemas.openxmlformats.org/officeDocument/2006/relationships/slide" Id="rId23"/><Relationship Target="tableStyles.xml" Type="http://schemas.openxmlformats.org/officeDocument/2006/relationships/tableStyles" Id="rId3"/><Relationship Target="slides/slide19.xml" Type="http://schemas.openxmlformats.org/officeDocument/2006/relationships/slide" Id="rId24"/><Relationship Target="slides/slide15.xml" Type="http://schemas.openxmlformats.org/officeDocument/2006/relationships/slide" Id="rId20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" name="Shape 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" name="Shape 2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0" name="Shape 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6" name="Shape 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2" name="Shape 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8" name="Shape 9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4" name="Shape 10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0" name="Shape 1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6" name="Shape 1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2" name="Shape 1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8" name="Shape 1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4" name="Shape 1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1" name="Shape 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" name="Shape 3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9" name="Shape 1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6" name="Shape 1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3" name="Shape 1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9" name="Shape 1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5" name="Shape 1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7" name="Shape 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" name="Shape 3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3" name="Shape 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" name="Shape 4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0" name="Shape 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6" name="Shape 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2" name="Shape 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8" name="Shape 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4" name="Shape 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idx="1" type="subTitle"/>
          </p:nvPr>
        </p:nvSpPr>
        <p:spPr>
          <a:xfrm>
            <a:off y="2840053" x="685800"/>
            <a:ext cy="784799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 marL="0">
              <a:spcBef>
                <a:spcPts val="0"/>
              </a:spcBef>
              <a:buClr>
                <a:schemeClr val="lt2"/>
              </a:buClr>
              <a:buNone/>
              <a:defRPr>
                <a:solidFill>
                  <a:schemeClr val="lt2"/>
                </a:solidFill>
              </a:defRPr>
            </a:lvl1pPr>
            <a:lvl2pPr algn="ctr"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2pPr>
            <a:lvl3pPr algn="ctr"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3pPr>
            <a:lvl4pPr algn="ctr"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4pPr>
            <a:lvl5pPr algn="ctr"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5pPr>
            <a:lvl6pPr algn="ctr"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6pPr>
            <a:lvl7pPr algn="ctr"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7pPr>
            <a:lvl8pPr algn="ctr"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8pPr>
            <a:lvl9pPr algn="ctr"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" name="Shape 9"/>
          <p:cNvSpPr txBox="1"/>
          <p:nvPr>
            <p:ph type="ctrTitle"/>
          </p:nvPr>
        </p:nvSpPr>
        <p:spPr>
          <a:xfrm>
            <a:off y="1583342" x="685800"/>
            <a:ext cy="1159799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 indent="304800">
              <a:buSzPct val="100000"/>
              <a:defRPr sz="4800"/>
            </a:lvl1pPr>
            <a:lvl2pPr algn="ctr" indent="304800">
              <a:buSzPct val="100000"/>
              <a:defRPr sz="4800"/>
            </a:lvl2pPr>
            <a:lvl3pPr algn="ctr" indent="304800">
              <a:buSzPct val="100000"/>
              <a:defRPr sz="4800"/>
            </a:lvl3pPr>
            <a:lvl4pPr algn="ctr" indent="304800">
              <a:buSzPct val="100000"/>
              <a:defRPr sz="4800"/>
            </a:lvl4pPr>
            <a:lvl5pPr algn="ctr" indent="304800">
              <a:buSzPct val="100000"/>
              <a:defRPr sz="4800"/>
            </a:lvl5pPr>
            <a:lvl6pPr algn="ctr" indent="304800">
              <a:buSzPct val="100000"/>
              <a:defRPr sz="4800"/>
            </a:lvl6pPr>
            <a:lvl7pPr algn="ctr" indent="304800">
              <a:buSzPct val="100000"/>
              <a:defRPr sz="4800"/>
            </a:lvl7pPr>
            <a:lvl8pPr algn="ctr" indent="304800">
              <a:buSzPct val="100000"/>
              <a:defRPr sz="4800"/>
            </a:lvl8pPr>
            <a:lvl9pPr algn="ctr" indent="304800">
              <a:buSzPct val="100000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y="1200150" x="4692273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y="4406309" x="457200"/>
            <a:ext cy="5195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 indent="-171450" marL="285750">
              <a:spcBef>
                <a:spcPts val="0"/>
              </a:spcBef>
              <a:buSzPct val="1000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1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dk2"/>
            </a:gs>
            <a:gs pos="100000">
              <a:schemeClr val="dk1"/>
            </a:gs>
          </a:gsLst>
          <a:path path="circle">
            <a:fillToRect t="50%" b="50%" r="50%" l="50%"/>
          </a:path>
          <a:tileRect/>
        </a:gra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marL="0"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1pPr>
            <a:lvl2pPr indent="228600" marL="0"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2pPr>
            <a:lvl3pPr indent="228600" marL="0"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3pPr>
            <a:lvl4pPr indent="228600" marL="0"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4pPr>
            <a:lvl5pPr indent="228600" marL="0"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5pPr>
            <a:lvl6pPr indent="228600" marL="0"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6pPr>
            <a:lvl7pPr indent="228600" marL="0"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7pPr>
            <a:lvl8pPr indent="228600" marL="0"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8pPr>
            <a:lvl9pPr indent="228600" marL="0"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indent="-152400" marL="342900">
              <a:spcBef>
                <a:spcPts val="600"/>
              </a:spcBef>
              <a:buClr>
                <a:schemeClr val="lt1"/>
              </a:buClr>
              <a:buSzPct val="100000"/>
              <a:defRPr sz="3000">
                <a:solidFill>
                  <a:schemeClr val="lt1"/>
                </a:solidFill>
              </a:defRPr>
            </a:lvl1pPr>
            <a:lvl2pPr indent="-133350" marL="742950">
              <a:spcBef>
                <a:spcPts val="480"/>
              </a:spcBef>
              <a:buClr>
                <a:schemeClr val="lt1"/>
              </a:buClr>
              <a:buSzPct val="100000"/>
              <a:defRPr sz="2400">
                <a:solidFill>
                  <a:schemeClr val="lt1"/>
                </a:solidFill>
              </a:defRPr>
            </a:lvl2pPr>
            <a:lvl3pPr indent="-76200" marL="1143000">
              <a:spcBef>
                <a:spcPts val="480"/>
              </a:spcBef>
              <a:buClr>
                <a:schemeClr val="lt1"/>
              </a:buClr>
              <a:buSzPct val="100000"/>
              <a:defRPr sz="2400">
                <a:solidFill>
                  <a:schemeClr val="lt1"/>
                </a:solidFill>
              </a:defRPr>
            </a:lvl3pPr>
            <a:lvl4pPr indent="-114300" marL="1600200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4pPr>
            <a:lvl5pPr indent="-114300" marL="2057400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5pPr>
            <a:lvl6pPr indent="-114300" marL="2514600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6pPr>
            <a:lvl7pPr indent="-114300" marL="2971800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7pPr>
            <a:lvl8pPr indent="-114300" marL="3429000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8pPr>
            <a:lvl9pPr indent="-114300" marL="3886200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6.xml" Type="http://schemas.openxmlformats.org/officeDocument/2006/relationships/slideLayout" Id="rId1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8.xml.rels><?xml version="1.0" encoding="UTF-8" standalone="yes"?><Relationships xmlns="http://schemas.openxmlformats.org/package/2006/relationships"><Relationship Target="../notesSlides/notesSlide1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9.xml.rels><?xml version="1.0" encoding="UTF-8" standalone="yes"?><Relationships xmlns="http://schemas.openxmlformats.org/package/2006/relationships"><Relationship Target="../notesSlides/notesSlide1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0.xml.rels><?xml version="1.0" encoding="UTF-8" standalone="yes"?><Relationships xmlns="http://schemas.openxmlformats.org/package/2006/relationships"><Relationship Target="../notesSlides/notesSlide20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01.png" Type="http://schemas.openxmlformats.org/officeDocument/2006/relationships/image" Id="rId3"/></Relationships>
</file>

<file path=ppt/slides/_rels/slide21.xml.rels><?xml version="1.0" encoding="UTF-8" standalone="yes"?><Relationships xmlns="http://schemas.openxmlformats.org/package/2006/relationships"><Relationship Target="../notesSlides/notesSlide21.xml" Type="http://schemas.openxmlformats.org/officeDocument/2006/relationships/notesSlide" Id="rId2"/><Relationship Target="../slideLayouts/slideLayout3.xml" Type="http://schemas.openxmlformats.org/officeDocument/2006/relationships/slideLayout" Id="rId1"/></Relationships>
</file>

<file path=ppt/slides/_rels/slide22.xml.rels><?xml version="1.0" encoding="UTF-8" standalone="yes"?><Relationships xmlns="http://schemas.openxmlformats.org/package/2006/relationships"><Relationship Target="../notesSlides/notesSlide22.xml" Type="http://schemas.openxmlformats.org/officeDocument/2006/relationships/notesSlide" Id="rId2"/><Relationship Target="../slideLayouts/slideLayout3.xml" Type="http://schemas.openxmlformats.org/officeDocument/2006/relationships/slideLayout" Id="rId1"/></Relationships>
</file>

<file path=ppt/slides/_rels/slide23.xml.rels><?xml version="1.0" encoding="UTF-8" standalone="yes"?><Relationships xmlns="http://schemas.openxmlformats.org/package/2006/relationships"><Relationship Target="../notesSlides/notesSlide2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4.xml.rels><?xml version="1.0" encoding="UTF-8" standalone="yes"?><Relationships xmlns="http://schemas.openxmlformats.org/package/2006/relationships"><Relationship Target="../notesSlides/notesSlide2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jpg" Type="http://schemas.openxmlformats.org/officeDocument/2006/relationships/image" Id="rId3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ctrTitle"/>
          </p:nvPr>
        </p:nvSpPr>
        <p:spPr>
          <a:xfrm>
            <a:off y="1583342" x="685800"/>
            <a:ext cy="1159799" cx="7772400"/>
          </a:xfrm>
          <a:prstGeom prst="rect">
            <a:avLst/>
          </a:prstGeom>
          <a:ln>
            <a:noFill/>
          </a:ln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>
                <a:solidFill>
                  <a:srgbClr val="38761D"/>
                </a:solidFill>
              </a:rPr>
              <a:t>Automating MongoDB</a:t>
            </a:r>
          </a:p>
        </p:txBody>
      </p:sp>
      <p:sp>
        <p:nvSpPr>
          <p:cNvPr id="24" name="Shape 24"/>
          <p:cNvSpPr txBox="1"/>
          <p:nvPr>
            <p:ph idx="1" type="subTitle"/>
          </p:nvPr>
        </p:nvSpPr>
        <p:spPr>
          <a:xfrm>
            <a:off y="2840053" x="685800"/>
            <a:ext cy="784799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CloudFormation and Chef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>
                <a:solidFill>
                  <a:srgbClr val="38761D"/>
                </a:solidFill>
              </a:rPr>
              <a:t>Chef and mdadm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/etc/chef/dna.json: run_list, default attributes, raid definitions.</a:t>
            </a:r>
          </a:p>
          <a:p>
            <a:r>
              <a:t/>
            </a:r>
          </a:p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mdadm raid creation</a:t>
            </a:r>
          </a:p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Format array</a:t>
            </a:r>
          </a:p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Mount formatted array</a:t>
            </a:r>
          </a:p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Start services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>
                <a:solidFill>
                  <a:srgbClr val="38761D"/>
                </a:solidFill>
              </a:rPr>
              <a:t>/etc/chef/dna.json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1800" lang="en"/>
              <a:t>{</a:t>
            </a:r>
          </a:p>
          <a:p>
            <a:pPr rtl="0" lvl="0">
              <a:buClr>
                <a:schemeClr val="dk1"/>
              </a:buClr>
              <a:buSzPct val="61111"/>
              <a:buFont typeface="Arial"/>
              <a:buNone/>
            </a:pPr>
            <a:r>
              <a:rPr sz="1800" lang="en"/>
              <a:t>  "run_list": [ "role[mongo-core]", "role[ebs-raid]" ], </a:t>
            </a:r>
          </a:p>
          <a:p>
            <a:pPr rtl="0" lvl="0">
              <a:buClr>
                <a:schemeClr val="dk1"/>
              </a:buClr>
              <a:buSzPct val="61111"/>
              <a:buFont typeface="Arial"/>
              <a:buNone/>
            </a:pPr>
            <a:r>
              <a:rPr sz="1800" lang="en"/>
              <a:t>  "raid_groups": [{ "type": 0, "mount_range_start": "b", "name": "mongo_data", "mount_point": "/mnt/data", "num_vols": 20 }]</a:t>
            </a:r>
          </a:p>
          <a:p>
            <a:pPr rtl="0" lvl="0">
              <a:buClr>
                <a:schemeClr val="dk1"/>
              </a:buClr>
              <a:buSzPct val="61111"/>
              <a:buFont typeface="Arial"/>
              <a:buNone/>
            </a:pPr>
            <a:r>
              <a:rPr sz="1800" lang="en"/>
              <a:t>}</a:t>
            </a:r>
          </a:p>
          <a:p>
            <a:r>
              <a:t/>
            </a:r>
          </a:p>
          <a:p>
            <a:pPr>
              <a:buNone/>
            </a:pPr>
            <a:r>
              <a:rPr lang="en"/>
              <a:t>This is how the raid groups are defined and eventually built automatically when the instance is spun up.  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>
                <a:solidFill>
                  <a:srgbClr val="38761D"/>
                </a:solidFill>
              </a:rPr>
              <a:t>Chef LWRP’s for building Jenkins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Everything starts with our ability to “build the thing that builds the things.”  This is where chef’s LWRP’s come in:</a:t>
            </a:r>
          </a:p>
          <a:p>
            <a:pPr rtl="0" lvl="0">
              <a:buClr>
                <a:schemeClr val="dk1"/>
              </a:buClr>
              <a:buSzPct val="78571"/>
              <a:buFont typeface="Arial"/>
              <a:buNone/>
            </a:pPr>
            <a:r>
              <a:rPr sz="1400" lang="en"/>
              <a:t>cloudrim_battle_theater “Ogashi”  do</a:t>
            </a:r>
          </a:p>
          <a:p>
            <a:pPr rtl="0" lvl="0">
              <a:buClr>
                <a:schemeClr val="dk1"/>
              </a:buClr>
              <a:buSzPct val="78571"/>
              <a:buFont typeface="Arial"/>
              <a:buNone/>
            </a:pPr>
            <a:r>
              <a:rPr sz="1400" lang="en"/>
              <a:t>  action :jenkins_exec_helpers</a:t>
            </a:r>
          </a:p>
          <a:p>
            <a:pPr rtl="0" lvl="0">
              <a:buClr>
                <a:schemeClr val="dk1"/>
              </a:buClr>
              <a:buSzPct val="78571"/>
              <a:buFont typeface="Arial"/>
              <a:buNone/>
            </a:pPr>
            <a:r>
              <a:rPr sz="1400" lang="en"/>
              <a:t>  az_name "us-east-1b"</a:t>
            </a:r>
          </a:p>
          <a:p>
            <a:pPr rtl="0" lvl="0">
              <a:buClr>
                <a:schemeClr val="dk1"/>
              </a:buClr>
              <a:buSzPct val="78571"/>
              <a:buFont typeface="Arial"/>
              <a:buNone/>
            </a:pPr>
            <a:r>
              <a:rPr sz="1400" lang="en"/>
              <a:t>  git_url "git@my_awesome_domain:operations/deployments.git"</a:t>
            </a:r>
          </a:p>
          <a:p>
            <a:pPr rtl="0" lvl="0">
              <a:buClr>
                <a:schemeClr val="dk1"/>
              </a:buClr>
              <a:buSzPct val="78571"/>
              <a:buFont typeface="Arial"/>
              <a:buNone/>
            </a:pPr>
            <a:r>
              <a:rPr sz="1400" lang="en"/>
              <a:t>  region_name “us-east-1”</a:t>
            </a:r>
          </a:p>
          <a:p>
            <a:pPr rtl="0" lvl="0">
              <a:buClr>
                <a:schemeClr val="dk1"/>
              </a:buClr>
              <a:buSzPct val="78571"/>
              <a:buFont typeface="Arial"/>
              <a:buNone/>
            </a:pPr>
            <a:r>
              <a:rPr sz="1400" lang="en"/>
              <a:t>  domain_name “opsautohtc.com”</a:t>
            </a:r>
          </a:p>
          <a:p>
            <a:pPr rtl="0" lvl="0">
              <a:buClr>
                <a:schemeClr val="dk1"/>
              </a:buClr>
              <a:buSzPct val="78571"/>
              <a:buFont typeface="Arial"/>
              <a:buNone/>
            </a:pPr>
            <a:r>
              <a:rPr sz="1400" lang="en"/>
              <a:t>end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>
                <a:solidFill>
                  <a:srgbClr val="38761D"/>
                </a:solidFill>
              </a:rPr>
              <a:t>Workflow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Chef creates and maintains jenkins build jobs.</a:t>
            </a:r>
          </a:p>
          <a:p>
            <a:pPr rtl="0" lvl="0">
              <a:buNone/>
            </a:pPr>
            <a:r>
              <a:rPr lang="en"/>
              <a:t>Jenkins performs orchestration and management tasks in a patterned, reliable, consistent, repeatable way.</a:t>
            </a:r>
          </a:p>
          <a:p>
            <a:pPr rtl="0" lvl="0">
              <a:buNone/>
            </a:pPr>
            <a:r>
              <a:rPr lang="en"/>
              <a:t>CloudFormation does all of the work to maintain the infrastructure ( ELB’s, Compute, etc… ).</a:t>
            </a:r>
          </a:p>
          <a:p>
            <a:pPr rtl="0" lvl="0">
              <a:buNone/>
            </a:pPr>
            <a:r>
              <a:rPr lang="en"/>
              <a:t>Chef does the work to maintain ARI state.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>
                <a:solidFill>
                  <a:srgbClr val="38761D"/>
                </a:solidFill>
              </a:rPr>
              <a:t>The Kaiju have landed!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NodeJS writes to MongoDB.</a:t>
            </a:r>
          </a:p>
          <a:p>
            <a:pPr rtl="0" lvl="0">
              <a:buNone/>
            </a:pPr>
            <a:r>
              <a:rPr lang="en"/>
              <a:t>Logging is handled by logstash with an ES cluster ( 2 masters, 2 data ).</a:t>
            </a:r>
          </a:p>
          <a:p>
            <a:pPr rtl="0" lvl="0">
              <a:buNone/>
            </a:pPr>
            <a:r>
              <a:rPr lang="en"/>
              <a:t>Hit the server as hard as you can with as many unique sources as you can to win.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8" name="Shape 108"/>
          <p:cNvSpPr txBox="1"/>
          <p:nvPr/>
        </p:nvSpPr>
        <p:spPr>
          <a:xfrm>
            <a:off y="113700" x="140450"/>
            <a:ext cy="801599" cx="88815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60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sz="3000" lang="en">
                <a:solidFill>
                  <a:srgbClr val="38761D"/>
                </a:solidFill>
              </a:rPr>
              <a:t>We are canceling the apocalypse!!</a:t>
            </a:r>
          </a:p>
          <a:p>
            <a:r>
              <a:t/>
            </a:r>
          </a:p>
        </p:txBody>
      </p:sp>
      <p:sp>
        <p:nvSpPr>
          <p:cNvPr id="109" name="Shape 109"/>
          <p:cNvSpPr txBox="1"/>
          <p:nvPr/>
        </p:nvSpPr>
        <p:spPr>
          <a:xfrm>
            <a:off y="1116975" x="2953350"/>
            <a:ext cy="434699" cx="32373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>
                <a:solidFill>
                  <a:srgbClr val="FFFFFF"/>
                </a:solidFill>
              </a:rPr>
              <a:t>https://github.com/krogebry/cloudrim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CI / CD</a:t>
            </a: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Jenkins is configured to run the build pipelines at given intervals.  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CloudFormation does all of the work to manage rollbacks if something goes wrong.</a:t>
            </a:r>
          </a:p>
          <a:p>
            <a:r>
              <a:t/>
            </a:r>
          </a:p>
          <a:p>
            <a:pPr>
              <a:buNone/>
            </a:pPr>
            <a:r>
              <a:rPr lang="en"/>
              <a:t>This gives us CI / CD at the database level.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CI / CD at the db level?</a:t>
            </a:r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Are you nuts?  No, my mother had me tested.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This allows us to dynamically scale our shards, and ensure that if someone does something stupid we can recover.</a:t>
            </a:r>
          </a:p>
          <a:p>
            <a:r>
              <a:t/>
            </a:r>
          </a:p>
          <a:p>
            <a:pPr>
              <a:buNone/>
            </a:pPr>
            <a:r>
              <a:rPr lang="en"/>
              <a:t>Reslience!!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The chef AWS cookbook</a:t>
            </a:r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Why not use it?</a:t>
            </a:r>
          </a:p>
          <a:p>
            <a:pPr rtl="0" lvl="0">
              <a:buNone/>
            </a:pPr>
            <a:r>
              <a:rPr lang="en"/>
              <a:t>Because CloudFormation does a better job of creating and attaching the volumes.</a:t>
            </a:r>
          </a:p>
          <a:p>
            <a:pPr rtl="0" lvl="0">
              <a:buNone/>
            </a:pPr>
            <a:r>
              <a:rPr lang="en"/>
              <a:t>Keeping the resource definitions in the same place is a good thing.</a:t>
            </a:r>
          </a:p>
          <a:p>
            <a:r>
              <a:t/>
            </a:r>
          </a:p>
          <a:p>
            <a:pPr>
              <a:buNone/>
            </a:pPr>
            <a:r>
              <a:rPr lang="en"/>
              <a:t>Chef is a tool!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Resilience?</a:t>
            </a:r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lnSpc>
                <a:spcPct val="120000"/>
              </a:lnSpc>
              <a:spcBef>
                <a:spcPts val="0"/>
              </a:spcBef>
              <a:buClr>
                <a:srgbClr val="222222"/>
              </a:buClr>
              <a:buSzPct val="100000"/>
              <a:buFont typeface="Arial"/>
              <a:buAutoNum type="arabicPeriod"/>
            </a:pPr>
            <a:r>
              <a:rPr sz="2400" lang="en">
                <a:solidFill>
                  <a:srgbClr val="222222"/>
                </a:solidFill>
              </a:rPr>
              <a:t>the ability of a substance or object to spring back into shape; elasticity.</a:t>
            </a:r>
          </a:p>
          <a:p>
            <a:pPr rtl="0" lvl="0" indent="-381000" marL="457200">
              <a:lnSpc>
                <a:spcPct val="120000"/>
              </a:lnSpc>
              <a:spcBef>
                <a:spcPts val="0"/>
              </a:spcBef>
              <a:buClr>
                <a:srgbClr val="222222"/>
              </a:buClr>
              <a:buSzPct val="100000"/>
              <a:buFont typeface="Arial"/>
              <a:buAutoNum type="arabicPeriod"/>
            </a:pPr>
            <a:r>
              <a:rPr sz="2400" lang="en">
                <a:solidFill>
                  <a:srgbClr val="222222"/>
                </a:solidFill>
              </a:rPr>
              <a:t>the capacity to recover quickly from difficulties; toughness.</a:t>
            </a:r>
          </a:p>
          <a:p>
            <a:r>
              <a:t/>
            </a:r>
          </a:p>
          <a:p>
            <a:pPr rtl="0" lvl="0">
              <a:lnSpc>
                <a:spcPct val="120000"/>
              </a:lnSpc>
              <a:spcBef>
                <a:spcPts val="0"/>
              </a:spcBef>
              <a:buNone/>
            </a:pPr>
            <a:r>
              <a:rPr sz="2400" lang="en">
                <a:solidFill>
                  <a:srgbClr val="222222"/>
                </a:solidFill>
              </a:rPr>
              <a:t>Planning around the idea of bouncing back from failure is more productive than trying to prevent failure from happening.  Failure is inevitable, so plan for it!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" name="Shape 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600"/>
              </a:spcBef>
              <a:buNone/>
            </a:pPr>
            <a:r>
              <a:rPr lang="en">
                <a:solidFill>
                  <a:srgbClr val="38761D"/>
                </a:solidFill>
              </a:rPr>
              <a:t>Bryan Kroger</a:t>
            </a:r>
          </a:p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Sr. Automation Engineer at HTC</a:t>
            </a:r>
          </a:p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Previously worked at HP on the HPCloud project, and many many startups.</a:t>
            </a:r>
          </a:p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Big fan of all things cloud and DevOps.</a:t>
            </a:r>
          </a:p>
          <a:p>
            <a:r>
              <a:t/>
            </a:r>
          </a:p>
          <a:p>
            <a:r>
              <a:t/>
            </a:r>
          </a:p>
          <a:p>
            <a:pPr>
              <a:buNone/>
            </a:pPr>
            <a:r>
              <a:rPr lang="en"/>
              <a:t>“If it can’t be automated, it shouldn’t exist.”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8" name="Shape 138"/>
          <p:cNvSpPr/>
          <p:nvPr/>
        </p:nvSpPr>
        <p:spPr>
          <a:xfrm>
            <a:off y="5" x="1629462"/>
            <a:ext cy="5143500" cx="5885074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Many blocks...</a:t>
            </a:r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en"/>
              <a:t>Pros</a:t>
            </a:r>
          </a:p>
          <a:p>
            <a:r>
              <a:t/>
            </a:r>
          </a:p>
          <a:p>
            <a:pPr rtl="0" lvl="0" indent="-3429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sz="1800" lang="en"/>
              <a:t>Load is distributed over many network attached disks.</a:t>
            </a:r>
          </a:p>
          <a:p>
            <a:pPr rtl="0" lvl="0" indent="-3429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sz="1800" lang="en"/>
              <a:t>Potentially spreading this load over more, different spindles.</a:t>
            </a:r>
          </a:p>
          <a:p>
            <a:pPr rtl="0" lvl="0" indent="-3429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sz="1800" lang="en"/>
              <a:t>Networking is cheap.</a:t>
            </a:r>
          </a:p>
          <a:p>
            <a:pPr rtl="0" lvl="0" indent="-3429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sz="1800" lang="en"/>
              <a:t>Potentially higher I/O performance over all.</a:t>
            </a:r>
          </a:p>
        </p:txBody>
      </p:sp>
      <p:sp>
        <p:nvSpPr>
          <p:cNvPr id="145" name="Shape 145"/>
          <p:cNvSpPr txBox="1"/>
          <p:nvPr>
            <p:ph idx="2" type="body"/>
          </p:nvPr>
        </p:nvSpPr>
        <p:spPr>
          <a:xfrm>
            <a:off y="1200150" x="4692273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en"/>
              <a:t>Cons</a:t>
            </a:r>
          </a:p>
          <a:p>
            <a:r>
              <a:t/>
            </a:r>
          </a:p>
          <a:p>
            <a:pPr rtl="0" lvl="0" indent="-3429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sz="1800" lang="en"/>
              <a:t>More complicated layout ( which is mostly mitigated by chef and CF, but still a valid concern )</a:t>
            </a:r>
          </a:p>
          <a:p>
            <a:pPr rtl="0" lvl="0" indent="-3429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sz="1800" lang="en"/>
              <a:t>Software RAID overhead.</a:t>
            </a:r>
          </a:p>
          <a:p>
            <a:pPr lvl="0" indent="-3429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sz="1800" lang="en"/>
              <a:t>Introducing more potential for failure.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" name="Shape 1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Single disk </a:t>
            </a:r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y="1200150" x="4692273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1800" lang="en"/>
              <a:t>Cons</a:t>
            </a:r>
          </a:p>
          <a:p>
            <a:r>
              <a:t/>
            </a:r>
          </a:p>
          <a:p>
            <a:pPr rtl="0" lvl="0" indent="-3429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sz="1800" lang="en"/>
              <a:t>Potential bottleneck if the entire block is allocated on one spindle.</a:t>
            </a:r>
          </a:p>
          <a:p>
            <a:r>
              <a:t/>
            </a:r>
          </a:p>
        </p:txBody>
      </p:sp>
      <p:sp>
        <p:nvSpPr>
          <p:cNvPr id="152" name="Shape 152"/>
          <p:cNvSpPr txBox="1"/>
          <p:nvPr/>
        </p:nvSpPr>
        <p:spPr>
          <a:xfrm>
            <a:off y="1200150" x="457200"/>
            <a:ext cy="3725699" cx="39621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buNone/>
            </a:pPr>
            <a:r>
              <a:rPr sz="1800" lang="en"/>
              <a:t>Pros</a:t>
            </a:r>
          </a:p>
          <a:p>
            <a:r>
              <a:t/>
            </a:r>
          </a:p>
          <a:p>
            <a:pPr rtl="0" lvl="0" indent="-342900" marL="457200">
              <a:buClr>
                <a:srgbClr val="000000"/>
              </a:buClr>
              <a:buSzPct val="100000"/>
              <a:buFont typeface="Arial"/>
              <a:buChar char="●"/>
            </a:pPr>
            <a:r>
              <a:rPr sz="1800" lang="en"/>
              <a:t>Manual operations are easier.</a:t>
            </a:r>
          </a:p>
          <a:p>
            <a:pPr rtl="0" lvl="0" indent="-342900" marL="457200">
              <a:buClr>
                <a:srgbClr val="000000"/>
              </a:buClr>
              <a:buSzPct val="100000"/>
              <a:buFont typeface="Arial"/>
              <a:buChar char="●"/>
            </a:pPr>
            <a:r>
              <a:rPr sz="1800" lang="en"/>
              <a:t>Less complication.</a:t>
            </a:r>
          </a:p>
          <a:p>
            <a:pPr rtl="0" lvl="0" indent="-342900" marL="457200">
              <a:buClr>
                <a:srgbClr val="000000"/>
              </a:buClr>
              <a:buSzPct val="100000"/>
              <a:buFont typeface="Arial"/>
              <a:buChar char="●"/>
            </a:pPr>
            <a:r>
              <a:rPr sz="1800" lang="en"/>
              <a:t>Potentially using many spindles on the backend.</a:t>
            </a:r>
          </a:p>
          <a:p>
            <a:pPr rtl="0" lvl="0" indent="-342900" marL="457200">
              <a:buClr>
                <a:srgbClr val="000000"/>
              </a:buClr>
              <a:buSzPct val="100000"/>
              <a:buFont typeface="Arial"/>
              <a:buChar char="●"/>
            </a:pPr>
            <a:r>
              <a:rPr sz="1800" lang="en">
                <a:solidFill>
                  <a:schemeClr val="dk1"/>
                </a:solidFill>
              </a:rPr>
              <a:t>No RAID overhead.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6" name="Shape 1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What is the goal?</a:t>
            </a:r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Fast I/O, of course!</a:t>
            </a:r>
          </a:p>
          <a:p>
            <a:pPr rtl="0" lvl="0">
              <a:buNone/>
            </a:pPr>
            <a:r>
              <a:rPr lang="en"/>
              <a:t>Customers are fickle, latency costs money.</a:t>
            </a:r>
          </a:p>
          <a:p>
            <a:pPr rtl="0" lvl="0">
              <a:buNone/>
            </a:pPr>
            <a:r>
              <a:rPr lang="en"/>
              <a:t>But so does downtime.</a:t>
            </a:r>
          </a:p>
          <a:p>
            <a:pPr rtl="0" lvl="0">
              <a:buNone/>
            </a:pPr>
            <a:r>
              <a:rPr lang="en"/>
              <a:t>Fast I/O = many EBS volumes.</a:t>
            </a:r>
          </a:p>
          <a:p>
            <a:pPr rtl="0" lvl="0">
              <a:buNone/>
            </a:pPr>
            <a:r>
              <a:rPr lang="en"/>
              <a:t>Replication sets give us redundancy.</a:t>
            </a:r>
          </a:p>
          <a:p>
            <a:pPr>
              <a:buNone/>
            </a:pPr>
            <a:r>
              <a:rPr lang="en"/>
              <a:t>But chef and jenkins gives us resilience.</a:t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2" name="Shape 1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Building with Jenkins</a:t>
            </a:r>
          </a:p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Jobs are built with chef.</a:t>
            </a:r>
          </a:p>
          <a:p>
            <a:pPr rtl="0" lvl="0">
              <a:buNone/>
            </a:pPr>
            <a:r>
              <a:rPr lang="en"/>
              <a:t>Build pipelines help maintain state.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" name="Shape 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>
                <a:solidFill>
                  <a:srgbClr val="38761D"/>
                </a:solidFill>
              </a:rPr>
              <a:t>README</a:t>
            </a:r>
          </a:p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This session is focused on using chef and CloudFormation to automate and scale a large MongoDB shard.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" name="Shape 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>
                <a:solidFill>
                  <a:srgbClr val="38761D"/>
                </a:solidFill>
              </a:rPr>
              <a:t>Scope</a:t>
            </a:r>
          </a:p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Automating MongoDB resource creation.</a:t>
            </a:r>
          </a:p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Shards</a:t>
            </a:r>
          </a:p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Config servers</a:t>
            </a:r>
          </a:p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mongos clients</a:t>
            </a:r>
          </a:p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Application clients</a:t>
            </a:r>
          </a:p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Not using repl sets</a:t>
            </a:r>
          </a:p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Having some fun!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" name="Shape 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>
                <a:solidFill>
                  <a:srgbClr val="38761D"/>
                </a:solidFill>
              </a:rPr>
              <a:t>Use case</a:t>
            </a:r>
          </a:p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y="1200150" x="457200"/>
            <a:ext cy="3943499" cx="6540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“CloudRim” is a game I created using CloudFormation, based the movie “Pacific Rim”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The Kaijus emerge from the Rift and start destroying cities.  The Jaegers are dispatched to fight the monsters.</a:t>
            </a:r>
          </a:p>
        </p:txBody>
      </p:sp>
      <p:sp>
        <p:nvSpPr>
          <p:cNvPr id="49" name="Shape 49"/>
          <p:cNvSpPr/>
          <p:nvPr/>
        </p:nvSpPr>
        <p:spPr>
          <a:xfrm>
            <a:off y="-12" x="7048500"/>
            <a:ext cy="3095625" cx="20955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>
                <a:solidFill>
                  <a:srgbClr val="38761D"/>
                </a:solidFill>
              </a:rPr>
              <a:t>CloudFormation</a:t>
            </a:r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Built on the Simple Workflow platform.</a:t>
            </a:r>
          </a:p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Amazon does most of the work.</a:t>
            </a:r>
          </a:p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Auto scaling rocks!</a:t>
            </a:r>
          </a:p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Forces good automation practices.</a:t>
            </a:r>
          </a:p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Resilient design.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Lazy as a Service ( LaaS )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>
                <a:solidFill>
                  <a:srgbClr val="38761D"/>
                </a:solidFill>
              </a:rPr>
              <a:t>Chef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Is a tool.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>
                <a:solidFill>
                  <a:srgbClr val="38761D"/>
                </a:solidFill>
              </a:rPr>
              <a:t>CloudFormation Templates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Big things from small bits of JSON…</a:t>
            </a:r>
          </a:p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Auto Scale Groups</a:t>
            </a:r>
          </a:p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EBS Volumes</a:t>
            </a:r>
          </a:p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EBS Attachments</a:t>
            </a:r>
          </a:p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Deploys /etc/chef/dna.json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>
                <a:solidFill>
                  <a:srgbClr val="38761D"/>
                </a:solidFill>
              </a:rPr>
              <a:t>CloudFormation handoff to chef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CloudFormation allows us to send a little snippet of bash to our new instances.  In that bash we call the following: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chef-client -j /etc/chef/dna.json</a:t>
            </a:r>
          </a:p>
          <a:p>
            <a:r>
              <a:t/>
            </a:r>
          </a:p>
          <a:p>
            <a:pPr>
              <a:buNone/>
            </a:pPr>
            <a:r>
              <a:rPr lang="en"/>
              <a:t>This gets us to ARI.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dark-gradient">
  <a:themeElements>
    <a:clrScheme name="Custom 346">
      <a:dk1>
        <a:srgbClr val="000000"/>
      </a:dk1>
      <a:lt1>
        <a:srgbClr val="FFFFFF"/>
      </a:lt1>
      <a:dk2>
        <a:srgbClr val="4C4C4C"/>
      </a:dk2>
      <a:lt2>
        <a:srgbClr val="CCCCCC"/>
      </a:lt2>
      <a:accent1>
        <a:srgbClr val="89B4B8"/>
      </a:accent1>
      <a:accent2>
        <a:srgbClr val="AFA6CA"/>
      </a:accent2>
      <a:accent3>
        <a:srgbClr val="A5B492"/>
      </a:accent3>
      <a:accent4>
        <a:srgbClr val="E8CD6D"/>
      </a:accent4>
      <a:accent5>
        <a:srgbClr val="F4A447"/>
      </a:accent5>
      <a:accent6>
        <a:srgbClr val="D09D94"/>
      </a:accent6>
      <a:hlink>
        <a:srgbClr val="5EA7AA"/>
      </a:hlink>
      <a:folHlink>
        <a:srgbClr val="A295BE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