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5143500" cx="9144000"/>
  <p:notesSz cx="6858000" cy="9144000"/>
  <p:embeddedFontLst>
    <p:embeddedFont>
      <p:font typeface="Dosis"/>
      <p:regular r:id="rId44"/>
      <p:bold r:id="rId45"/>
    </p:embeddedFont>
    <p:embeddedFont>
      <p:font typeface="Roboto"/>
      <p:regular r:id="rId46"/>
      <p:bold r:id="rId47"/>
      <p:italic r:id="rId48"/>
      <p:boldItalic r:id="rId49"/>
    </p:embeddedFont>
    <p:embeddedFont>
      <p:font typeface="Oswald"/>
      <p:regular r:id="rId50"/>
      <p:bold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font" Target="fonts/Dosis-regular.fntdata"/><Relationship Id="rId43" Type="http://schemas.openxmlformats.org/officeDocument/2006/relationships/slide" Target="slides/slide39.xml"/><Relationship Id="rId46" Type="http://schemas.openxmlformats.org/officeDocument/2006/relationships/font" Target="fonts/Roboto-regular.fntdata"/><Relationship Id="rId45" Type="http://schemas.openxmlformats.org/officeDocument/2006/relationships/font" Target="fonts/Dosi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Oswald-bold.fntdata"/><Relationship Id="rId50" Type="http://schemas.openxmlformats.org/officeDocument/2006/relationships/font" Target="fonts/Oswald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12498e9c3_1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12498e9c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12498e9c3_1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12498e9c3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12498e9c3_1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12498e9c3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c9b9011b55941e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c9b9011b55941e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c9b9011b55941e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c9b9011b55941e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12498e9c3_1_1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12498e9c3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c9b9011b55941e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c9b9011b55941e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c9b9011b55941e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c9b9011b55941e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12498e9c3_1_1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12498e9c3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12498e9c3_1_2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12498e9c3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c9b9011b55941e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c9b9011b55941e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12498e9c3_1_1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12498e9c3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12498e9c3_1_2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12498e9c3_1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12498e9c3_1_1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12498e9c3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12498e9c3_1_2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12498e9c3_1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12498e9c3_1_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12498e9c3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12498e9c3_1_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12498e9c3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12498e9c3_1_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12498e9c3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12498e9c3_1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12498e9c3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12498e9c3_1_3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12498e9c3_1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12498e9c3_1_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12498e9c3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8dc9b52b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8dc9b52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12498e9c3_1_1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12498e9c3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512498e9c3_1_2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512498e9c3_1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12498e9c3_1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12498e9c3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12498e9c3_1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512498e9c3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512498e9c3_1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512498e9c3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512498e9c3_1_1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512498e9c3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4d82981e3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4d82981e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58dc9b516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58dc9b51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6a8adf2a0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56a8adf2a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56a8adf2a0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56a8adf2a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8dc9b5164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8dc9b516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8dc9b5164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8dc9b516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d82981e3f_0_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d82981e3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8dc9b5164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8dc9b516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8dc9b5164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8dc9b516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8dc9b5164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8dc9b516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22222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rect b="b" l="l" r="r" t="t"/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Google Shape;91;p1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1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1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nverted">
  <p:cSld name="BLANK_1">
    <p:bg>
      <p:bgPr>
        <a:solidFill>
          <a:srgbClr val="22222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Google Shape;97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FF870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086350" y="-38100"/>
            <a:ext cx="4114800" cy="5219700"/>
          </a:xfrm>
          <a:custGeom>
            <a:rect b="b" l="l" r="r" t="t"/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44050" y="-38100"/>
            <a:ext cx="4139800" cy="5192625"/>
          </a:xfrm>
          <a:custGeom>
            <a:rect b="b" l="l" r="r" t="t"/>
            <a:pathLst>
              <a:path extrusionOk="0" h="207705" w="165592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57200" lvl="0" marL="457200" rtl="0">
              <a:spcBef>
                <a:spcPts val="600"/>
              </a:spcBef>
              <a:spcAft>
                <a:spcPts val="0"/>
              </a:spcAft>
              <a:buSzPts val="3600"/>
              <a:buChar char="▸"/>
              <a:defRPr i="1" sz="3600"/>
            </a:lvl1pPr>
            <a:lvl2pPr indent="-457200" lvl="1" marL="9144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2pPr>
            <a:lvl3pPr indent="-457200" lvl="2" marL="13716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3pPr>
            <a:lvl4pPr indent="-457200" lvl="3" marL="18288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4pPr>
            <a:lvl5pPr indent="-457200" lvl="4" marL="22860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5pPr>
            <a:lvl6pPr indent="-457200" lvl="5" marL="2743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6pPr>
            <a:lvl7pPr indent="-457200" lvl="6" marL="32004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7pPr>
            <a:lvl8pPr indent="-457200" lvl="7" marL="36576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8pPr>
            <a:lvl9pPr indent="-457200" lvl="8" marL="411480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" name="Google Shape;26;p4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" name="Google Shape;29;p4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Google Shape;32;p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Google Shape;42;p6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3" name="Google Shape;53;p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5" name="Google Shape;65;p8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TITLE_ONLY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4" name="Google Shape;74;p9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83" name="Google Shape;83;p10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0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 txBox="1"/>
          <p:nvPr>
            <p:ph idx="1" type="body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drive.google.com/file/d/1nnEjWEU_p1lgNWjIsHF22B-TCiNdQjsa/view" TargetMode="External"/><Relationship Id="rId4" Type="http://schemas.openxmlformats.org/officeDocument/2006/relationships/image" Target="../media/image1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drive.google.com/file/d/1cXBBFyrJFv8YWL_nK6abeb66Zvh_AB8Q/view" TargetMode="External"/><Relationship Id="rId4" Type="http://schemas.openxmlformats.org/officeDocument/2006/relationships/image" Target="../media/image20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drive.google.com/file/d/19xVATHog6sU5xPbWXwQXE_yqCHMMPa8g/view" TargetMode="External"/><Relationship Id="rId4" Type="http://schemas.openxmlformats.org/officeDocument/2006/relationships/image" Target="../media/image25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drive.google.com/file/d/1BqDSSdRn6Vv4gLdk4KYnZDY2mtDrcph8/view" TargetMode="External"/><Relationship Id="rId4" Type="http://schemas.openxmlformats.org/officeDocument/2006/relationships/image" Target="../media/image2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Lexi</a:t>
            </a:r>
            <a:r>
              <a:rPr b="1" lang="en">
                <a:solidFill>
                  <a:srgbClr val="FF9900"/>
                </a:solidFill>
              </a:rPr>
              <a:t>Con</a:t>
            </a:r>
            <a:endParaRPr b="1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9900"/>
                </a:solidFill>
              </a:rPr>
              <a:t>Building a Brain Computer Interface</a:t>
            </a:r>
            <a:endParaRPr b="1" sz="2400">
              <a:solidFill>
                <a:srgbClr val="FF9900"/>
              </a:solidFill>
            </a:endParaRPr>
          </a:p>
        </p:txBody>
      </p:sp>
      <p:sp>
        <p:nvSpPr>
          <p:cNvPr id="106" name="Google Shape;106;p13"/>
          <p:cNvSpPr txBox="1"/>
          <p:nvPr>
            <p:ph type="ctrTitle"/>
          </p:nvPr>
        </p:nvSpPr>
        <p:spPr>
          <a:xfrm>
            <a:off x="5618350" y="4400400"/>
            <a:ext cx="3525600" cy="7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Rohak Singhal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BEng (CE) Year 4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Hardware: OpenBCI Cyton and Daisy</a:t>
            </a:r>
            <a:endParaRPr/>
          </a:p>
        </p:txBody>
      </p:sp>
      <p:sp>
        <p:nvSpPr>
          <p:cNvPr id="170" name="Google Shape;170;p2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0775" y="2696975"/>
            <a:ext cx="5002450" cy="216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 txBox="1"/>
          <p:nvPr>
            <p:ph idx="4294967295" type="body"/>
          </p:nvPr>
        </p:nvSpPr>
        <p:spPr>
          <a:xfrm>
            <a:off x="1104900" y="1144075"/>
            <a:ext cx="7568700" cy="3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Total of 16 channels from the combined boards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Greater accuracy and brain coverage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▸"/>
            </a:pPr>
            <a:r>
              <a:rPr lang="en" sz="1600"/>
              <a:t>Compatible with most BCI software libraries 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Software: OpenVibe Designer</a:t>
            </a:r>
            <a:endParaRPr/>
          </a:p>
        </p:txBody>
      </p:sp>
      <p:sp>
        <p:nvSpPr>
          <p:cNvPr id="178" name="Google Shape;178;p2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4850" y="1025175"/>
            <a:ext cx="4266882" cy="381352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 txBox="1"/>
          <p:nvPr>
            <p:ph idx="4294967295" type="body"/>
          </p:nvPr>
        </p:nvSpPr>
        <p:spPr>
          <a:xfrm>
            <a:off x="1104900" y="1144075"/>
            <a:ext cx="3138900" cy="3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Modules can be configured, edited, chained and used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▸"/>
            </a:pPr>
            <a:r>
              <a:rPr lang="en" sz="1600"/>
              <a:t>Best for rapid prototyping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86" name="Google Shape;186;p24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Principle: </a:t>
            </a:r>
            <a:r>
              <a:rPr lang="en"/>
              <a:t>Motor Imagery</a:t>
            </a:r>
            <a:endParaRPr/>
          </a:p>
        </p:txBody>
      </p:sp>
      <p:sp>
        <p:nvSpPr>
          <p:cNvPr id="192" name="Google Shape;192;p2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3" name="Google Shape;1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300" y="2694879"/>
            <a:ext cx="2742950" cy="20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8875" y="1025175"/>
            <a:ext cx="3143201" cy="160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5"/>
          <p:cNvSpPr txBox="1"/>
          <p:nvPr>
            <p:ph idx="4294967295" type="body"/>
          </p:nvPr>
        </p:nvSpPr>
        <p:spPr>
          <a:xfrm>
            <a:off x="1104900" y="1277625"/>
            <a:ext cx="48240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Performing an action and thinking of the same action 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▹"/>
            </a:pPr>
            <a:r>
              <a:rPr lang="en" sz="1600"/>
              <a:t>Activate same areas in the brain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Thus thinking of left or right hand should give results similar to moving them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First classify arm movement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▹"/>
            </a:pPr>
            <a:r>
              <a:rPr lang="en" sz="1600"/>
              <a:t>Attempt motor imagery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Flow</a:t>
            </a:r>
            <a:endParaRPr/>
          </a:p>
        </p:txBody>
      </p:sp>
      <p:sp>
        <p:nvSpPr>
          <p:cNvPr id="201" name="Google Shape;201;p26"/>
          <p:cNvSpPr/>
          <p:nvPr/>
        </p:nvSpPr>
        <p:spPr>
          <a:xfrm>
            <a:off x="515800" y="1762800"/>
            <a:ext cx="1832400" cy="1443300"/>
          </a:xfrm>
          <a:prstGeom prst="chevron">
            <a:avLst>
              <a:gd fmla="val 25486" name="adj"/>
            </a:avLst>
          </a:pr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Signal Acquisition  </a:t>
            </a:r>
            <a:endParaRPr>
              <a:solidFill>
                <a:srgbClr val="FF8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26"/>
          <p:cNvSpPr/>
          <p:nvPr/>
        </p:nvSpPr>
        <p:spPr>
          <a:xfrm>
            <a:off x="3619625" y="1762800"/>
            <a:ext cx="1875900" cy="1443300"/>
          </a:xfrm>
          <a:prstGeom prst="chevron">
            <a:avLst>
              <a:gd fmla="val 25486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Feature Engineering and Extraction</a:t>
            </a:r>
            <a:endParaRPr>
              <a:solidFill>
                <a:srgbClr val="FF8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6"/>
          <p:cNvSpPr/>
          <p:nvPr/>
        </p:nvSpPr>
        <p:spPr>
          <a:xfrm>
            <a:off x="5215525" y="1762800"/>
            <a:ext cx="2040000" cy="1443300"/>
          </a:xfrm>
          <a:prstGeom prst="chevron">
            <a:avLst>
              <a:gd fmla="val 25486" name="adj"/>
            </a:avLst>
          </a:pr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Command Classification</a:t>
            </a:r>
            <a:endParaRPr>
              <a:solidFill>
                <a:srgbClr val="FF8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6"/>
          <p:cNvSpPr/>
          <p:nvPr/>
        </p:nvSpPr>
        <p:spPr>
          <a:xfrm>
            <a:off x="2056250" y="1762800"/>
            <a:ext cx="1832400" cy="1443300"/>
          </a:xfrm>
          <a:prstGeom prst="chevron">
            <a:avLst>
              <a:gd fmla="val 25486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Signal Processing</a:t>
            </a:r>
            <a:endParaRPr>
              <a:solidFill>
                <a:srgbClr val="FF8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6"/>
          <p:cNvSpPr/>
          <p:nvPr/>
        </p:nvSpPr>
        <p:spPr>
          <a:xfrm>
            <a:off x="6997586" y="1762800"/>
            <a:ext cx="1832400" cy="1443300"/>
          </a:xfrm>
          <a:prstGeom prst="chevron">
            <a:avLst>
              <a:gd fmla="val 25486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Virtual Gaming Application </a:t>
            </a:r>
            <a:endParaRPr>
              <a:solidFill>
                <a:srgbClr val="FF8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 Acquisition: Electrode Placement </a:t>
            </a:r>
            <a:endParaRPr/>
          </a:p>
        </p:txBody>
      </p:sp>
      <p:sp>
        <p:nvSpPr>
          <p:cNvPr id="212" name="Google Shape;212;p2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3" name="Google Shape;2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550" y="2076100"/>
            <a:ext cx="3242500" cy="282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7"/>
          <p:cNvPicPr preferRelativeResize="0"/>
          <p:nvPr/>
        </p:nvPicPr>
        <p:blipFill rotWithShape="1">
          <a:blip r:embed="rId4">
            <a:alphaModFix/>
          </a:blip>
          <a:srcRect b="16820" l="21441" r="20168" t="8155"/>
          <a:stretch/>
        </p:blipFill>
        <p:spPr>
          <a:xfrm>
            <a:off x="5268400" y="2152300"/>
            <a:ext cx="2733600" cy="26340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5" name="Google Shape;215;p27"/>
          <p:cNvSpPr txBox="1"/>
          <p:nvPr>
            <p:ph idx="4294967295" type="body"/>
          </p:nvPr>
        </p:nvSpPr>
        <p:spPr>
          <a:xfrm>
            <a:off x="1104900" y="1025175"/>
            <a:ext cx="7568700" cy="39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Used international 10-20 standard of placement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▸"/>
            </a:pPr>
            <a:r>
              <a:rPr lang="en" sz="1400"/>
              <a:t>Used brain areas known for movement and discrimination between left and right body areas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Acquisition: Stimulation</a:t>
            </a:r>
            <a:endParaRPr/>
          </a:p>
        </p:txBody>
      </p:sp>
      <p:sp>
        <p:nvSpPr>
          <p:cNvPr id="221" name="Google Shape;221;p2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28"/>
          <p:cNvSpPr txBox="1"/>
          <p:nvPr>
            <p:ph idx="1" type="body"/>
          </p:nvPr>
        </p:nvSpPr>
        <p:spPr>
          <a:xfrm>
            <a:off x="850725" y="1277625"/>
            <a:ext cx="43515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Stare at blank screen for 30s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Allow brainwaves to settle</a:t>
            </a:r>
            <a:endParaRPr sz="14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Green Cross indicates user to get ready 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Arrow direction indicates</a:t>
            </a:r>
            <a:endParaRPr sz="1600"/>
          </a:p>
          <a:p>
            <a:pPr indent="-317500" lvl="1" marL="914400" rtl="0" algn="l">
              <a:spcBef>
                <a:spcPts val="48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Which side to move/think (left vs right)</a:t>
            </a:r>
            <a:endParaRPr sz="14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3 Separate Tasks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Moving Arms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Moving Fingers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Motor Imagery </a:t>
            </a:r>
            <a:endParaRPr sz="1400"/>
          </a:p>
          <a:p>
            <a:pPr indent="-330200" lvl="0" marL="457200" rtl="0" algn="l">
              <a:spcBef>
                <a:spcPts val="600"/>
              </a:spcBef>
              <a:spcAft>
                <a:spcPts val="1000"/>
              </a:spcAft>
              <a:buSzPts val="1600"/>
              <a:buChar char="▸"/>
            </a:pPr>
            <a:r>
              <a:rPr lang="en" sz="1600"/>
              <a:t>20 trials for each side (left and right)</a:t>
            </a:r>
            <a:endParaRPr sz="1600"/>
          </a:p>
        </p:txBody>
      </p:sp>
      <p:pic>
        <p:nvPicPr>
          <p:cNvPr id="223" name="Google Shape;2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5200" y="1328450"/>
            <a:ext cx="3630200" cy="291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8"/>
          <p:cNvSpPr/>
          <p:nvPr/>
        </p:nvSpPr>
        <p:spPr>
          <a:xfrm>
            <a:off x="5406175" y="1464700"/>
            <a:ext cx="3383700" cy="2055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5" name="Google Shape;225;p28"/>
          <p:cNvCxnSpPr/>
          <p:nvPr/>
        </p:nvCxnSpPr>
        <p:spPr>
          <a:xfrm>
            <a:off x="7086600" y="1771275"/>
            <a:ext cx="22800" cy="14421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8"/>
          <p:cNvCxnSpPr/>
          <p:nvPr/>
        </p:nvCxnSpPr>
        <p:spPr>
          <a:xfrm rot="5400000">
            <a:off x="7086600" y="1771275"/>
            <a:ext cx="22800" cy="14421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28"/>
          <p:cNvSpPr/>
          <p:nvPr/>
        </p:nvSpPr>
        <p:spPr>
          <a:xfrm>
            <a:off x="7316850" y="2055750"/>
            <a:ext cx="505200" cy="34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r>
              <a:rPr lang="en"/>
              <a:t> and Implementation</a:t>
            </a:r>
            <a:endParaRPr/>
          </a:p>
        </p:txBody>
      </p:sp>
      <p:sp>
        <p:nvSpPr>
          <p:cNvPr id="233" name="Google Shape;233;p29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Acquisition: Process</a:t>
            </a:r>
            <a:endParaRPr/>
          </a:p>
        </p:txBody>
      </p:sp>
      <p:sp>
        <p:nvSpPr>
          <p:cNvPr id="239" name="Google Shape;239;p3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30"/>
          <p:cNvSpPr/>
          <p:nvPr/>
        </p:nvSpPr>
        <p:spPr>
          <a:xfrm>
            <a:off x="1568050" y="2011025"/>
            <a:ext cx="1155000" cy="597300"/>
          </a:xfrm>
          <a:prstGeom prst="rect">
            <a:avLst/>
          </a:prstGeom>
          <a:solidFill>
            <a:srgbClr val="A2C4C9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swald"/>
                <a:ea typeface="Oswald"/>
                <a:cs typeface="Oswald"/>
                <a:sym typeface="Oswald"/>
              </a:rPr>
              <a:t>OpenBCI Cyton + Daisy</a:t>
            </a:r>
            <a:endParaRPr b="1" sz="12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41" name="Google Shape;241;p30"/>
          <p:cNvCxnSpPr/>
          <p:nvPr/>
        </p:nvCxnSpPr>
        <p:spPr>
          <a:xfrm>
            <a:off x="2723050" y="2303975"/>
            <a:ext cx="1124100" cy="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30"/>
          <p:cNvSpPr/>
          <p:nvPr/>
        </p:nvSpPr>
        <p:spPr>
          <a:xfrm>
            <a:off x="3847150" y="2026150"/>
            <a:ext cx="1155000" cy="597300"/>
          </a:xfrm>
          <a:prstGeom prst="rect">
            <a:avLst/>
          </a:prstGeom>
          <a:solidFill>
            <a:srgbClr val="A2C4C9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swald"/>
                <a:ea typeface="Oswald"/>
                <a:cs typeface="Oswald"/>
                <a:sym typeface="Oswald"/>
              </a:rPr>
              <a:t>OpenVibe Acquisition Server</a:t>
            </a:r>
            <a:endParaRPr b="1" sz="12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43" name="Google Shape;243;p30"/>
          <p:cNvCxnSpPr/>
          <p:nvPr/>
        </p:nvCxnSpPr>
        <p:spPr>
          <a:xfrm>
            <a:off x="5002150" y="2319100"/>
            <a:ext cx="1124100" cy="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30"/>
          <p:cNvSpPr/>
          <p:nvPr/>
        </p:nvSpPr>
        <p:spPr>
          <a:xfrm>
            <a:off x="6126250" y="2024950"/>
            <a:ext cx="1155000" cy="597300"/>
          </a:xfrm>
          <a:prstGeom prst="rect">
            <a:avLst/>
          </a:prstGeom>
          <a:solidFill>
            <a:srgbClr val="A2C4C9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swald"/>
                <a:ea typeface="Oswald"/>
                <a:cs typeface="Oswald"/>
                <a:sym typeface="Oswald"/>
              </a:rPr>
              <a:t>OpenVibe Acquisition Client</a:t>
            </a:r>
            <a:endParaRPr b="1"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5" name="Google Shape;245;p30"/>
          <p:cNvSpPr/>
          <p:nvPr/>
        </p:nvSpPr>
        <p:spPr>
          <a:xfrm>
            <a:off x="5222050" y="3128000"/>
            <a:ext cx="1260306" cy="442800"/>
          </a:xfrm>
          <a:prstGeom prst="flowChartTerminator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swald"/>
                <a:ea typeface="Oswald"/>
                <a:cs typeface="Oswald"/>
                <a:sym typeface="Oswald"/>
              </a:rPr>
              <a:t>Write EEG File</a:t>
            </a:r>
            <a:endParaRPr b="1"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6" name="Google Shape;246;p30"/>
          <p:cNvSpPr/>
          <p:nvPr/>
        </p:nvSpPr>
        <p:spPr>
          <a:xfrm>
            <a:off x="7151700" y="3128000"/>
            <a:ext cx="1260306" cy="442800"/>
          </a:xfrm>
          <a:prstGeom prst="flowChartTerminator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swald"/>
                <a:ea typeface="Oswald"/>
                <a:cs typeface="Oswald"/>
                <a:sym typeface="Oswald"/>
              </a:rPr>
              <a:t>Visualization Stimulus</a:t>
            </a:r>
            <a:endParaRPr b="1"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47" name="Google Shape;2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200" y="1416125"/>
            <a:ext cx="594900" cy="5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2346" y="1568375"/>
            <a:ext cx="442800" cy="44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8600" y="1454112"/>
            <a:ext cx="518925" cy="518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Google Shape;250;p30"/>
          <p:cNvCxnSpPr/>
          <p:nvPr/>
        </p:nvCxnSpPr>
        <p:spPr>
          <a:xfrm flipH="1">
            <a:off x="5977525" y="2636025"/>
            <a:ext cx="573600" cy="47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30"/>
          <p:cNvCxnSpPr/>
          <p:nvPr/>
        </p:nvCxnSpPr>
        <p:spPr>
          <a:xfrm>
            <a:off x="6833050" y="2630575"/>
            <a:ext cx="711300" cy="49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30"/>
          <p:cNvSpPr txBox="1"/>
          <p:nvPr>
            <p:ph idx="1" type="body"/>
          </p:nvPr>
        </p:nvSpPr>
        <p:spPr>
          <a:xfrm>
            <a:off x="1104900" y="3745275"/>
            <a:ext cx="7581900" cy="11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1600"/>
              <a:buFont typeface="Roboto"/>
              <a:buChar char="▸"/>
            </a:pPr>
            <a:r>
              <a:rPr lang="en" sz="1600"/>
              <a:t>Stimulation shown to user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▸"/>
            </a:pPr>
            <a:r>
              <a:rPr lang="en" sz="1600"/>
              <a:t>Data recorded to file as user responds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 Processing and Feature Engineering</a:t>
            </a:r>
            <a:endParaRPr/>
          </a:p>
        </p:txBody>
      </p:sp>
      <p:sp>
        <p:nvSpPr>
          <p:cNvPr id="258" name="Google Shape;258;p3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59" name="Google Shape;259;p31"/>
          <p:cNvCxnSpPr>
            <a:endCxn id="260" idx="1"/>
          </p:cNvCxnSpPr>
          <p:nvPr/>
        </p:nvCxnSpPr>
        <p:spPr>
          <a:xfrm>
            <a:off x="2646850" y="2304100"/>
            <a:ext cx="1200300" cy="2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31"/>
          <p:cNvSpPr/>
          <p:nvPr/>
        </p:nvSpPr>
        <p:spPr>
          <a:xfrm>
            <a:off x="3847150" y="2026150"/>
            <a:ext cx="1155000" cy="597300"/>
          </a:xfrm>
          <a:prstGeom prst="rect">
            <a:avLst/>
          </a:prstGeom>
          <a:solidFill>
            <a:srgbClr val="A2C4C9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swald"/>
                <a:ea typeface="Oswald"/>
                <a:cs typeface="Oswald"/>
                <a:sym typeface="Oswald"/>
              </a:rPr>
              <a:t>Temporal Filter</a:t>
            </a:r>
            <a:endParaRPr b="1"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swald"/>
                <a:ea typeface="Oswald"/>
                <a:cs typeface="Oswald"/>
                <a:sym typeface="Oswald"/>
              </a:rPr>
              <a:t>8-38 Hz</a:t>
            </a:r>
            <a:endParaRPr b="1" sz="12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61" name="Google Shape;261;p31"/>
          <p:cNvCxnSpPr/>
          <p:nvPr/>
        </p:nvCxnSpPr>
        <p:spPr>
          <a:xfrm flipH="1" rot="10800000">
            <a:off x="4996000" y="1630350"/>
            <a:ext cx="584100" cy="66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31"/>
          <p:cNvSpPr/>
          <p:nvPr/>
        </p:nvSpPr>
        <p:spPr>
          <a:xfrm>
            <a:off x="1310350" y="2026163"/>
            <a:ext cx="1336500" cy="564624"/>
          </a:xfrm>
          <a:prstGeom prst="flowChartTerminator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swald"/>
                <a:ea typeface="Oswald"/>
                <a:cs typeface="Oswald"/>
                <a:sym typeface="Oswald"/>
              </a:rPr>
              <a:t>Read EEG File</a:t>
            </a:r>
            <a:endParaRPr b="1"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3" name="Google Shape;263;p31"/>
          <p:cNvSpPr/>
          <p:nvPr/>
        </p:nvSpPr>
        <p:spPr>
          <a:xfrm>
            <a:off x="5586250" y="1301675"/>
            <a:ext cx="942462" cy="442800"/>
          </a:xfrm>
          <a:prstGeom prst="flowChartTerminator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swald"/>
                <a:ea typeface="Oswald"/>
                <a:cs typeface="Oswald"/>
                <a:sym typeface="Oswald"/>
              </a:rPr>
              <a:t>Right Trials</a:t>
            </a:r>
            <a:endParaRPr b="1" sz="12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64" name="Google Shape;264;p31"/>
          <p:cNvCxnSpPr/>
          <p:nvPr/>
        </p:nvCxnSpPr>
        <p:spPr>
          <a:xfrm flipH="1" rot="10800000">
            <a:off x="6534850" y="2297100"/>
            <a:ext cx="584400" cy="50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31"/>
          <p:cNvCxnSpPr/>
          <p:nvPr/>
        </p:nvCxnSpPr>
        <p:spPr>
          <a:xfrm>
            <a:off x="6534850" y="1630350"/>
            <a:ext cx="573000" cy="56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6" name="Google Shape;2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150" y="1515875"/>
            <a:ext cx="4953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3250" y="1515875"/>
            <a:ext cx="495300" cy="495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8" name="Google Shape;268;p31"/>
          <p:cNvCxnSpPr>
            <a:stCxn id="260" idx="3"/>
          </p:cNvCxnSpPr>
          <p:nvPr/>
        </p:nvCxnSpPr>
        <p:spPr>
          <a:xfrm>
            <a:off x="5002150" y="2324800"/>
            <a:ext cx="584100" cy="56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31"/>
          <p:cNvSpPr/>
          <p:nvPr/>
        </p:nvSpPr>
        <p:spPr>
          <a:xfrm>
            <a:off x="5586250" y="2606075"/>
            <a:ext cx="942462" cy="442800"/>
          </a:xfrm>
          <a:prstGeom prst="flowChartTerminator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swald"/>
                <a:ea typeface="Oswald"/>
                <a:cs typeface="Oswald"/>
                <a:sym typeface="Oswald"/>
              </a:rPr>
              <a:t>Left Trials</a:t>
            </a:r>
            <a:endParaRPr b="1"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0" name="Google Shape;270;p31"/>
          <p:cNvSpPr/>
          <p:nvPr/>
        </p:nvSpPr>
        <p:spPr>
          <a:xfrm>
            <a:off x="7119250" y="2026150"/>
            <a:ext cx="1260306" cy="442800"/>
          </a:xfrm>
          <a:prstGeom prst="flowChartTerminator">
            <a:avLst/>
          </a:prstGeom>
          <a:solidFill>
            <a:srgbClr val="F1C23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swald"/>
                <a:ea typeface="Oswald"/>
                <a:cs typeface="Oswald"/>
                <a:sym typeface="Oswald"/>
              </a:rPr>
              <a:t>Train CSP Filter</a:t>
            </a:r>
            <a:endParaRPr b="1"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1" name="Google Shape;271;p31"/>
          <p:cNvSpPr txBox="1"/>
          <p:nvPr>
            <p:ph idx="1" type="body"/>
          </p:nvPr>
        </p:nvSpPr>
        <p:spPr>
          <a:xfrm>
            <a:off x="1104900" y="3412850"/>
            <a:ext cx="75819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Temporal Filter extracts </a:t>
            </a:r>
            <a:r>
              <a:rPr lang="en" sz="1600"/>
              <a:t>frequencies</a:t>
            </a:r>
            <a:r>
              <a:rPr lang="en" sz="1600"/>
              <a:t> in the alpha and beta region (8-30Hz)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CSP Filter produces features by linear combination of EEG data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▹"/>
            </a:pPr>
            <a:r>
              <a:rPr lang="en" sz="1600"/>
              <a:t>Maximize class variance for 1st class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▹"/>
            </a:pPr>
            <a:r>
              <a:rPr lang="en" sz="1600"/>
              <a:t>Minimize for 2nd class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12" name="Google Shape;112;p14"/>
          <p:cNvSpPr txBox="1"/>
          <p:nvPr>
            <p:ph idx="2" type="body"/>
          </p:nvPr>
        </p:nvSpPr>
        <p:spPr>
          <a:xfrm>
            <a:off x="1172200" y="1322400"/>
            <a:ext cx="7092900" cy="24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Introduction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Apparatus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Methodology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Architecture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Results and Performance Measure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 sz="1800"/>
              <a:t>Conclusion</a:t>
            </a:r>
            <a:endParaRPr sz="1800"/>
          </a:p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277" name="Google Shape;277;p3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78" name="Google Shape;278;p32"/>
          <p:cNvCxnSpPr>
            <a:endCxn id="279" idx="1"/>
          </p:cNvCxnSpPr>
          <p:nvPr/>
        </p:nvCxnSpPr>
        <p:spPr>
          <a:xfrm>
            <a:off x="1348001" y="2144425"/>
            <a:ext cx="771900" cy="1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32"/>
          <p:cNvSpPr/>
          <p:nvPr/>
        </p:nvSpPr>
        <p:spPr>
          <a:xfrm>
            <a:off x="2119901" y="1910725"/>
            <a:ext cx="1130700" cy="502200"/>
          </a:xfrm>
          <a:prstGeom prst="rect">
            <a:avLst/>
          </a:prstGeom>
          <a:solidFill>
            <a:srgbClr val="A2C4C9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swald"/>
                <a:ea typeface="Oswald"/>
                <a:cs typeface="Oswald"/>
                <a:sym typeface="Oswald"/>
              </a:rPr>
              <a:t>Temporal Filter</a:t>
            </a:r>
            <a:endParaRPr b="1"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swald"/>
                <a:ea typeface="Oswald"/>
                <a:cs typeface="Oswald"/>
                <a:sym typeface="Oswald"/>
              </a:rPr>
              <a:t>8-38 Hz</a:t>
            </a:r>
            <a:endParaRPr b="1"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0" name="Google Shape;280;p32"/>
          <p:cNvSpPr/>
          <p:nvPr/>
        </p:nvSpPr>
        <p:spPr>
          <a:xfrm>
            <a:off x="243550" y="1910725"/>
            <a:ext cx="1199124" cy="474660"/>
          </a:xfrm>
          <a:prstGeom prst="flowChartTerminator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swald"/>
                <a:ea typeface="Oswald"/>
                <a:cs typeface="Oswald"/>
                <a:sym typeface="Oswald"/>
              </a:rPr>
              <a:t>Read EEG File</a:t>
            </a:r>
            <a:endParaRPr b="1"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81" name="Google Shape;2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40" y="1481745"/>
            <a:ext cx="444378" cy="41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4232" y="1481745"/>
            <a:ext cx="444379" cy="41638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2"/>
          <p:cNvSpPr/>
          <p:nvPr/>
        </p:nvSpPr>
        <p:spPr>
          <a:xfrm>
            <a:off x="7279075" y="1927472"/>
            <a:ext cx="1130760" cy="474606"/>
          </a:xfrm>
          <a:prstGeom prst="flowChartTerminator">
            <a:avLst/>
          </a:prstGeom>
          <a:solidFill>
            <a:srgbClr val="8E7CC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swald"/>
                <a:ea typeface="Oswald"/>
                <a:cs typeface="Oswald"/>
                <a:sym typeface="Oswald"/>
              </a:rPr>
              <a:t>ML Classifier</a:t>
            </a:r>
            <a:endParaRPr b="1" sz="12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84" name="Google Shape;284;p32"/>
          <p:cNvCxnSpPr/>
          <p:nvPr/>
        </p:nvCxnSpPr>
        <p:spPr>
          <a:xfrm>
            <a:off x="3250601" y="2149675"/>
            <a:ext cx="687900" cy="1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32"/>
          <p:cNvSpPr/>
          <p:nvPr/>
        </p:nvSpPr>
        <p:spPr>
          <a:xfrm>
            <a:off x="3927825" y="1961950"/>
            <a:ext cx="998406" cy="424494"/>
          </a:xfrm>
          <a:prstGeom prst="flowChartTerminator">
            <a:avLst/>
          </a:prstGeom>
          <a:solidFill>
            <a:srgbClr val="F1C23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swald"/>
                <a:ea typeface="Oswald"/>
                <a:cs typeface="Oswald"/>
                <a:sym typeface="Oswald"/>
              </a:rPr>
              <a:t>CSP Filter</a:t>
            </a:r>
            <a:endParaRPr b="1" sz="12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86" name="Google Shape;286;p32"/>
          <p:cNvCxnSpPr/>
          <p:nvPr/>
        </p:nvCxnSpPr>
        <p:spPr>
          <a:xfrm>
            <a:off x="4926226" y="2166888"/>
            <a:ext cx="687900" cy="1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32"/>
          <p:cNvSpPr/>
          <p:nvPr/>
        </p:nvSpPr>
        <p:spPr>
          <a:xfrm>
            <a:off x="5603450" y="1902978"/>
            <a:ext cx="998406" cy="557712"/>
          </a:xfrm>
          <a:prstGeom prst="flowChartTerminator">
            <a:avLst/>
          </a:prstGeom>
          <a:solidFill>
            <a:srgbClr val="DD7E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swald"/>
                <a:ea typeface="Oswald"/>
                <a:cs typeface="Oswald"/>
                <a:sym typeface="Oswald"/>
              </a:rPr>
              <a:t>Power Spectral Density</a:t>
            </a:r>
            <a:endParaRPr b="1" sz="12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88" name="Google Shape;288;p32"/>
          <p:cNvCxnSpPr/>
          <p:nvPr/>
        </p:nvCxnSpPr>
        <p:spPr>
          <a:xfrm>
            <a:off x="6601776" y="2206513"/>
            <a:ext cx="687900" cy="1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89" name="Google Shape;28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350" y="1395923"/>
            <a:ext cx="502200" cy="50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2"/>
          <p:cNvSpPr txBox="1"/>
          <p:nvPr>
            <p:ph idx="1" type="body"/>
          </p:nvPr>
        </p:nvSpPr>
        <p:spPr>
          <a:xfrm>
            <a:off x="781050" y="3331850"/>
            <a:ext cx="7581900" cy="12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Power Spectral Density estimates the total magnitude (power) of the signal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8700"/>
              </a:buClr>
              <a:buSzPts val="1600"/>
              <a:buFont typeface="Roboto"/>
              <a:buChar char="▸"/>
            </a:pPr>
            <a:r>
              <a:rPr lang="en" sz="1600"/>
              <a:t>Calculates the power associated with the signals captured from the different regions of the brain while performing an action</a:t>
            </a:r>
            <a:endParaRPr sz="1600"/>
          </a:p>
        </p:txBody>
      </p:sp>
      <p:cxnSp>
        <p:nvCxnSpPr>
          <p:cNvPr id="291" name="Google Shape;291;p32"/>
          <p:cNvCxnSpPr>
            <a:stCxn id="283" idx="2"/>
          </p:cNvCxnSpPr>
          <p:nvPr/>
        </p:nvCxnSpPr>
        <p:spPr>
          <a:xfrm flipH="1">
            <a:off x="7443655" y="2402078"/>
            <a:ext cx="400800" cy="30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32"/>
          <p:cNvCxnSpPr/>
          <p:nvPr/>
        </p:nvCxnSpPr>
        <p:spPr>
          <a:xfrm>
            <a:off x="7844455" y="2402078"/>
            <a:ext cx="400800" cy="30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32"/>
          <p:cNvSpPr/>
          <p:nvPr/>
        </p:nvSpPr>
        <p:spPr>
          <a:xfrm>
            <a:off x="6669025" y="2702375"/>
            <a:ext cx="998406" cy="424494"/>
          </a:xfrm>
          <a:prstGeom prst="flowChartTerminator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swald"/>
                <a:ea typeface="Oswald"/>
                <a:cs typeface="Oswald"/>
                <a:sym typeface="Oswald"/>
              </a:rPr>
              <a:t>Accuracy</a:t>
            </a:r>
            <a:endParaRPr b="1"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4" name="Google Shape;294;p32"/>
          <p:cNvSpPr/>
          <p:nvPr/>
        </p:nvSpPr>
        <p:spPr>
          <a:xfrm>
            <a:off x="7968200" y="2702375"/>
            <a:ext cx="1130760" cy="424494"/>
          </a:xfrm>
          <a:prstGeom prst="flowChartTerminator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swald"/>
                <a:ea typeface="Oswald"/>
                <a:cs typeface="Oswald"/>
                <a:sym typeface="Oswald"/>
              </a:rPr>
              <a:t>Test</a:t>
            </a:r>
            <a:r>
              <a:rPr b="1" lang="en" sz="1200">
                <a:latin typeface="Oswald"/>
                <a:ea typeface="Oswald"/>
                <a:cs typeface="Oswald"/>
                <a:sym typeface="Oswald"/>
              </a:rPr>
              <a:t>ing</a:t>
            </a:r>
            <a:r>
              <a:rPr b="1" lang="en" sz="1200">
                <a:latin typeface="Oswald"/>
                <a:ea typeface="Oswald"/>
                <a:cs typeface="Oswald"/>
                <a:sym typeface="Oswald"/>
              </a:rPr>
              <a:t> Visualization</a:t>
            </a:r>
            <a:endParaRPr b="1"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32"/>
          <p:cNvSpPr/>
          <p:nvPr/>
        </p:nvSpPr>
        <p:spPr>
          <a:xfrm>
            <a:off x="243550" y="1910725"/>
            <a:ext cx="1199124" cy="474660"/>
          </a:xfrm>
          <a:prstGeom prst="flowChartTerminator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swald"/>
                <a:ea typeface="Oswald"/>
                <a:cs typeface="Oswald"/>
                <a:sym typeface="Oswald"/>
              </a:rPr>
              <a:t> Real-time Data</a:t>
            </a:r>
            <a:endParaRPr b="1" sz="1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Visualization</a:t>
            </a:r>
            <a:endParaRPr/>
          </a:p>
        </p:txBody>
      </p:sp>
      <p:sp>
        <p:nvSpPr>
          <p:cNvPr id="301" name="Google Shape;301;p33"/>
          <p:cNvSpPr txBox="1"/>
          <p:nvPr>
            <p:ph idx="1" type="body"/>
          </p:nvPr>
        </p:nvSpPr>
        <p:spPr>
          <a:xfrm>
            <a:off x="1104900" y="10538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600"/>
              <a:buChar char="▸"/>
            </a:pPr>
            <a:r>
              <a:rPr b="1" lang="en" sz="1600">
                <a:solidFill>
                  <a:srgbClr val="CC0000"/>
                </a:solidFill>
              </a:rPr>
              <a:t>Red Arrow</a:t>
            </a:r>
            <a:endParaRPr b="1" sz="1600">
              <a:solidFill>
                <a:srgbClr val="CC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▹"/>
            </a:pPr>
            <a:r>
              <a:rPr lang="en" sz="1600"/>
              <a:t>Direction to move/think of moving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▸"/>
            </a:pPr>
            <a:r>
              <a:rPr b="1" lang="en" sz="1600">
                <a:solidFill>
                  <a:schemeClr val="accent1"/>
                </a:solidFill>
              </a:rPr>
              <a:t>Blue Bar</a:t>
            </a:r>
            <a:endParaRPr b="1" sz="1600">
              <a:solidFill>
                <a:schemeClr val="accen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▹"/>
            </a:pPr>
            <a:r>
              <a:rPr lang="en" sz="1600"/>
              <a:t>Which side is detected (left/right)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▹"/>
            </a:pPr>
            <a:r>
              <a:rPr lang="en" sz="1600"/>
              <a:t>Length denotes confidence     </a:t>
            </a:r>
            <a:endParaRPr sz="1600"/>
          </a:p>
        </p:txBody>
      </p:sp>
      <p:sp>
        <p:nvSpPr>
          <p:cNvPr id="302" name="Google Shape;302;p3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3" name="Google Shape;3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225" y="2735675"/>
            <a:ext cx="6274126" cy="21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Demo</a:t>
            </a:r>
            <a:endParaRPr/>
          </a:p>
        </p:txBody>
      </p:sp>
      <p:sp>
        <p:nvSpPr>
          <p:cNvPr id="309" name="Google Shape;309;p3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0" name="Google Shape;310;p34" title="VID_20190319_183724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2435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Improvements and Variations</a:t>
            </a:r>
            <a:endParaRPr/>
          </a:p>
        </p:txBody>
      </p:sp>
      <p:sp>
        <p:nvSpPr>
          <p:cNvPr id="316" name="Google Shape;316;p3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17" name="Google Shape;317;p35"/>
          <p:cNvCxnSpPr>
            <a:endCxn id="318" idx="1"/>
          </p:cNvCxnSpPr>
          <p:nvPr/>
        </p:nvCxnSpPr>
        <p:spPr>
          <a:xfrm>
            <a:off x="1272409" y="2789010"/>
            <a:ext cx="719100" cy="1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8" name="Google Shape;318;p35"/>
          <p:cNvSpPr/>
          <p:nvPr/>
        </p:nvSpPr>
        <p:spPr>
          <a:xfrm>
            <a:off x="1991509" y="2615910"/>
            <a:ext cx="1053300" cy="372600"/>
          </a:xfrm>
          <a:prstGeom prst="rect">
            <a:avLst/>
          </a:prstGeom>
          <a:solidFill>
            <a:srgbClr val="A2C4C9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swald"/>
                <a:ea typeface="Oswald"/>
                <a:cs typeface="Oswald"/>
                <a:sym typeface="Oswald"/>
              </a:rPr>
              <a:t>Temporal Filter</a:t>
            </a:r>
            <a:endParaRPr b="1" sz="1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swald"/>
                <a:ea typeface="Oswald"/>
                <a:cs typeface="Oswald"/>
                <a:sym typeface="Oswald"/>
              </a:rPr>
              <a:t>8-30 Hz</a:t>
            </a:r>
            <a:endParaRPr b="1" sz="11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9" name="Google Shape;319;p35"/>
          <p:cNvSpPr/>
          <p:nvPr/>
        </p:nvSpPr>
        <p:spPr>
          <a:xfrm>
            <a:off x="243550" y="2615909"/>
            <a:ext cx="1117098" cy="352026"/>
          </a:xfrm>
          <a:prstGeom prst="flowChartTerminator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swald"/>
                <a:ea typeface="Oswald"/>
                <a:cs typeface="Oswald"/>
                <a:sym typeface="Oswald"/>
              </a:rPr>
              <a:t>Read Data</a:t>
            </a:r>
            <a:endParaRPr b="1" sz="11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20" name="Google Shape;3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804" y="2297772"/>
            <a:ext cx="413970" cy="308794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5"/>
          <p:cNvSpPr/>
          <p:nvPr/>
        </p:nvSpPr>
        <p:spPr>
          <a:xfrm>
            <a:off x="7102459" y="2628329"/>
            <a:ext cx="1053378" cy="351972"/>
          </a:xfrm>
          <a:prstGeom prst="flowChartTerminator">
            <a:avLst/>
          </a:prstGeom>
          <a:solidFill>
            <a:srgbClr val="8E7CC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swald"/>
                <a:ea typeface="Oswald"/>
                <a:cs typeface="Oswald"/>
                <a:sym typeface="Oswald"/>
              </a:rPr>
              <a:t>ML Classifier</a:t>
            </a:r>
            <a:endParaRPr b="1" sz="11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22" name="Google Shape;322;p35"/>
          <p:cNvCxnSpPr/>
          <p:nvPr/>
        </p:nvCxnSpPr>
        <p:spPr>
          <a:xfrm>
            <a:off x="3044839" y="2793118"/>
            <a:ext cx="641100" cy="1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" name="Google Shape;323;p35"/>
          <p:cNvSpPr/>
          <p:nvPr/>
        </p:nvSpPr>
        <p:spPr>
          <a:xfrm>
            <a:off x="3675723" y="2653899"/>
            <a:ext cx="930042" cy="314820"/>
          </a:xfrm>
          <a:prstGeom prst="flowChartTerminator">
            <a:avLst/>
          </a:prstGeom>
          <a:solidFill>
            <a:srgbClr val="F1C23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swald"/>
                <a:ea typeface="Oswald"/>
                <a:cs typeface="Oswald"/>
                <a:sym typeface="Oswald"/>
              </a:rPr>
              <a:t>CSP Filter</a:t>
            </a:r>
            <a:endParaRPr b="1" sz="11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24" name="Google Shape;324;p35"/>
          <p:cNvCxnSpPr/>
          <p:nvPr/>
        </p:nvCxnSpPr>
        <p:spPr>
          <a:xfrm>
            <a:off x="4605807" y="2805883"/>
            <a:ext cx="641100" cy="1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35"/>
          <p:cNvSpPr/>
          <p:nvPr/>
        </p:nvSpPr>
        <p:spPr>
          <a:xfrm>
            <a:off x="5236700" y="2610175"/>
            <a:ext cx="1246590" cy="413586"/>
          </a:xfrm>
          <a:prstGeom prst="flowChartTerminator">
            <a:avLst/>
          </a:prstGeom>
          <a:solidFill>
            <a:srgbClr val="DD7E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swald"/>
                <a:ea typeface="Oswald"/>
                <a:cs typeface="Oswald"/>
                <a:sym typeface="Oswald"/>
              </a:rPr>
              <a:t>Power Spectral Density</a:t>
            </a:r>
            <a:endParaRPr b="1" sz="11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26" name="Google Shape;326;p35"/>
          <p:cNvCxnSpPr/>
          <p:nvPr/>
        </p:nvCxnSpPr>
        <p:spPr>
          <a:xfrm>
            <a:off x="6471505" y="2835270"/>
            <a:ext cx="641100" cy="1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27" name="Google Shape;32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5229" y="2234125"/>
            <a:ext cx="467837" cy="3724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8" name="Google Shape;328;p35"/>
          <p:cNvCxnSpPr>
            <a:stCxn id="321" idx="2"/>
          </p:cNvCxnSpPr>
          <p:nvPr/>
        </p:nvCxnSpPr>
        <p:spPr>
          <a:xfrm flipH="1">
            <a:off x="7255948" y="2980301"/>
            <a:ext cx="373200" cy="222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35"/>
          <p:cNvCxnSpPr/>
          <p:nvPr/>
        </p:nvCxnSpPr>
        <p:spPr>
          <a:xfrm>
            <a:off x="7629152" y="2980304"/>
            <a:ext cx="373200" cy="222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Google Shape;330;p35"/>
          <p:cNvSpPr/>
          <p:nvPr/>
        </p:nvSpPr>
        <p:spPr>
          <a:xfrm>
            <a:off x="6534152" y="3203008"/>
            <a:ext cx="930042" cy="314820"/>
          </a:xfrm>
          <a:prstGeom prst="flowChartTerminator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swald"/>
                <a:ea typeface="Oswald"/>
                <a:cs typeface="Oswald"/>
                <a:sym typeface="Oswald"/>
              </a:rPr>
              <a:t>Accuracy</a:t>
            </a:r>
            <a:endParaRPr b="1" sz="11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1" name="Google Shape;331;p35"/>
          <p:cNvSpPr/>
          <p:nvPr/>
        </p:nvSpPr>
        <p:spPr>
          <a:xfrm>
            <a:off x="7744429" y="3203008"/>
            <a:ext cx="1053378" cy="314820"/>
          </a:xfrm>
          <a:prstGeom prst="flowChartTerminator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swald"/>
                <a:ea typeface="Oswald"/>
                <a:cs typeface="Oswald"/>
                <a:sym typeface="Oswald"/>
              </a:rPr>
              <a:t>Visualization</a:t>
            </a:r>
            <a:endParaRPr b="1" sz="11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2" name="Google Shape;332;p35"/>
          <p:cNvSpPr/>
          <p:nvPr/>
        </p:nvSpPr>
        <p:spPr>
          <a:xfrm>
            <a:off x="3113250" y="1515775"/>
            <a:ext cx="5796300" cy="2403000"/>
          </a:xfrm>
          <a:prstGeom prst="rect">
            <a:avLst/>
          </a:prstGeom>
          <a:solidFill>
            <a:srgbClr val="FFFFFF">
              <a:alpha val="7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5"/>
          <p:cNvSpPr/>
          <p:nvPr/>
        </p:nvSpPr>
        <p:spPr>
          <a:xfrm>
            <a:off x="1991509" y="2006310"/>
            <a:ext cx="1053300" cy="372600"/>
          </a:xfrm>
          <a:prstGeom prst="rect">
            <a:avLst/>
          </a:prstGeom>
          <a:solidFill>
            <a:srgbClr val="A2C4C9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swald"/>
                <a:ea typeface="Oswald"/>
                <a:cs typeface="Oswald"/>
                <a:sym typeface="Oswald"/>
              </a:rPr>
              <a:t>Temporal Filter</a:t>
            </a:r>
            <a:endParaRPr b="1" sz="1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swald"/>
                <a:ea typeface="Oswald"/>
                <a:cs typeface="Oswald"/>
                <a:sym typeface="Oswald"/>
              </a:rPr>
              <a:t>8-12 Hz</a:t>
            </a:r>
            <a:endParaRPr b="1" sz="11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4" name="Google Shape;334;p35"/>
          <p:cNvSpPr/>
          <p:nvPr/>
        </p:nvSpPr>
        <p:spPr>
          <a:xfrm>
            <a:off x="1991546" y="2605622"/>
            <a:ext cx="1053300" cy="372600"/>
          </a:xfrm>
          <a:prstGeom prst="rect">
            <a:avLst/>
          </a:prstGeom>
          <a:solidFill>
            <a:srgbClr val="A2C4C9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swald"/>
                <a:ea typeface="Oswald"/>
                <a:cs typeface="Oswald"/>
                <a:sym typeface="Oswald"/>
              </a:rPr>
              <a:t>Temporal Filter</a:t>
            </a:r>
            <a:endParaRPr b="1" sz="1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swald"/>
                <a:ea typeface="Oswald"/>
                <a:cs typeface="Oswald"/>
                <a:sym typeface="Oswald"/>
              </a:rPr>
              <a:t>12-38 Hz</a:t>
            </a:r>
            <a:endParaRPr b="1" sz="11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5" name="Google Shape;335;p35"/>
          <p:cNvSpPr/>
          <p:nvPr/>
        </p:nvSpPr>
        <p:spPr>
          <a:xfrm>
            <a:off x="1903721" y="3867922"/>
            <a:ext cx="1053300" cy="372600"/>
          </a:xfrm>
          <a:prstGeom prst="rect">
            <a:avLst/>
          </a:prstGeom>
          <a:solidFill>
            <a:srgbClr val="A2C4C9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swald"/>
                <a:ea typeface="Oswald"/>
                <a:cs typeface="Oswald"/>
                <a:sym typeface="Oswald"/>
              </a:rPr>
              <a:t>Temporal Filter</a:t>
            </a:r>
            <a:endParaRPr b="1" sz="1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swald"/>
                <a:ea typeface="Oswald"/>
                <a:cs typeface="Oswald"/>
                <a:sym typeface="Oswald"/>
              </a:rPr>
              <a:t>20-25 Hz</a:t>
            </a:r>
            <a:endParaRPr b="1" sz="11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36" name="Google Shape;336;p35"/>
          <p:cNvCxnSpPr>
            <a:stCxn id="319" idx="3"/>
            <a:endCxn id="333" idx="1"/>
          </p:cNvCxnSpPr>
          <p:nvPr/>
        </p:nvCxnSpPr>
        <p:spPr>
          <a:xfrm flipH="1" rot="10800000">
            <a:off x="1360648" y="2192522"/>
            <a:ext cx="630900" cy="59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p35"/>
          <p:cNvSpPr/>
          <p:nvPr/>
        </p:nvSpPr>
        <p:spPr>
          <a:xfrm>
            <a:off x="1991509" y="1422560"/>
            <a:ext cx="1053300" cy="372600"/>
          </a:xfrm>
          <a:prstGeom prst="rect">
            <a:avLst/>
          </a:prstGeom>
          <a:solidFill>
            <a:srgbClr val="A2C4C9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swald"/>
                <a:ea typeface="Oswald"/>
                <a:cs typeface="Oswald"/>
                <a:sym typeface="Oswald"/>
              </a:rPr>
              <a:t>Temporal Filter</a:t>
            </a:r>
            <a:endParaRPr b="1" sz="1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swald"/>
                <a:ea typeface="Oswald"/>
                <a:cs typeface="Oswald"/>
                <a:sym typeface="Oswald"/>
              </a:rPr>
              <a:t>4-8 Hz</a:t>
            </a:r>
            <a:endParaRPr b="1" sz="11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38" name="Google Shape;338;p35"/>
          <p:cNvCxnSpPr>
            <a:stCxn id="319" idx="3"/>
            <a:endCxn id="337" idx="1"/>
          </p:cNvCxnSpPr>
          <p:nvPr/>
        </p:nvCxnSpPr>
        <p:spPr>
          <a:xfrm flipH="1" rot="10800000">
            <a:off x="1360648" y="1608722"/>
            <a:ext cx="630900" cy="118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35"/>
          <p:cNvCxnSpPr>
            <a:stCxn id="319" idx="3"/>
            <a:endCxn id="335" idx="1"/>
          </p:cNvCxnSpPr>
          <p:nvPr/>
        </p:nvCxnSpPr>
        <p:spPr>
          <a:xfrm>
            <a:off x="1360648" y="2791922"/>
            <a:ext cx="543000" cy="126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0" name="Google Shape;340;p35"/>
          <p:cNvSpPr/>
          <p:nvPr/>
        </p:nvSpPr>
        <p:spPr>
          <a:xfrm>
            <a:off x="1991546" y="2590060"/>
            <a:ext cx="1053300" cy="372600"/>
          </a:xfrm>
          <a:prstGeom prst="rect">
            <a:avLst/>
          </a:prstGeom>
          <a:solidFill>
            <a:srgbClr val="A2C4C9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swald"/>
                <a:ea typeface="Oswald"/>
                <a:cs typeface="Oswald"/>
                <a:sym typeface="Oswald"/>
              </a:rPr>
              <a:t>Temporal Filter</a:t>
            </a:r>
            <a:endParaRPr b="1" sz="1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swald"/>
                <a:ea typeface="Oswald"/>
                <a:cs typeface="Oswald"/>
                <a:sym typeface="Oswald"/>
              </a:rPr>
              <a:t>12-16Hz</a:t>
            </a:r>
            <a:endParaRPr b="1" sz="11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1" name="Google Shape;341;p35"/>
          <p:cNvSpPr/>
          <p:nvPr/>
        </p:nvSpPr>
        <p:spPr>
          <a:xfrm>
            <a:off x="1892971" y="3297422"/>
            <a:ext cx="1053300" cy="372600"/>
          </a:xfrm>
          <a:prstGeom prst="rect">
            <a:avLst/>
          </a:prstGeom>
          <a:solidFill>
            <a:srgbClr val="A2C4C9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swald"/>
                <a:ea typeface="Oswald"/>
                <a:cs typeface="Oswald"/>
                <a:sym typeface="Oswald"/>
              </a:rPr>
              <a:t>Temporal Filter</a:t>
            </a:r>
            <a:endParaRPr b="1" sz="1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swald"/>
                <a:ea typeface="Oswald"/>
                <a:cs typeface="Oswald"/>
                <a:sym typeface="Oswald"/>
              </a:rPr>
              <a:t>16-20Hz</a:t>
            </a:r>
            <a:endParaRPr b="1" sz="11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42" name="Google Shape;342;p35"/>
          <p:cNvCxnSpPr>
            <a:stCxn id="319" idx="3"/>
            <a:endCxn id="341" idx="1"/>
          </p:cNvCxnSpPr>
          <p:nvPr/>
        </p:nvCxnSpPr>
        <p:spPr>
          <a:xfrm>
            <a:off x="1360648" y="2791922"/>
            <a:ext cx="532200" cy="69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3" name="Google Shape;343;p35"/>
          <p:cNvSpPr/>
          <p:nvPr/>
        </p:nvSpPr>
        <p:spPr>
          <a:xfrm>
            <a:off x="7480575" y="1222325"/>
            <a:ext cx="1428900" cy="9192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Perceptron,SVM,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LDA</a:t>
            </a:r>
            <a:endParaRPr b="1" sz="1100"/>
          </a:p>
        </p:txBody>
      </p:sp>
      <p:sp>
        <p:nvSpPr>
          <p:cNvPr id="344" name="Google Shape;344;p35"/>
          <p:cNvSpPr/>
          <p:nvPr/>
        </p:nvSpPr>
        <p:spPr>
          <a:xfrm>
            <a:off x="360309" y="1634247"/>
            <a:ext cx="1053300" cy="372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2 Filter </a:t>
            </a:r>
            <a:r>
              <a:rPr b="1" lang="en" sz="11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Architecture</a:t>
            </a:r>
            <a:endParaRPr b="1" sz="1100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5" name="Google Shape;345;p35"/>
          <p:cNvSpPr/>
          <p:nvPr/>
        </p:nvSpPr>
        <p:spPr>
          <a:xfrm>
            <a:off x="284109" y="1634235"/>
            <a:ext cx="1053300" cy="372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6 Filter Architecture</a:t>
            </a:r>
            <a:endParaRPr b="1" sz="1100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6" name="Google Shape;346;p35"/>
          <p:cNvSpPr/>
          <p:nvPr/>
        </p:nvSpPr>
        <p:spPr>
          <a:xfrm>
            <a:off x="1747484" y="4438410"/>
            <a:ext cx="1053300" cy="372600"/>
          </a:xfrm>
          <a:prstGeom prst="rect">
            <a:avLst/>
          </a:prstGeom>
          <a:solidFill>
            <a:srgbClr val="A2C4C9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swald"/>
                <a:ea typeface="Oswald"/>
                <a:cs typeface="Oswald"/>
                <a:sym typeface="Oswald"/>
              </a:rPr>
              <a:t>Temporal Filter</a:t>
            </a:r>
            <a:endParaRPr b="1" sz="1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swald"/>
                <a:ea typeface="Oswald"/>
                <a:cs typeface="Oswald"/>
                <a:sym typeface="Oswald"/>
              </a:rPr>
              <a:t>25-38Hz</a:t>
            </a:r>
            <a:endParaRPr b="1" sz="11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47" name="Google Shape;347;p35"/>
          <p:cNvCxnSpPr>
            <a:stCxn id="319" idx="3"/>
            <a:endCxn id="346" idx="1"/>
          </p:cNvCxnSpPr>
          <p:nvPr/>
        </p:nvCxnSpPr>
        <p:spPr>
          <a:xfrm>
            <a:off x="1360648" y="2791922"/>
            <a:ext cx="386700" cy="183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Development</a:t>
            </a:r>
            <a:endParaRPr/>
          </a:p>
        </p:txBody>
      </p:sp>
      <p:sp>
        <p:nvSpPr>
          <p:cNvPr id="353" name="Google Shape;353;p36"/>
          <p:cNvSpPr txBox="1"/>
          <p:nvPr>
            <p:ph idx="1" type="body"/>
          </p:nvPr>
        </p:nvSpPr>
        <p:spPr>
          <a:xfrm>
            <a:off x="1104900" y="1277625"/>
            <a:ext cx="39897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3D Game written in Processing framework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▹"/>
            </a:pPr>
            <a:r>
              <a:rPr lang="en" sz="1600"/>
              <a:t>Arcade version of pong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Paddle controlled by command from model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▸"/>
            </a:pPr>
            <a:r>
              <a:rPr lang="en" sz="1600"/>
              <a:t>Goal is to hit the ball back towards the opponent</a:t>
            </a:r>
            <a:endParaRPr sz="1600"/>
          </a:p>
        </p:txBody>
      </p:sp>
      <p:sp>
        <p:nvSpPr>
          <p:cNvPr id="354" name="Google Shape;354;p3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5" name="Google Shape;3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9225" y="1277613"/>
            <a:ext cx="3800475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6"/>
          <p:cNvSpPr/>
          <p:nvPr/>
        </p:nvSpPr>
        <p:spPr>
          <a:xfrm>
            <a:off x="6687675" y="2872625"/>
            <a:ext cx="692700" cy="318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6"/>
          <p:cNvSpPr/>
          <p:nvPr/>
        </p:nvSpPr>
        <p:spPr>
          <a:xfrm>
            <a:off x="7527900" y="2799725"/>
            <a:ext cx="692700" cy="5451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6"/>
          <p:cNvSpPr txBox="1"/>
          <p:nvPr/>
        </p:nvSpPr>
        <p:spPr>
          <a:xfrm>
            <a:off x="5231500" y="4283000"/>
            <a:ext cx="38004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3d Pong in Processing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Control Demo </a:t>
            </a:r>
            <a:endParaRPr/>
          </a:p>
        </p:txBody>
      </p:sp>
      <p:sp>
        <p:nvSpPr>
          <p:cNvPr id="364" name="Google Shape;364;p3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5" name="Google Shape;365;p37" title="VID_20190422_165445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1150" y="1130000"/>
            <a:ext cx="4972050" cy="37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"/>
          <p:cNvSpPr txBox="1"/>
          <p:nvPr>
            <p:ph type="ctrTitle"/>
          </p:nvPr>
        </p:nvSpPr>
        <p:spPr>
          <a:xfrm>
            <a:off x="1028475" y="2345350"/>
            <a:ext cx="5727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Analysis</a:t>
            </a:r>
            <a:endParaRPr/>
          </a:p>
        </p:txBody>
      </p:sp>
      <p:sp>
        <p:nvSpPr>
          <p:cNvPr id="371" name="Google Shape;371;p38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Measure</a:t>
            </a:r>
            <a:endParaRPr/>
          </a:p>
        </p:txBody>
      </p:sp>
      <p:sp>
        <p:nvSpPr>
          <p:cNvPr id="377" name="Google Shape;377;p39"/>
          <p:cNvSpPr txBox="1"/>
          <p:nvPr>
            <p:ph idx="1" type="body"/>
          </p:nvPr>
        </p:nvSpPr>
        <p:spPr>
          <a:xfrm>
            <a:off x="1104900" y="1554775"/>
            <a:ext cx="4107000" cy="33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Measure classification rate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Comparing architectures and responses (movements)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Significant</a:t>
            </a:r>
            <a:r>
              <a:rPr lang="en" sz="1600"/>
              <a:t> improvement in 6-filter approach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▸"/>
            </a:pPr>
            <a:r>
              <a:rPr lang="en" sz="1600"/>
              <a:t>Arm MI improved significantly from </a:t>
            </a:r>
            <a:r>
              <a:rPr b="1" lang="en" sz="1600"/>
              <a:t>67% to 89%</a:t>
            </a:r>
            <a:endParaRPr b="1" sz="1600"/>
          </a:p>
        </p:txBody>
      </p:sp>
      <p:sp>
        <p:nvSpPr>
          <p:cNvPr id="378" name="Google Shape;378;p3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9" name="Google Shape;37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825" y="1652575"/>
            <a:ext cx="3800575" cy="23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9"/>
          <p:cNvSpPr/>
          <p:nvPr/>
        </p:nvSpPr>
        <p:spPr>
          <a:xfrm>
            <a:off x="8184625" y="3793775"/>
            <a:ext cx="390900" cy="238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9"/>
          <p:cNvSpPr/>
          <p:nvPr/>
        </p:nvSpPr>
        <p:spPr>
          <a:xfrm>
            <a:off x="6400875" y="3793775"/>
            <a:ext cx="473400" cy="238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Accuracies</a:t>
            </a:r>
            <a:endParaRPr/>
          </a:p>
        </p:txBody>
      </p:sp>
      <p:sp>
        <p:nvSpPr>
          <p:cNvPr id="387" name="Google Shape;387;p40"/>
          <p:cNvSpPr txBox="1"/>
          <p:nvPr>
            <p:ph idx="1" type="body"/>
          </p:nvPr>
        </p:nvSpPr>
        <p:spPr>
          <a:xfrm>
            <a:off x="1104900" y="1169500"/>
            <a:ext cx="7734900" cy="12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b="1" lang="en" sz="1400"/>
              <a:t>Testing Accuracy for Arm Motor Imagery (MI) is 62% with 6 Filters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Possible that user cannot generate strong enough motor imagery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Fair degree of control observed in gameplay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▸"/>
            </a:pPr>
            <a:r>
              <a:rPr b="1" lang="en" sz="1400"/>
              <a:t>Accuracy of Moving Arm &gt; Arm MI &gt; Moving Fingers</a:t>
            </a:r>
            <a:endParaRPr sz="1400"/>
          </a:p>
        </p:txBody>
      </p:sp>
      <p:sp>
        <p:nvSpPr>
          <p:cNvPr id="388" name="Google Shape;388;p4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9" name="Google Shape;38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898" y="2473398"/>
            <a:ext cx="3578999" cy="20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7800" y="2473400"/>
            <a:ext cx="3579000" cy="20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0"/>
          <p:cNvSpPr/>
          <p:nvPr/>
        </p:nvSpPr>
        <p:spPr>
          <a:xfrm>
            <a:off x="7979275" y="4332925"/>
            <a:ext cx="351900" cy="238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0"/>
          <p:cNvSpPr/>
          <p:nvPr/>
        </p:nvSpPr>
        <p:spPr>
          <a:xfrm>
            <a:off x="3891850" y="3765775"/>
            <a:ext cx="498600" cy="805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</a:t>
            </a:r>
            <a:r>
              <a:rPr lang="en"/>
              <a:t>Comparison</a:t>
            </a:r>
            <a:endParaRPr/>
          </a:p>
        </p:txBody>
      </p:sp>
      <p:sp>
        <p:nvSpPr>
          <p:cNvPr id="398" name="Google Shape;398;p41"/>
          <p:cNvSpPr txBox="1"/>
          <p:nvPr>
            <p:ph idx="1" type="body"/>
          </p:nvPr>
        </p:nvSpPr>
        <p:spPr>
          <a:xfrm>
            <a:off x="1104900" y="1277625"/>
            <a:ext cx="31098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LDA and SVM give similar performance.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▹"/>
            </a:pPr>
            <a:r>
              <a:rPr lang="en" sz="1600"/>
              <a:t>Fig shows 2 filters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▹"/>
            </a:pPr>
            <a:r>
              <a:rPr lang="en" sz="1600"/>
              <a:t>Best with 6 filters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▸"/>
            </a:pPr>
            <a:r>
              <a:rPr lang="en" sz="1600"/>
              <a:t>Perceptron performs very poorly compared to the others</a:t>
            </a:r>
            <a:endParaRPr sz="1600"/>
          </a:p>
        </p:txBody>
      </p:sp>
      <p:sp>
        <p:nvSpPr>
          <p:cNvPr id="399" name="Google Shape;399;p4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0" name="Google Shape;40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600" y="1610850"/>
            <a:ext cx="45720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119" name="Google Shape;119;p15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2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Direction</a:t>
            </a:r>
            <a:endParaRPr/>
          </a:p>
        </p:txBody>
      </p:sp>
      <p:sp>
        <p:nvSpPr>
          <p:cNvPr id="406" name="Google Shape;406;p42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3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Significance and Contributions</a:t>
            </a:r>
            <a:endParaRPr/>
          </a:p>
        </p:txBody>
      </p:sp>
      <p:sp>
        <p:nvSpPr>
          <p:cNvPr id="412" name="Google Shape;412;p43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Built an end-to-end real time BCI system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▹"/>
            </a:pPr>
            <a:r>
              <a:rPr b="1" lang="en" sz="1600"/>
              <a:t>Demonstrated its power using a 3D video game</a:t>
            </a:r>
            <a:endParaRPr b="1"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System is well documented, easy to modify and can be reproduced from instructions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▹"/>
            </a:pPr>
            <a:r>
              <a:rPr b="1" lang="en" sz="1600"/>
              <a:t>Promote research interest in student and maker community</a:t>
            </a:r>
            <a:endParaRPr b="1"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Improved classification accuracy of current BCI models 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▹"/>
            </a:pPr>
            <a:r>
              <a:rPr b="1" lang="en" sz="1600"/>
              <a:t>Established a baseline for future research</a:t>
            </a:r>
            <a:endParaRPr b="1" sz="1600"/>
          </a:p>
        </p:txBody>
      </p:sp>
      <p:sp>
        <p:nvSpPr>
          <p:cNvPr id="413" name="Google Shape;413;p4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4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Limitations</a:t>
            </a:r>
            <a:endParaRPr/>
          </a:p>
        </p:txBody>
      </p:sp>
      <p:sp>
        <p:nvSpPr>
          <p:cNvPr id="419" name="Google Shape;419;p44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▸"/>
            </a:pPr>
            <a:r>
              <a:rPr b="1" lang="en" sz="1600"/>
              <a:t>Accuracy affected by both model and human error</a:t>
            </a:r>
            <a:endParaRPr b="1"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▹"/>
            </a:pPr>
            <a:r>
              <a:rPr lang="en" sz="1600"/>
              <a:t>More training fatigues user thus ineffective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▸"/>
            </a:pPr>
            <a:r>
              <a:rPr b="1" lang="en" sz="1600"/>
              <a:t>Several unknown variables</a:t>
            </a:r>
            <a:endParaRPr b="1"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▹"/>
            </a:pPr>
            <a:r>
              <a:rPr lang="en" sz="1600"/>
              <a:t>Noise affected by nearby electromagnetic fields, sweat etc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▸"/>
            </a:pPr>
            <a:r>
              <a:rPr b="1" lang="en" sz="1600"/>
              <a:t>Lack of comprehensive information</a:t>
            </a:r>
            <a:r>
              <a:rPr lang="en" sz="1600"/>
              <a:t>, documentation and support.</a:t>
            </a:r>
            <a:endParaRPr sz="1600"/>
          </a:p>
        </p:txBody>
      </p:sp>
      <p:sp>
        <p:nvSpPr>
          <p:cNvPr id="420" name="Google Shape;420;p4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 Key Points</a:t>
            </a:r>
            <a:endParaRPr/>
          </a:p>
        </p:txBody>
      </p:sp>
      <p:sp>
        <p:nvSpPr>
          <p:cNvPr id="426" name="Google Shape;426;p45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▸"/>
            </a:pPr>
            <a:r>
              <a:rPr b="1" lang="en" sz="1600"/>
              <a:t>LexiCon can recognize user’s thoughts and classify them in real time.</a:t>
            </a:r>
            <a:endParaRPr b="1"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▸"/>
            </a:pPr>
            <a:r>
              <a:rPr b="1" lang="en" sz="1600"/>
              <a:t>Commands provide enough control to play simple video games.</a:t>
            </a:r>
            <a:endParaRPr b="1"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▸"/>
            </a:pPr>
            <a:r>
              <a:rPr b="1" lang="en" sz="1600"/>
              <a:t>Significant</a:t>
            </a:r>
            <a:r>
              <a:rPr b="1" lang="en" sz="1600"/>
              <a:t> accuracy improvements were made</a:t>
            </a:r>
            <a:endParaRPr b="1"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▹"/>
            </a:pPr>
            <a:r>
              <a:rPr lang="en" sz="1600"/>
              <a:t>Can try to improve further by varying </a:t>
            </a:r>
            <a:r>
              <a:rPr lang="en" sz="1600"/>
              <a:t>architecture or training the user</a:t>
            </a:r>
            <a:endParaRPr sz="1600"/>
          </a:p>
        </p:txBody>
      </p:sp>
      <p:sp>
        <p:nvSpPr>
          <p:cNvPr id="427" name="Google Shape;427;p4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Applications</a:t>
            </a:r>
            <a:endParaRPr/>
          </a:p>
        </p:txBody>
      </p:sp>
      <p:sp>
        <p:nvSpPr>
          <p:cNvPr id="433" name="Google Shape;433;p46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Multiplayer video games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Rehabilitation</a:t>
            </a:r>
            <a:r>
              <a:rPr lang="en" sz="1600"/>
              <a:t> therapy 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▹"/>
            </a:pPr>
            <a:r>
              <a:rPr lang="en" sz="1600"/>
              <a:t>People with lost limbs can train their body for </a:t>
            </a:r>
            <a:r>
              <a:rPr lang="en" sz="1600"/>
              <a:t>prosthetic</a:t>
            </a:r>
            <a:r>
              <a:rPr lang="en" sz="1600"/>
              <a:t> </a:t>
            </a:r>
            <a:r>
              <a:rPr lang="en" sz="1600"/>
              <a:t>attachment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▹"/>
            </a:pPr>
            <a:r>
              <a:rPr lang="en" sz="1600"/>
              <a:t>Controlling wheelchair</a:t>
            </a:r>
            <a:endParaRPr sz="1600"/>
          </a:p>
        </p:txBody>
      </p:sp>
      <p:sp>
        <p:nvSpPr>
          <p:cNvPr id="434" name="Google Shape;434;p4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0" name="Google Shape;440;p47"/>
          <p:cNvSpPr txBox="1"/>
          <p:nvPr/>
        </p:nvSpPr>
        <p:spPr>
          <a:xfrm>
            <a:off x="733000" y="1796325"/>
            <a:ext cx="4360800" cy="25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THANK YOU!</a:t>
            </a:r>
            <a:endParaRPr sz="6000">
              <a:solidFill>
                <a:srgbClr val="FF99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Any Questions?</a:t>
            </a:r>
            <a:endParaRPr sz="30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46" name="Google Shape;446;p4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7" name="Google Shape;447;p48"/>
          <p:cNvSpPr txBox="1"/>
          <p:nvPr/>
        </p:nvSpPr>
        <p:spPr>
          <a:xfrm>
            <a:off x="1131925" y="1239800"/>
            <a:ext cx="7646100" cy="29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[1] J. J. Shih, D. J. Krusienski and J. R. Wolpaw, "Brain-Computer Interfaces in Medicine," Mayo Foundation, March 2012.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[2] J. R. Wolpaw, N. Birbaumer, D. J. McFarland, G. Pfurtscheller, and T. M. Vaughan, “Brain–computer interfaces for communication and control,” </a:t>
            </a: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http://www.cs.cmu.edu/~tanja/BCI/BCIreview.pdf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 [Online]. Available: http://www.cs.cmu.edu/~tanja/BCI/BCIreview.pdf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[3] "Ganglion Board (4-channels)," [Online]. Available: https://shop.openbci.com/products/pre-order-ganglion-board?variant=13461804483. [Accessed 30 October 2018].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[4] OpenBCI, “OpenBCI/OpenBCI_GUI,” </a:t>
            </a: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GitHub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19-Aug-2018. [Online]. Available: https://github.com/OpenBCI/OpenBCI_GUI. [Accessed: 30-Oct-2018].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0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459" name="Google Shape;459;p50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0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2" name="Google Shape;462;p50" title="VID_20190422_164155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4204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1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51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51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5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1" name="Google Shape;471;p51" title="VID_20190327_170829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2450" y="13660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25" name="Google Shape;125;p16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Brain Computer Interface (BCI)</a:t>
            </a:r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784300" y="1277625"/>
            <a:ext cx="50421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Brain produces electrical activity in performing its functions.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Electrical activity can be recorded using electrodes on the scalp.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BCI recognises patterns from data extracted from the brain.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Patterns then associated with commands.</a:t>
            </a:r>
            <a:endParaRPr sz="18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369751" y="1494049"/>
            <a:ext cx="3690624" cy="200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675" y="1432925"/>
            <a:ext cx="4293575" cy="30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/>
          <p:nvPr/>
        </p:nvSpPr>
        <p:spPr>
          <a:xfrm>
            <a:off x="6697575" y="3387175"/>
            <a:ext cx="868500" cy="8460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3055400" y="285350"/>
            <a:ext cx="1919100" cy="13050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   UP!</a:t>
            </a:r>
            <a:endParaRPr b="1" sz="2400"/>
          </a:p>
        </p:txBody>
      </p:sp>
      <p:sp>
        <p:nvSpPr>
          <p:cNvPr id="142" name="Google Shape;142;p18"/>
          <p:cNvSpPr/>
          <p:nvPr/>
        </p:nvSpPr>
        <p:spPr>
          <a:xfrm>
            <a:off x="5834425" y="0"/>
            <a:ext cx="2594806" cy="4876163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22222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6697575" y="1653625"/>
            <a:ext cx="868500" cy="8460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7038725" y="2762100"/>
            <a:ext cx="117300" cy="352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Aims and Significance</a:t>
            </a:r>
            <a:endParaRPr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Establish a well documented process to develop a BCI system from scratch.</a:t>
            </a:r>
            <a:endParaRPr sz="1800"/>
          </a:p>
          <a:p>
            <a:pPr indent="-330200" lvl="1" marL="9144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600"/>
              <a:buChar char="▹"/>
            </a:pPr>
            <a:r>
              <a:rPr b="1" lang="en" sz="1600"/>
              <a:t>To help university students to continue research in this field.</a:t>
            </a:r>
            <a:endParaRPr b="1"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Build a simple real time BCI application. </a:t>
            </a:r>
            <a:endParaRPr sz="1800"/>
          </a:p>
          <a:p>
            <a:pPr indent="-330200" lvl="1" marL="9144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600"/>
              <a:buChar char="▹"/>
            </a:pPr>
            <a:r>
              <a:rPr b="1" lang="en" sz="1600"/>
              <a:t>To demonstrate the capabilities of the BCI system.</a:t>
            </a:r>
            <a:endParaRPr b="1"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Analyse if the low resource BCI hardware can be used to extract meaningful mental information. </a:t>
            </a:r>
            <a:endParaRPr sz="1800"/>
          </a:p>
          <a:p>
            <a:pPr indent="-330200" lvl="1" marL="914400" rtl="0" algn="l">
              <a:spcBef>
                <a:spcPts val="480"/>
              </a:spcBef>
              <a:spcAft>
                <a:spcPts val="1000"/>
              </a:spcAft>
              <a:buSzPts val="1600"/>
              <a:buChar char="▹"/>
            </a:pPr>
            <a:r>
              <a:rPr b="1" lang="en" sz="1600"/>
              <a:t>To reduce cost of development.</a:t>
            </a:r>
            <a:endParaRPr b="1" sz="1600"/>
          </a:p>
        </p:txBody>
      </p:sp>
      <p:sp>
        <p:nvSpPr>
          <p:cNvPr id="151" name="Google Shape;151;p1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Revised Objectives</a:t>
            </a:r>
            <a:endParaRPr/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Focus on building a better model for real-time command classification</a:t>
            </a:r>
            <a:endParaRPr sz="16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Application not the focus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Machine Learning</a:t>
            </a:r>
            <a:endParaRPr sz="14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Use thoughts or “motor imagery” instead of physical movement 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▸"/>
            </a:pPr>
            <a:r>
              <a:rPr lang="en" sz="1600"/>
              <a:t>Demonstrate the application in real-time</a:t>
            </a:r>
            <a:endParaRPr sz="1600"/>
          </a:p>
        </p:txBody>
      </p:sp>
      <p:sp>
        <p:nvSpPr>
          <p:cNvPr id="158" name="Google Shape;158;p2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Apparatus</a:t>
            </a:r>
            <a:endParaRPr/>
          </a:p>
        </p:txBody>
      </p:sp>
      <p:sp>
        <p:nvSpPr>
          <p:cNvPr id="164" name="Google Shape;164;p21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