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Amatic SC"/>
      <p:regular r:id="rId18"/>
      <p:bold r:id="rId19"/>
    </p:embeddedFont>
    <p:embeddedFont>
      <p:font typeface="Source Code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SourceCodePro-regular.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SourceCodePro-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AmaticSC-bold.fntdata"/><Relationship Id="rId6" Type="http://schemas.openxmlformats.org/officeDocument/2006/relationships/slide" Target="slides/slide2.xml"/><Relationship Id="rId18" Type="http://schemas.openxmlformats.org/officeDocument/2006/relationships/font" Target="fonts/AmaticSC-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1f37c9af74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f37c9af74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1f37c9af74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f37c9af74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1f37c9af74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f37c9af74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1f37c9af74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f37c9af74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1f37c9af7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f37c9af7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1f37c9af74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f37c9af74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1f37c9af74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f37c9af74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1f37c9af74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f37c9af74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1f37c9af74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f37c9af74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1f37c9af74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f37c9af74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1f37c9af74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f37c9af74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1f37c9af74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f37c9af74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nvSpPr>
        <p:spPr>
          <a:xfrm>
            <a:off x="1246050" y="409325"/>
            <a:ext cx="6651900" cy="123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t>Relational Database Schema Design For Uncertain Database</a:t>
            </a:r>
            <a:endParaRPr sz="3600"/>
          </a:p>
        </p:txBody>
      </p:sp>
      <p:sp>
        <p:nvSpPr>
          <p:cNvPr id="57" name="Google Shape;57;p13"/>
          <p:cNvSpPr txBox="1"/>
          <p:nvPr/>
        </p:nvSpPr>
        <p:spPr>
          <a:xfrm>
            <a:off x="7058400" y="3727500"/>
            <a:ext cx="2085600" cy="14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t>Team Members :</a:t>
            </a:r>
            <a:endParaRPr b="1" sz="1900"/>
          </a:p>
          <a:p>
            <a:pPr indent="0" lvl="0" marL="0" rtl="0" algn="l">
              <a:spcBef>
                <a:spcPts val="0"/>
              </a:spcBef>
              <a:spcAft>
                <a:spcPts val="0"/>
              </a:spcAft>
              <a:buNone/>
            </a:pPr>
            <a:r>
              <a:rPr lang="en" sz="1900"/>
              <a:t>Neerab</a:t>
            </a:r>
            <a:endParaRPr sz="1900"/>
          </a:p>
          <a:p>
            <a:pPr indent="0" lvl="0" marL="0" rtl="0" algn="l">
              <a:spcBef>
                <a:spcPts val="0"/>
              </a:spcBef>
              <a:spcAft>
                <a:spcPts val="0"/>
              </a:spcAft>
              <a:buNone/>
            </a:pPr>
            <a:r>
              <a:rPr lang="en" sz="1900"/>
              <a:t>Rohit</a:t>
            </a:r>
            <a:endParaRPr sz="1900"/>
          </a:p>
          <a:p>
            <a:pPr indent="0" lvl="0" marL="0" rtl="0" algn="l">
              <a:spcBef>
                <a:spcPts val="0"/>
              </a:spcBef>
              <a:spcAft>
                <a:spcPts val="0"/>
              </a:spcAft>
              <a:buNone/>
            </a:pPr>
            <a:r>
              <a:rPr lang="en" sz="1900"/>
              <a:t>Rahul</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idx="1" type="body"/>
          </p:nvPr>
        </p:nvSpPr>
        <p:spPr>
          <a:xfrm>
            <a:off x="311700" y="1228675"/>
            <a:ext cx="8520600" cy="357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Font typeface="Arial"/>
              <a:buNone/>
            </a:pPr>
            <a:r>
              <a:rPr b="1" lang="en" sz="1000">
                <a:solidFill>
                  <a:srgbClr val="000000"/>
                </a:solidFill>
                <a:latin typeface="Comic Sans MS"/>
                <a:ea typeface="Comic Sans MS"/>
                <a:cs typeface="Comic Sans MS"/>
                <a:sym typeface="Comic Sans MS"/>
              </a:rPr>
              <a:t>For β-BCNF :</a:t>
            </a:r>
            <a:endParaRPr b="1" sz="1000">
              <a:solidFill>
                <a:srgbClr val="000000"/>
              </a:solidFill>
              <a:latin typeface="Comic Sans MS"/>
              <a:ea typeface="Comic Sans MS"/>
              <a:cs typeface="Comic Sans MS"/>
              <a:sym typeface="Comic Sans MS"/>
            </a:endParaRPr>
          </a:p>
          <a:p>
            <a:pPr indent="-298450" lvl="0" marL="457200" rtl="0" algn="l">
              <a:lnSpc>
                <a:spcPct val="100000"/>
              </a:lnSpc>
              <a:spcBef>
                <a:spcPts val="1600"/>
              </a:spcBef>
              <a:spcAft>
                <a:spcPts val="0"/>
              </a:spcAft>
              <a:buClr>
                <a:srgbClr val="000000"/>
              </a:buClr>
              <a:buSzPts val="1100"/>
              <a:buFont typeface="Comic Sans MS"/>
              <a:buChar char="●"/>
            </a:pPr>
            <a:r>
              <a:rPr lang="en" sz="1000">
                <a:solidFill>
                  <a:srgbClr val="000000"/>
                </a:solidFill>
                <a:latin typeface="Comic Sans MS"/>
                <a:ea typeface="Comic Sans MS"/>
                <a:cs typeface="Comic Sans MS"/>
                <a:sym typeface="Comic Sans MS"/>
              </a:rPr>
              <a:t>For each beta</a:t>
            </a:r>
            <a:r>
              <a:rPr baseline="-25000" lang="en" sz="1700">
                <a:solidFill>
                  <a:srgbClr val="000000"/>
                </a:solidFill>
                <a:latin typeface="Comic Sans MS"/>
                <a:ea typeface="Comic Sans MS"/>
                <a:cs typeface="Comic Sans MS"/>
                <a:sym typeface="Comic Sans MS"/>
              </a:rPr>
              <a:t>i</a:t>
            </a:r>
            <a:r>
              <a:rPr lang="en" sz="1000">
                <a:solidFill>
                  <a:srgbClr val="000000"/>
                </a:solidFill>
                <a:latin typeface="Comic Sans MS"/>
                <a:ea typeface="Comic Sans MS"/>
                <a:cs typeface="Comic Sans MS"/>
                <a:sym typeface="Comic Sans MS"/>
              </a:rPr>
              <a:t>(pfds of one world) :</a:t>
            </a:r>
            <a:endParaRPr sz="1100">
              <a:solidFill>
                <a:srgbClr val="000000"/>
              </a:solidFill>
              <a:latin typeface="Comic Sans MS"/>
              <a:ea typeface="Comic Sans MS"/>
              <a:cs typeface="Comic Sans MS"/>
              <a:sym typeface="Comic Sans MS"/>
            </a:endParaRPr>
          </a:p>
          <a:p>
            <a:pPr indent="-298450" lvl="0" marL="457200" rtl="0" algn="l">
              <a:lnSpc>
                <a:spcPct val="100000"/>
              </a:lnSpc>
              <a:spcBef>
                <a:spcPts val="0"/>
              </a:spcBef>
              <a:spcAft>
                <a:spcPts val="0"/>
              </a:spcAft>
              <a:buClr>
                <a:srgbClr val="000000"/>
              </a:buClr>
              <a:buSzPts val="1100"/>
              <a:buFont typeface="Comic Sans MS"/>
              <a:buChar char="●"/>
            </a:pPr>
            <a:r>
              <a:rPr lang="en" sz="1000">
                <a:solidFill>
                  <a:srgbClr val="000000"/>
                </a:solidFill>
                <a:latin typeface="Comic Sans MS"/>
                <a:ea typeface="Comic Sans MS"/>
                <a:cs typeface="Comic Sans MS"/>
                <a:sym typeface="Comic Sans MS"/>
              </a:rPr>
              <a:t>Compute canonical cover of pfds (R</a:t>
            </a:r>
            <a:r>
              <a:rPr baseline="-25000" lang="en" sz="1700">
                <a:solidFill>
                  <a:srgbClr val="000000"/>
                </a:solidFill>
                <a:latin typeface="Comic Sans MS"/>
                <a:ea typeface="Comic Sans MS"/>
                <a:cs typeface="Comic Sans MS"/>
                <a:sym typeface="Comic Sans MS"/>
              </a:rPr>
              <a:t>1</a:t>
            </a:r>
            <a:r>
              <a:rPr lang="en" sz="1000">
                <a:solidFill>
                  <a:srgbClr val="000000"/>
                </a:solidFill>
                <a:latin typeface="Comic Sans MS"/>
                <a:ea typeface="Comic Sans MS"/>
                <a:cs typeface="Comic Sans MS"/>
                <a:sym typeface="Comic Sans MS"/>
              </a:rPr>
              <a:t>)</a:t>
            </a:r>
            <a:endParaRPr sz="1100">
              <a:solidFill>
                <a:srgbClr val="000000"/>
              </a:solidFill>
              <a:latin typeface="Comic Sans MS"/>
              <a:ea typeface="Comic Sans MS"/>
              <a:cs typeface="Comic Sans MS"/>
              <a:sym typeface="Comic Sans MS"/>
            </a:endParaRPr>
          </a:p>
          <a:p>
            <a:pPr indent="-298450" lvl="1" marL="914400" rtl="0" algn="l">
              <a:lnSpc>
                <a:spcPct val="100000"/>
              </a:lnSpc>
              <a:spcBef>
                <a:spcPts val="0"/>
              </a:spcBef>
              <a:spcAft>
                <a:spcPts val="0"/>
              </a:spcAft>
              <a:buClr>
                <a:srgbClr val="000000"/>
              </a:buClr>
              <a:buSzPts val="1100"/>
              <a:buFont typeface="Comic Sans MS"/>
              <a:buChar char="○"/>
            </a:pPr>
            <a:r>
              <a:rPr lang="en" sz="1000">
                <a:solidFill>
                  <a:srgbClr val="000000"/>
                </a:solidFill>
                <a:latin typeface="Comic Sans MS"/>
                <a:ea typeface="Comic Sans MS"/>
                <a:cs typeface="Comic Sans MS"/>
                <a:sym typeface="Comic Sans MS"/>
              </a:rPr>
              <a:t>Define D (empty set of relations), LS (empty set of pfds)</a:t>
            </a:r>
            <a:endParaRPr sz="1100">
              <a:solidFill>
                <a:srgbClr val="000000"/>
              </a:solidFill>
              <a:latin typeface="Comic Sans MS"/>
              <a:ea typeface="Comic Sans MS"/>
              <a:cs typeface="Comic Sans MS"/>
              <a:sym typeface="Comic Sans MS"/>
            </a:endParaRPr>
          </a:p>
          <a:p>
            <a:pPr indent="-298450" lvl="1" marL="914400" rtl="0" algn="l">
              <a:lnSpc>
                <a:spcPct val="100000"/>
              </a:lnSpc>
              <a:spcBef>
                <a:spcPts val="0"/>
              </a:spcBef>
              <a:spcAft>
                <a:spcPts val="0"/>
              </a:spcAft>
              <a:buClr>
                <a:srgbClr val="000000"/>
              </a:buClr>
              <a:buSzPts val="1100"/>
              <a:buFont typeface="Comic Sans MS"/>
              <a:buChar char="○"/>
            </a:pPr>
            <a:r>
              <a:rPr lang="en" sz="1000">
                <a:solidFill>
                  <a:srgbClr val="000000"/>
                </a:solidFill>
                <a:latin typeface="Comic Sans MS"/>
                <a:ea typeface="Comic Sans MS"/>
                <a:cs typeface="Comic Sans MS"/>
                <a:sym typeface="Comic Sans MS"/>
              </a:rPr>
              <a:t>Check whether pfds in cover is in bcnf form or not</a:t>
            </a:r>
            <a:endParaRPr sz="1100">
              <a:solidFill>
                <a:srgbClr val="000000"/>
              </a:solidFill>
              <a:latin typeface="Comic Sans MS"/>
              <a:ea typeface="Comic Sans MS"/>
              <a:cs typeface="Comic Sans MS"/>
              <a:sym typeface="Comic Sans MS"/>
            </a:endParaRPr>
          </a:p>
          <a:p>
            <a:pPr indent="-298450" lvl="1" marL="914400" rtl="0" algn="l">
              <a:lnSpc>
                <a:spcPct val="100000"/>
              </a:lnSpc>
              <a:spcBef>
                <a:spcPts val="0"/>
              </a:spcBef>
              <a:spcAft>
                <a:spcPts val="0"/>
              </a:spcAft>
              <a:buClr>
                <a:srgbClr val="000000"/>
              </a:buClr>
              <a:buSzPts val="1100"/>
              <a:buFont typeface="Comic Sans MS"/>
              <a:buChar char="○"/>
            </a:pPr>
            <a:r>
              <a:rPr lang="en" sz="1000">
                <a:solidFill>
                  <a:srgbClr val="000000"/>
                </a:solidFill>
                <a:latin typeface="Comic Sans MS"/>
                <a:ea typeface="Comic Sans MS"/>
                <a:cs typeface="Comic Sans MS"/>
                <a:sym typeface="Comic Sans MS"/>
              </a:rPr>
              <a:t>For each pfd in Σ:</a:t>
            </a:r>
            <a:endParaRPr sz="1100">
              <a:solidFill>
                <a:srgbClr val="000000"/>
              </a:solidFill>
              <a:latin typeface="Comic Sans MS"/>
              <a:ea typeface="Comic Sans MS"/>
              <a:cs typeface="Comic Sans MS"/>
              <a:sym typeface="Comic Sans MS"/>
            </a:endParaRPr>
          </a:p>
          <a:p>
            <a:pPr indent="-298450" lvl="2" marL="1371600" rtl="0" algn="l">
              <a:lnSpc>
                <a:spcPct val="100000"/>
              </a:lnSpc>
              <a:spcBef>
                <a:spcPts val="0"/>
              </a:spcBef>
              <a:spcAft>
                <a:spcPts val="0"/>
              </a:spcAft>
              <a:buClr>
                <a:srgbClr val="000000"/>
              </a:buClr>
              <a:buSzPts val="1100"/>
              <a:buFont typeface="Comic Sans MS"/>
              <a:buChar char="■"/>
            </a:pPr>
            <a:r>
              <a:rPr lang="en" sz="1000">
                <a:solidFill>
                  <a:srgbClr val="000000"/>
                </a:solidFill>
                <a:latin typeface="Comic Sans MS"/>
                <a:ea typeface="Comic Sans MS"/>
                <a:cs typeface="Comic Sans MS"/>
                <a:sym typeface="Comic Sans MS"/>
              </a:rPr>
              <a:t>If (violates bcnf) :</a:t>
            </a:r>
            <a:endParaRPr sz="1100">
              <a:solidFill>
                <a:srgbClr val="000000"/>
              </a:solidFill>
              <a:latin typeface="Comic Sans MS"/>
              <a:ea typeface="Comic Sans MS"/>
              <a:cs typeface="Comic Sans MS"/>
              <a:sym typeface="Comic Sans MS"/>
            </a:endParaRPr>
          </a:p>
          <a:p>
            <a:pPr indent="-298450" lvl="3" marL="1828800" rtl="0" algn="l">
              <a:lnSpc>
                <a:spcPct val="100000"/>
              </a:lnSpc>
              <a:spcBef>
                <a:spcPts val="0"/>
              </a:spcBef>
              <a:spcAft>
                <a:spcPts val="0"/>
              </a:spcAft>
              <a:buClr>
                <a:srgbClr val="000000"/>
              </a:buClr>
              <a:buSzPts val="1100"/>
              <a:buFont typeface="Comic Sans MS"/>
              <a:buChar char="■"/>
            </a:pPr>
            <a:r>
              <a:rPr lang="en" sz="1000">
                <a:solidFill>
                  <a:srgbClr val="000000"/>
                </a:solidFill>
                <a:latin typeface="Comic Sans MS"/>
                <a:ea typeface="Comic Sans MS"/>
                <a:cs typeface="Comic Sans MS"/>
                <a:sym typeface="Comic Sans MS"/>
              </a:rPr>
              <a:t>Append given pfd to LS.</a:t>
            </a:r>
            <a:endParaRPr sz="1100">
              <a:solidFill>
                <a:srgbClr val="000000"/>
              </a:solidFill>
              <a:latin typeface="Comic Sans MS"/>
              <a:ea typeface="Comic Sans MS"/>
              <a:cs typeface="Comic Sans MS"/>
              <a:sym typeface="Comic Sans MS"/>
            </a:endParaRPr>
          </a:p>
          <a:p>
            <a:pPr indent="-298450" lvl="1" marL="914400" rtl="0" algn="l">
              <a:lnSpc>
                <a:spcPct val="100000"/>
              </a:lnSpc>
              <a:spcBef>
                <a:spcPts val="0"/>
              </a:spcBef>
              <a:spcAft>
                <a:spcPts val="0"/>
              </a:spcAft>
              <a:buClr>
                <a:srgbClr val="000000"/>
              </a:buClr>
              <a:buSzPts val="1100"/>
              <a:buFont typeface="Arial"/>
              <a:buChar char="○"/>
            </a:pPr>
            <a:r>
              <a:rPr lang="en" sz="1000">
                <a:solidFill>
                  <a:srgbClr val="000000"/>
                </a:solidFill>
                <a:latin typeface="Comic Sans MS"/>
                <a:ea typeface="Comic Sans MS"/>
                <a:cs typeface="Comic Sans MS"/>
                <a:sym typeface="Comic Sans MS"/>
              </a:rPr>
              <a:t>do </a:t>
            </a:r>
            <a:r>
              <a:rPr lang="en" sz="1100">
                <a:solidFill>
                  <a:srgbClr val="000000"/>
                </a:solidFill>
                <a:latin typeface="Comic Sans MS"/>
                <a:ea typeface="Comic Sans MS"/>
                <a:cs typeface="Comic Sans MS"/>
                <a:sym typeface="Comic Sans MS"/>
              </a:rPr>
              <a:t>		</a:t>
            </a:r>
            <a:endParaRPr sz="1100">
              <a:solidFill>
                <a:srgbClr val="000000"/>
              </a:solidFill>
              <a:latin typeface="Comic Sans MS"/>
              <a:ea typeface="Comic Sans MS"/>
              <a:cs typeface="Comic Sans MS"/>
              <a:sym typeface="Comic Sans MS"/>
            </a:endParaRPr>
          </a:p>
          <a:p>
            <a:pPr indent="-298450" lvl="2" marL="1371600" rtl="0" algn="l">
              <a:lnSpc>
                <a:spcPct val="100000"/>
              </a:lnSpc>
              <a:spcBef>
                <a:spcPts val="0"/>
              </a:spcBef>
              <a:spcAft>
                <a:spcPts val="0"/>
              </a:spcAft>
              <a:buClr>
                <a:srgbClr val="000000"/>
              </a:buClr>
              <a:buSzPts val="1100"/>
              <a:buFont typeface="Arial"/>
              <a:buChar char="■"/>
            </a:pPr>
            <a:r>
              <a:rPr lang="en" sz="1000">
                <a:solidFill>
                  <a:srgbClr val="000000"/>
                </a:solidFill>
                <a:latin typeface="Comic Sans MS"/>
                <a:ea typeface="Comic Sans MS"/>
                <a:cs typeface="Comic Sans MS"/>
                <a:sym typeface="Comic Sans MS"/>
              </a:rPr>
              <a:t>For every pfd in LS:</a:t>
            </a:r>
            <a:r>
              <a:rPr lang="en" sz="1100">
                <a:solidFill>
                  <a:srgbClr val="000000"/>
                </a:solidFill>
                <a:latin typeface="Comic Sans MS"/>
                <a:ea typeface="Comic Sans MS"/>
                <a:cs typeface="Comic Sans MS"/>
                <a:sym typeface="Comic Sans MS"/>
              </a:rPr>
              <a:t>			</a:t>
            </a:r>
            <a:endParaRPr sz="1100">
              <a:solidFill>
                <a:srgbClr val="000000"/>
              </a:solidFill>
              <a:latin typeface="Comic Sans MS"/>
              <a:ea typeface="Comic Sans MS"/>
              <a:cs typeface="Comic Sans MS"/>
              <a:sym typeface="Comic Sans MS"/>
            </a:endParaRPr>
          </a:p>
          <a:p>
            <a:pPr indent="-298450" lvl="3" marL="1828800" rtl="0" algn="l">
              <a:lnSpc>
                <a:spcPct val="100000"/>
              </a:lnSpc>
              <a:spcBef>
                <a:spcPts val="0"/>
              </a:spcBef>
              <a:spcAft>
                <a:spcPts val="0"/>
              </a:spcAft>
              <a:buClr>
                <a:srgbClr val="000000"/>
              </a:buClr>
              <a:buSzPts val="1100"/>
              <a:buFont typeface="Arial"/>
              <a:buChar char="■"/>
            </a:pPr>
            <a:r>
              <a:rPr lang="en" sz="1000">
                <a:solidFill>
                  <a:srgbClr val="000000"/>
                </a:solidFill>
                <a:latin typeface="Comic Sans MS"/>
                <a:ea typeface="Comic Sans MS"/>
                <a:cs typeface="Comic Sans MS"/>
                <a:sym typeface="Comic Sans MS"/>
              </a:rPr>
              <a:t>Perform an (α k+1-i)lossless BCNF decomposition for a pFD set Σ i.e, by performing a classical lossless BCNF decomposition for the βi-cut Σβi of Σ.</a:t>
            </a:r>
            <a:r>
              <a:rPr lang="en" sz="1100">
                <a:solidFill>
                  <a:srgbClr val="000000"/>
                </a:solidFill>
                <a:latin typeface="Comic Sans MS"/>
                <a:ea typeface="Comic Sans MS"/>
                <a:cs typeface="Comic Sans MS"/>
                <a:sym typeface="Comic Sans MS"/>
              </a:rPr>
              <a:t>				</a:t>
            </a:r>
            <a:endParaRPr sz="1100">
              <a:solidFill>
                <a:srgbClr val="000000"/>
              </a:solidFill>
              <a:latin typeface="Comic Sans MS"/>
              <a:ea typeface="Comic Sans MS"/>
              <a:cs typeface="Comic Sans MS"/>
              <a:sym typeface="Comic Sans MS"/>
            </a:endParaRPr>
          </a:p>
          <a:p>
            <a:pPr indent="-298450" lvl="3" marL="1828800" rtl="0" algn="l">
              <a:lnSpc>
                <a:spcPct val="100000"/>
              </a:lnSpc>
              <a:spcBef>
                <a:spcPts val="0"/>
              </a:spcBef>
              <a:spcAft>
                <a:spcPts val="0"/>
              </a:spcAft>
              <a:buClr>
                <a:srgbClr val="000000"/>
              </a:buClr>
              <a:buSzPts val="1100"/>
              <a:buFont typeface="Comic Sans MS"/>
              <a:buChar char="■"/>
            </a:pPr>
            <a:r>
              <a:rPr lang="en" sz="1000">
                <a:solidFill>
                  <a:srgbClr val="000000"/>
                </a:solidFill>
                <a:latin typeface="Comic Sans MS"/>
                <a:ea typeface="Comic Sans MS"/>
                <a:cs typeface="Comic Sans MS"/>
                <a:sym typeface="Comic Sans MS"/>
              </a:rPr>
              <a:t>Append obtained decomposition's to D,remove given pfd from LS and recursively check if D is in 	bcnf</a:t>
            </a:r>
            <a:endParaRPr sz="1100">
              <a:solidFill>
                <a:srgbClr val="000000"/>
              </a:solidFill>
              <a:latin typeface="Comic Sans MS"/>
              <a:ea typeface="Comic Sans MS"/>
              <a:cs typeface="Comic Sans MS"/>
              <a:sym typeface="Comic Sans MS"/>
            </a:endParaRPr>
          </a:p>
          <a:p>
            <a:pPr indent="-298450" lvl="1" marL="914400" rtl="0" algn="l">
              <a:lnSpc>
                <a:spcPct val="100000"/>
              </a:lnSpc>
              <a:spcBef>
                <a:spcPts val="0"/>
              </a:spcBef>
              <a:spcAft>
                <a:spcPts val="0"/>
              </a:spcAft>
              <a:buClr>
                <a:srgbClr val="000000"/>
              </a:buClr>
              <a:buSzPts val="1100"/>
              <a:buFont typeface="Arial"/>
              <a:buChar char="○"/>
            </a:pPr>
            <a:r>
              <a:rPr lang="en" sz="1000">
                <a:solidFill>
                  <a:srgbClr val="000000"/>
                </a:solidFill>
                <a:latin typeface="Comic Sans MS"/>
                <a:ea typeface="Comic Sans MS"/>
                <a:cs typeface="Comic Sans MS"/>
                <a:sym typeface="Comic Sans MS"/>
              </a:rPr>
              <a:t>While (LS is not empty)</a:t>
            </a:r>
            <a:r>
              <a:rPr lang="en" sz="1100">
                <a:solidFill>
                  <a:srgbClr val="000000"/>
                </a:solidFill>
                <a:latin typeface="Comic Sans MS"/>
                <a:ea typeface="Comic Sans MS"/>
                <a:cs typeface="Comic Sans MS"/>
                <a:sym typeface="Comic Sans MS"/>
              </a:rPr>
              <a:t>	</a:t>
            </a:r>
            <a:endParaRPr sz="1100">
              <a:solidFill>
                <a:srgbClr val="000000"/>
              </a:solidFill>
              <a:latin typeface="Comic Sans MS"/>
              <a:ea typeface="Comic Sans MS"/>
              <a:cs typeface="Comic Sans MS"/>
              <a:sym typeface="Comic Sans MS"/>
            </a:endParaRPr>
          </a:p>
          <a:p>
            <a:pPr indent="-298450" lvl="1" marL="914400" rtl="0" algn="l">
              <a:lnSpc>
                <a:spcPct val="100000"/>
              </a:lnSpc>
              <a:spcBef>
                <a:spcPts val="0"/>
              </a:spcBef>
              <a:spcAft>
                <a:spcPts val="0"/>
              </a:spcAft>
              <a:buClr>
                <a:srgbClr val="000000"/>
              </a:buClr>
              <a:buSzPts val="1100"/>
              <a:buFont typeface="Arial"/>
              <a:buChar char="○"/>
            </a:pPr>
            <a:r>
              <a:rPr lang="en" sz="1000">
                <a:solidFill>
                  <a:srgbClr val="000000"/>
                </a:solidFill>
                <a:latin typeface="Comic Sans MS"/>
                <a:ea typeface="Comic Sans MS"/>
                <a:cs typeface="Comic Sans MS"/>
                <a:sym typeface="Comic Sans MS"/>
              </a:rPr>
              <a:t>Remove pfds which are there in LS from R</a:t>
            </a:r>
            <a:r>
              <a:rPr baseline="-25000" lang="en" sz="1700">
                <a:solidFill>
                  <a:srgbClr val="000000"/>
                </a:solidFill>
                <a:latin typeface="Comic Sans MS"/>
                <a:ea typeface="Comic Sans MS"/>
                <a:cs typeface="Comic Sans MS"/>
                <a:sym typeface="Comic Sans MS"/>
              </a:rPr>
              <a:t>1</a:t>
            </a:r>
            <a:r>
              <a:rPr lang="en" sz="1000">
                <a:solidFill>
                  <a:srgbClr val="000000"/>
                </a:solidFill>
                <a:latin typeface="Comic Sans MS"/>
                <a:ea typeface="Comic Sans MS"/>
                <a:cs typeface="Comic Sans MS"/>
                <a:sym typeface="Comic Sans MS"/>
              </a:rPr>
              <a:t>.</a:t>
            </a:r>
            <a:r>
              <a:rPr lang="en" sz="1100">
                <a:solidFill>
                  <a:srgbClr val="000000"/>
                </a:solidFill>
                <a:latin typeface="Comic Sans MS"/>
                <a:ea typeface="Comic Sans MS"/>
                <a:cs typeface="Comic Sans MS"/>
                <a:sym typeface="Comic Sans MS"/>
              </a:rPr>
              <a:t>	</a:t>
            </a:r>
            <a:endParaRPr sz="1100">
              <a:solidFill>
                <a:srgbClr val="000000"/>
              </a:solidFill>
              <a:latin typeface="Comic Sans MS"/>
              <a:ea typeface="Comic Sans MS"/>
              <a:cs typeface="Comic Sans MS"/>
              <a:sym typeface="Comic Sans MS"/>
            </a:endParaRPr>
          </a:p>
          <a:p>
            <a:pPr indent="-298450" lvl="1" marL="914400" rtl="0" algn="l">
              <a:lnSpc>
                <a:spcPct val="100000"/>
              </a:lnSpc>
              <a:spcBef>
                <a:spcPts val="0"/>
              </a:spcBef>
              <a:spcAft>
                <a:spcPts val="0"/>
              </a:spcAft>
              <a:buClr>
                <a:srgbClr val="000000"/>
              </a:buClr>
              <a:buSzPts val="1100"/>
              <a:buFont typeface="Comic Sans MS"/>
              <a:buChar char="○"/>
            </a:pPr>
            <a:r>
              <a:rPr lang="en" sz="1000">
                <a:solidFill>
                  <a:srgbClr val="000000"/>
                </a:solidFill>
                <a:latin typeface="Comic Sans MS"/>
                <a:ea typeface="Comic Sans MS"/>
                <a:cs typeface="Comic Sans MS"/>
                <a:sym typeface="Comic Sans MS"/>
              </a:rPr>
              <a:t>Output (R</a:t>
            </a:r>
            <a:r>
              <a:rPr baseline="-25000" lang="en" sz="1700">
                <a:solidFill>
                  <a:srgbClr val="000000"/>
                </a:solidFill>
                <a:latin typeface="Comic Sans MS"/>
                <a:ea typeface="Comic Sans MS"/>
                <a:cs typeface="Comic Sans MS"/>
                <a:sym typeface="Comic Sans MS"/>
              </a:rPr>
              <a:t>1 </a:t>
            </a:r>
            <a:r>
              <a:rPr lang="en" sz="1000">
                <a:solidFill>
                  <a:srgbClr val="000000"/>
                </a:solidFill>
                <a:latin typeface="Comic Sans MS"/>
                <a:ea typeface="Comic Sans MS"/>
                <a:cs typeface="Comic Sans MS"/>
                <a:sym typeface="Comic Sans MS"/>
              </a:rPr>
              <a:t>+ D(Set of decompositions))</a:t>
            </a:r>
            <a:endParaRPr sz="1100">
              <a:solidFill>
                <a:srgbClr val="000000"/>
              </a:solidFill>
              <a:latin typeface="Comic Sans MS"/>
              <a:ea typeface="Comic Sans MS"/>
              <a:cs typeface="Comic Sans MS"/>
              <a:sym typeface="Comic Sans MS"/>
            </a:endParaRPr>
          </a:p>
          <a:p>
            <a:pPr indent="0" lvl="0" marL="228600" rtl="0" algn="l">
              <a:spcBef>
                <a:spcPts val="0"/>
              </a:spcBef>
              <a:spcAft>
                <a:spcPts val="0"/>
              </a:spcAft>
              <a:buFont typeface="Arial"/>
              <a:buNone/>
            </a:pPr>
            <a:r>
              <a:t/>
            </a:r>
            <a:endParaRPr sz="1000">
              <a:solidFill>
                <a:srgbClr val="000000"/>
              </a:solidFill>
              <a:latin typeface="Cambria"/>
              <a:ea typeface="Cambria"/>
              <a:cs typeface="Cambria"/>
              <a:sym typeface="Cambria"/>
            </a:endParaRPr>
          </a:p>
          <a:p>
            <a:pPr indent="0" lvl="0" marL="228600" rtl="0" algn="l">
              <a:spcBef>
                <a:spcPts val="1600"/>
              </a:spcBef>
              <a:spcAft>
                <a:spcPts val="1600"/>
              </a:spcAft>
              <a:buFont typeface="Arial"/>
              <a:buNone/>
            </a:pPr>
            <a:r>
              <a:t/>
            </a:r>
            <a:endParaRPr sz="1000">
              <a:solidFill>
                <a:srgbClr val="000000"/>
              </a:solidFill>
              <a:latin typeface="Times New Roman"/>
              <a:ea typeface="Times New Roman"/>
              <a:cs typeface="Times New Roman"/>
              <a:sym typeface="Times New Roman"/>
            </a:endParaRPr>
          </a:p>
        </p:txBody>
      </p:sp>
      <p:sp>
        <p:nvSpPr>
          <p:cNvPr id="117" name="Google Shape;117;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000000"/>
                </a:solidFill>
              </a:rPr>
              <a:t>β-Bcnf Decomposition</a:t>
            </a:r>
            <a:r>
              <a:rPr b="0" lang="en" sz="3600">
                <a:solidFill>
                  <a:srgbClr val="000000"/>
                </a:solidFill>
              </a:rPr>
              <a:t> </a:t>
            </a:r>
            <a:endParaRPr b="0" sz="36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000000"/>
                </a:solidFill>
              </a:rPr>
              <a:t>β-3nf Decomposition</a:t>
            </a:r>
            <a:r>
              <a:rPr b="0" lang="en" sz="3600">
                <a:solidFill>
                  <a:srgbClr val="000000"/>
                </a:solidFill>
              </a:rPr>
              <a:t> </a:t>
            </a:r>
            <a:endParaRPr/>
          </a:p>
        </p:txBody>
      </p:sp>
      <p:sp>
        <p:nvSpPr>
          <p:cNvPr id="123" name="Google Shape;123;p23"/>
          <p:cNvSpPr txBox="1"/>
          <p:nvPr>
            <p:ph idx="1" type="body"/>
          </p:nvPr>
        </p:nvSpPr>
        <p:spPr>
          <a:xfrm>
            <a:off x="311700" y="1042825"/>
            <a:ext cx="8520600" cy="380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000000"/>
                </a:solidFill>
                <a:latin typeface="Comic Sans MS"/>
                <a:ea typeface="Comic Sans MS"/>
                <a:cs typeface="Comic Sans MS"/>
                <a:sym typeface="Comic Sans MS"/>
              </a:rPr>
              <a:t>For β-3NF :</a:t>
            </a:r>
            <a:r>
              <a:rPr lang="en" sz="1100">
                <a:solidFill>
                  <a:srgbClr val="000000"/>
                </a:solidFill>
                <a:latin typeface="Comic Sans MS"/>
                <a:ea typeface="Comic Sans MS"/>
                <a:cs typeface="Comic Sans MS"/>
                <a:sym typeface="Comic Sans MS"/>
              </a:rPr>
              <a:t> 	 	 	</a:t>
            </a:r>
            <a:endParaRPr sz="1100">
              <a:solidFill>
                <a:srgbClr val="000000"/>
              </a:solidFill>
              <a:latin typeface="Comic Sans MS"/>
              <a:ea typeface="Comic Sans MS"/>
              <a:cs typeface="Comic Sans MS"/>
              <a:sym typeface="Comic Sans MS"/>
            </a:endParaRPr>
          </a:p>
          <a:p>
            <a:pPr indent="-298450" lvl="0" marL="457200" rtl="0" algn="l">
              <a:lnSpc>
                <a:spcPct val="100000"/>
              </a:lnSpc>
              <a:spcBef>
                <a:spcPts val="1600"/>
              </a:spcBef>
              <a:spcAft>
                <a:spcPts val="0"/>
              </a:spcAft>
              <a:buClr>
                <a:srgbClr val="000000"/>
              </a:buClr>
              <a:buSzPts val="1100"/>
              <a:buFont typeface="Comic Sans MS"/>
              <a:buChar char="●"/>
            </a:pPr>
            <a:r>
              <a:rPr lang="en" sz="1000">
                <a:solidFill>
                  <a:srgbClr val="000000"/>
                </a:solidFill>
                <a:latin typeface="Comic Sans MS"/>
                <a:ea typeface="Comic Sans MS"/>
                <a:cs typeface="Comic Sans MS"/>
                <a:sym typeface="Comic Sans MS"/>
              </a:rPr>
              <a:t>For each beta</a:t>
            </a:r>
            <a:r>
              <a:rPr baseline="-25000" lang="en" sz="1700">
                <a:solidFill>
                  <a:srgbClr val="000000"/>
                </a:solidFill>
                <a:latin typeface="Comic Sans MS"/>
                <a:ea typeface="Comic Sans MS"/>
                <a:cs typeface="Comic Sans MS"/>
                <a:sym typeface="Comic Sans MS"/>
              </a:rPr>
              <a:t>i</a:t>
            </a:r>
            <a:r>
              <a:rPr lang="en" sz="1000">
                <a:solidFill>
                  <a:srgbClr val="000000"/>
                </a:solidFill>
                <a:latin typeface="Comic Sans MS"/>
                <a:ea typeface="Comic Sans MS"/>
                <a:cs typeface="Comic Sans MS"/>
                <a:sym typeface="Comic Sans MS"/>
              </a:rPr>
              <a:t>(pfds of one world) :</a:t>
            </a:r>
            <a:endParaRPr sz="1100">
              <a:solidFill>
                <a:srgbClr val="000000"/>
              </a:solidFill>
              <a:latin typeface="Comic Sans MS"/>
              <a:ea typeface="Comic Sans MS"/>
              <a:cs typeface="Comic Sans MS"/>
              <a:sym typeface="Comic Sans MS"/>
            </a:endParaRPr>
          </a:p>
          <a:p>
            <a:pPr indent="-298450" lvl="1" marL="914400" rtl="0" algn="l">
              <a:lnSpc>
                <a:spcPct val="100000"/>
              </a:lnSpc>
              <a:spcBef>
                <a:spcPts val="0"/>
              </a:spcBef>
              <a:spcAft>
                <a:spcPts val="0"/>
              </a:spcAft>
              <a:buClr>
                <a:srgbClr val="000000"/>
              </a:buClr>
              <a:buSzPts val="1100"/>
              <a:buFont typeface="Arial"/>
              <a:buChar char="○"/>
            </a:pPr>
            <a:r>
              <a:rPr lang="en" sz="1000">
                <a:solidFill>
                  <a:srgbClr val="000000"/>
                </a:solidFill>
                <a:latin typeface="Comic Sans MS"/>
                <a:ea typeface="Comic Sans MS"/>
                <a:cs typeface="Comic Sans MS"/>
                <a:sym typeface="Comic Sans MS"/>
              </a:rPr>
              <a:t>Compute canonical cover of pfds (R</a:t>
            </a:r>
            <a:r>
              <a:rPr baseline="-25000" lang="en" sz="1700">
                <a:solidFill>
                  <a:srgbClr val="000000"/>
                </a:solidFill>
                <a:latin typeface="Comic Sans MS"/>
                <a:ea typeface="Comic Sans MS"/>
                <a:cs typeface="Comic Sans MS"/>
                <a:sym typeface="Comic Sans MS"/>
              </a:rPr>
              <a:t>1</a:t>
            </a:r>
            <a:r>
              <a:rPr lang="en" sz="1000">
                <a:solidFill>
                  <a:srgbClr val="000000"/>
                </a:solidFill>
                <a:latin typeface="Comic Sans MS"/>
                <a:ea typeface="Comic Sans MS"/>
                <a:cs typeface="Comic Sans MS"/>
                <a:sym typeface="Comic Sans MS"/>
              </a:rPr>
              <a:t>)</a:t>
            </a:r>
            <a:r>
              <a:rPr lang="en" sz="1100">
                <a:solidFill>
                  <a:srgbClr val="000000"/>
                </a:solidFill>
                <a:latin typeface="Comic Sans MS"/>
                <a:ea typeface="Comic Sans MS"/>
                <a:cs typeface="Comic Sans MS"/>
                <a:sym typeface="Comic Sans MS"/>
              </a:rPr>
              <a:t>		</a:t>
            </a:r>
            <a:endParaRPr sz="1100">
              <a:solidFill>
                <a:srgbClr val="000000"/>
              </a:solidFill>
              <a:latin typeface="Comic Sans MS"/>
              <a:ea typeface="Comic Sans MS"/>
              <a:cs typeface="Comic Sans MS"/>
              <a:sym typeface="Comic Sans MS"/>
            </a:endParaRPr>
          </a:p>
          <a:p>
            <a:pPr indent="-298450" lvl="1" marL="914400" rtl="0" algn="l">
              <a:lnSpc>
                <a:spcPct val="100000"/>
              </a:lnSpc>
              <a:spcBef>
                <a:spcPts val="0"/>
              </a:spcBef>
              <a:spcAft>
                <a:spcPts val="0"/>
              </a:spcAft>
              <a:buClr>
                <a:srgbClr val="000000"/>
              </a:buClr>
              <a:buSzPts val="1100"/>
              <a:buFont typeface="Arial"/>
              <a:buChar char="○"/>
            </a:pPr>
            <a:r>
              <a:rPr lang="en" sz="1000">
                <a:solidFill>
                  <a:srgbClr val="000000"/>
                </a:solidFill>
                <a:latin typeface="Comic Sans MS"/>
                <a:ea typeface="Comic Sans MS"/>
                <a:cs typeface="Comic Sans MS"/>
                <a:sym typeface="Comic Sans MS"/>
              </a:rPr>
              <a:t>Define D (empty set of relations), LS (empty set of pfds)</a:t>
            </a:r>
            <a:r>
              <a:rPr lang="en" sz="1100">
                <a:solidFill>
                  <a:srgbClr val="000000"/>
                </a:solidFill>
                <a:latin typeface="Comic Sans MS"/>
                <a:ea typeface="Comic Sans MS"/>
                <a:cs typeface="Comic Sans MS"/>
                <a:sym typeface="Comic Sans MS"/>
              </a:rPr>
              <a:t>		</a:t>
            </a:r>
            <a:endParaRPr sz="1100">
              <a:solidFill>
                <a:srgbClr val="000000"/>
              </a:solidFill>
              <a:latin typeface="Comic Sans MS"/>
              <a:ea typeface="Comic Sans MS"/>
              <a:cs typeface="Comic Sans MS"/>
              <a:sym typeface="Comic Sans MS"/>
            </a:endParaRPr>
          </a:p>
          <a:p>
            <a:pPr indent="-298450" lvl="1" marL="914400" rtl="0" algn="l">
              <a:lnSpc>
                <a:spcPct val="100000"/>
              </a:lnSpc>
              <a:spcBef>
                <a:spcPts val="0"/>
              </a:spcBef>
              <a:spcAft>
                <a:spcPts val="0"/>
              </a:spcAft>
              <a:buClr>
                <a:srgbClr val="000000"/>
              </a:buClr>
              <a:buSzPts val="1100"/>
              <a:buFont typeface="Arial"/>
              <a:buChar char="○"/>
            </a:pPr>
            <a:r>
              <a:rPr lang="en" sz="1000">
                <a:solidFill>
                  <a:srgbClr val="000000"/>
                </a:solidFill>
                <a:latin typeface="Comic Sans MS"/>
                <a:ea typeface="Comic Sans MS"/>
                <a:cs typeface="Comic Sans MS"/>
                <a:sym typeface="Comic Sans MS"/>
              </a:rPr>
              <a:t>Check whether pfds in cover is in 3-NF form or not</a:t>
            </a:r>
            <a:r>
              <a:rPr lang="en" sz="1100">
                <a:solidFill>
                  <a:srgbClr val="000000"/>
                </a:solidFill>
                <a:latin typeface="Comic Sans MS"/>
                <a:ea typeface="Comic Sans MS"/>
                <a:cs typeface="Comic Sans MS"/>
                <a:sym typeface="Comic Sans MS"/>
              </a:rPr>
              <a:t>		</a:t>
            </a:r>
            <a:endParaRPr sz="1100">
              <a:solidFill>
                <a:srgbClr val="000000"/>
              </a:solidFill>
              <a:latin typeface="Comic Sans MS"/>
              <a:ea typeface="Comic Sans MS"/>
              <a:cs typeface="Comic Sans MS"/>
              <a:sym typeface="Comic Sans MS"/>
            </a:endParaRPr>
          </a:p>
          <a:p>
            <a:pPr indent="-298450" lvl="1" marL="914400" rtl="0" algn="l">
              <a:lnSpc>
                <a:spcPct val="100000"/>
              </a:lnSpc>
              <a:spcBef>
                <a:spcPts val="0"/>
              </a:spcBef>
              <a:spcAft>
                <a:spcPts val="0"/>
              </a:spcAft>
              <a:buClr>
                <a:srgbClr val="000000"/>
              </a:buClr>
              <a:buSzPts val="1100"/>
              <a:buFont typeface="Arial"/>
              <a:buChar char="○"/>
            </a:pPr>
            <a:r>
              <a:rPr lang="en" sz="1000">
                <a:solidFill>
                  <a:srgbClr val="000000"/>
                </a:solidFill>
                <a:latin typeface="Comic Sans MS"/>
                <a:ea typeface="Comic Sans MS"/>
                <a:cs typeface="Comic Sans MS"/>
                <a:sym typeface="Comic Sans MS"/>
              </a:rPr>
              <a:t>For each pfd in Σ:</a:t>
            </a:r>
            <a:r>
              <a:rPr lang="en" sz="1100">
                <a:solidFill>
                  <a:srgbClr val="000000"/>
                </a:solidFill>
                <a:latin typeface="Comic Sans MS"/>
                <a:ea typeface="Comic Sans MS"/>
                <a:cs typeface="Comic Sans MS"/>
                <a:sym typeface="Comic Sans MS"/>
              </a:rPr>
              <a:t>	</a:t>
            </a:r>
            <a:endParaRPr sz="1100">
              <a:solidFill>
                <a:srgbClr val="000000"/>
              </a:solidFill>
              <a:latin typeface="Comic Sans MS"/>
              <a:ea typeface="Comic Sans MS"/>
              <a:cs typeface="Comic Sans MS"/>
              <a:sym typeface="Comic Sans MS"/>
            </a:endParaRPr>
          </a:p>
          <a:p>
            <a:pPr indent="-298450" lvl="2" marL="1371600" rtl="0" algn="l">
              <a:lnSpc>
                <a:spcPct val="100000"/>
              </a:lnSpc>
              <a:spcBef>
                <a:spcPts val="0"/>
              </a:spcBef>
              <a:spcAft>
                <a:spcPts val="0"/>
              </a:spcAft>
              <a:buClr>
                <a:srgbClr val="000000"/>
              </a:buClr>
              <a:buSzPts val="1100"/>
              <a:buFont typeface="Arial"/>
              <a:buChar char="■"/>
            </a:pPr>
            <a:r>
              <a:rPr lang="en" sz="1000">
                <a:solidFill>
                  <a:srgbClr val="000000"/>
                </a:solidFill>
                <a:latin typeface="Comic Sans MS"/>
                <a:ea typeface="Comic Sans MS"/>
                <a:cs typeface="Comic Sans MS"/>
                <a:sym typeface="Comic Sans MS"/>
              </a:rPr>
              <a:t>If (violates 3-NF) :</a:t>
            </a:r>
            <a:r>
              <a:rPr lang="en" sz="1100">
                <a:solidFill>
                  <a:srgbClr val="000000"/>
                </a:solidFill>
                <a:latin typeface="Comic Sans MS"/>
                <a:ea typeface="Comic Sans MS"/>
                <a:cs typeface="Comic Sans MS"/>
                <a:sym typeface="Comic Sans MS"/>
              </a:rPr>
              <a:t>		</a:t>
            </a:r>
            <a:endParaRPr sz="1100">
              <a:solidFill>
                <a:srgbClr val="000000"/>
              </a:solidFill>
              <a:latin typeface="Comic Sans MS"/>
              <a:ea typeface="Comic Sans MS"/>
              <a:cs typeface="Comic Sans MS"/>
              <a:sym typeface="Comic Sans MS"/>
            </a:endParaRPr>
          </a:p>
          <a:p>
            <a:pPr indent="-298450" lvl="3" marL="1828800" rtl="0" algn="l">
              <a:lnSpc>
                <a:spcPct val="100000"/>
              </a:lnSpc>
              <a:spcBef>
                <a:spcPts val="0"/>
              </a:spcBef>
              <a:spcAft>
                <a:spcPts val="0"/>
              </a:spcAft>
              <a:buClr>
                <a:srgbClr val="000000"/>
              </a:buClr>
              <a:buSzPts val="1100"/>
              <a:buFont typeface="Arial"/>
              <a:buChar char="■"/>
            </a:pPr>
            <a:r>
              <a:rPr lang="en" sz="1000">
                <a:solidFill>
                  <a:srgbClr val="000000"/>
                </a:solidFill>
                <a:latin typeface="Comic Sans MS"/>
                <a:ea typeface="Comic Sans MS"/>
                <a:cs typeface="Comic Sans MS"/>
                <a:sym typeface="Comic Sans MS"/>
              </a:rPr>
              <a:t>Append	given pfd to LS.</a:t>
            </a:r>
            <a:r>
              <a:rPr lang="en" sz="1100">
                <a:solidFill>
                  <a:srgbClr val="000000"/>
                </a:solidFill>
                <a:latin typeface="Comic Sans MS"/>
                <a:ea typeface="Comic Sans MS"/>
                <a:cs typeface="Comic Sans MS"/>
                <a:sym typeface="Comic Sans MS"/>
              </a:rPr>
              <a:t>		</a:t>
            </a:r>
            <a:endParaRPr sz="1100">
              <a:solidFill>
                <a:srgbClr val="000000"/>
              </a:solidFill>
              <a:latin typeface="Comic Sans MS"/>
              <a:ea typeface="Comic Sans MS"/>
              <a:cs typeface="Comic Sans MS"/>
              <a:sym typeface="Comic Sans MS"/>
            </a:endParaRPr>
          </a:p>
          <a:p>
            <a:pPr indent="-298450" lvl="1" marL="914400" rtl="0" algn="l">
              <a:lnSpc>
                <a:spcPct val="100000"/>
              </a:lnSpc>
              <a:spcBef>
                <a:spcPts val="0"/>
              </a:spcBef>
              <a:spcAft>
                <a:spcPts val="0"/>
              </a:spcAft>
              <a:buClr>
                <a:srgbClr val="000000"/>
              </a:buClr>
              <a:buSzPts val="1100"/>
              <a:buFont typeface="Arial"/>
              <a:buChar char="○"/>
            </a:pPr>
            <a:r>
              <a:rPr lang="en" sz="1000">
                <a:solidFill>
                  <a:srgbClr val="000000"/>
                </a:solidFill>
                <a:latin typeface="Comic Sans MS"/>
                <a:ea typeface="Comic Sans MS"/>
                <a:cs typeface="Comic Sans MS"/>
                <a:sym typeface="Comic Sans MS"/>
              </a:rPr>
              <a:t>Do</a:t>
            </a:r>
            <a:r>
              <a:rPr lang="en" sz="1100">
                <a:solidFill>
                  <a:srgbClr val="000000"/>
                </a:solidFill>
                <a:latin typeface="Comic Sans MS"/>
                <a:ea typeface="Comic Sans MS"/>
                <a:cs typeface="Comic Sans MS"/>
                <a:sym typeface="Comic Sans MS"/>
              </a:rPr>
              <a:t>	</a:t>
            </a:r>
            <a:endParaRPr sz="1100">
              <a:solidFill>
                <a:srgbClr val="000000"/>
              </a:solidFill>
              <a:latin typeface="Comic Sans MS"/>
              <a:ea typeface="Comic Sans MS"/>
              <a:cs typeface="Comic Sans MS"/>
              <a:sym typeface="Comic Sans MS"/>
            </a:endParaRPr>
          </a:p>
          <a:p>
            <a:pPr indent="-298450" lvl="2" marL="1371600" rtl="0" algn="l">
              <a:lnSpc>
                <a:spcPct val="100000"/>
              </a:lnSpc>
              <a:spcBef>
                <a:spcPts val="0"/>
              </a:spcBef>
              <a:spcAft>
                <a:spcPts val="0"/>
              </a:spcAft>
              <a:buClr>
                <a:srgbClr val="000000"/>
              </a:buClr>
              <a:buSzPts val="1100"/>
              <a:buFont typeface="Arial"/>
              <a:buChar char="■"/>
            </a:pPr>
            <a:r>
              <a:rPr lang="en" sz="1000">
                <a:solidFill>
                  <a:srgbClr val="000000"/>
                </a:solidFill>
                <a:latin typeface="Comic Sans MS"/>
                <a:ea typeface="Comic Sans MS"/>
                <a:cs typeface="Comic Sans MS"/>
                <a:sym typeface="Comic Sans MS"/>
              </a:rPr>
              <a:t>For every pfd in LS:</a:t>
            </a:r>
            <a:r>
              <a:rPr lang="en" sz="1100">
                <a:solidFill>
                  <a:srgbClr val="000000"/>
                </a:solidFill>
                <a:latin typeface="Comic Sans MS"/>
                <a:ea typeface="Comic Sans MS"/>
                <a:cs typeface="Comic Sans MS"/>
                <a:sym typeface="Comic Sans MS"/>
              </a:rPr>
              <a:t>		</a:t>
            </a:r>
            <a:endParaRPr sz="1100">
              <a:solidFill>
                <a:srgbClr val="000000"/>
              </a:solidFill>
              <a:latin typeface="Comic Sans MS"/>
              <a:ea typeface="Comic Sans MS"/>
              <a:cs typeface="Comic Sans MS"/>
              <a:sym typeface="Comic Sans MS"/>
            </a:endParaRPr>
          </a:p>
          <a:p>
            <a:pPr indent="-298450" lvl="3" marL="1828800" rtl="0" algn="l">
              <a:lnSpc>
                <a:spcPct val="100000"/>
              </a:lnSpc>
              <a:spcBef>
                <a:spcPts val="0"/>
              </a:spcBef>
              <a:spcAft>
                <a:spcPts val="0"/>
              </a:spcAft>
              <a:buClr>
                <a:srgbClr val="000000"/>
              </a:buClr>
              <a:buSzPts val="1100"/>
              <a:buFont typeface="Arial"/>
              <a:buChar char="■"/>
            </a:pPr>
            <a:r>
              <a:rPr lang="en" sz="1000">
                <a:solidFill>
                  <a:srgbClr val="000000"/>
                </a:solidFill>
                <a:latin typeface="Comic Sans MS"/>
                <a:ea typeface="Comic Sans MS"/>
                <a:cs typeface="Comic Sans MS"/>
                <a:sym typeface="Comic Sans MS"/>
              </a:rPr>
              <a:t>Perform 	(α k+1-i)-lossless, (βi)-dependency-preserving 3NF synthesis for a pFD set Σ i.e, by performing a classical lossless 3NF synthesis for Σβi.</a:t>
            </a:r>
            <a:r>
              <a:rPr lang="en" sz="1100">
                <a:solidFill>
                  <a:srgbClr val="000000"/>
                </a:solidFill>
                <a:latin typeface="Comic Sans MS"/>
                <a:ea typeface="Comic Sans MS"/>
                <a:cs typeface="Comic Sans MS"/>
                <a:sym typeface="Comic Sans MS"/>
              </a:rPr>
              <a:t>				</a:t>
            </a:r>
            <a:endParaRPr sz="1100">
              <a:solidFill>
                <a:srgbClr val="000000"/>
              </a:solidFill>
              <a:latin typeface="Comic Sans MS"/>
              <a:ea typeface="Comic Sans MS"/>
              <a:cs typeface="Comic Sans MS"/>
              <a:sym typeface="Comic Sans MS"/>
            </a:endParaRPr>
          </a:p>
          <a:p>
            <a:pPr indent="-298450" lvl="3" marL="1828800" rtl="0" algn="l">
              <a:lnSpc>
                <a:spcPct val="100000"/>
              </a:lnSpc>
              <a:spcBef>
                <a:spcPts val="0"/>
              </a:spcBef>
              <a:spcAft>
                <a:spcPts val="0"/>
              </a:spcAft>
              <a:buClr>
                <a:srgbClr val="000000"/>
              </a:buClr>
              <a:buSzPts val="1100"/>
              <a:buFont typeface="Arial"/>
              <a:buChar char="■"/>
            </a:pPr>
            <a:r>
              <a:rPr lang="en" sz="1000">
                <a:solidFill>
                  <a:srgbClr val="000000"/>
                </a:solidFill>
                <a:latin typeface="Comic Sans MS"/>
                <a:ea typeface="Comic Sans MS"/>
                <a:cs typeface="Comic Sans MS"/>
                <a:sym typeface="Comic Sans MS"/>
              </a:rPr>
              <a:t>Append	obtained decomposition's to D,remove given pfd from LS and recursively check if D is in 3nf</a:t>
            </a:r>
            <a:r>
              <a:rPr lang="en" sz="1100">
                <a:solidFill>
                  <a:srgbClr val="000000"/>
                </a:solidFill>
                <a:latin typeface="Comic Sans MS"/>
                <a:ea typeface="Comic Sans MS"/>
                <a:cs typeface="Comic Sans MS"/>
                <a:sym typeface="Comic Sans MS"/>
              </a:rPr>
              <a:t>		</a:t>
            </a:r>
            <a:endParaRPr sz="1100">
              <a:solidFill>
                <a:srgbClr val="000000"/>
              </a:solidFill>
              <a:latin typeface="Comic Sans MS"/>
              <a:ea typeface="Comic Sans MS"/>
              <a:cs typeface="Comic Sans MS"/>
              <a:sym typeface="Comic Sans MS"/>
            </a:endParaRPr>
          </a:p>
          <a:p>
            <a:pPr indent="-298450" lvl="1" marL="914400" rtl="0" algn="l">
              <a:lnSpc>
                <a:spcPct val="100000"/>
              </a:lnSpc>
              <a:spcBef>
                <a:spcPts val="0"/>
              </a:spcBef>
              <a:spcAft>
                <a:spcPts val="0"/>
              </a:spcAft>
              <a:buClr>
                <a:srgbClr val="000000"/>
              </a:buClr>
              <a:buSzPts val="1100"/>
              <a:buFont typeface="Arial"/>
              <a:buChar char="○"/>
            </a:pPr>
            <a:r>
              <a:rPr lang="en" sz="1000">
                <a:solidFill>
                  <a:srgbClr val="000000"/>
                </a:solidFill>
                <a:latin typeface="Comic Sans MS"/>
                <a:ea typeface="Comic Sans MS"/>
                <a:cs typeface="Comic Sans MS"/>
                <a:sym typeface="Comic Sans MS"/>
              </a:rPr>
              <a:t>While (LS is not empty)</a:t>
            </a:r>
            <a:r>
              <a:rPr lang="en" sz="1100">
                <a:solidFill>
                  <a:srgbClr val="000000"/>
                </a:solidFill>
                <a:latin typeface="Comic Sans MS"/>
                <a:ea typeface="Comic Sans MS"/>
                <a:cs typeface="Comic Sans MS"/>
                <a:sym typeface="Comic Sans MS"/>
              </a:rPr>
              <a:t>		</a:t>
            </a:r>
            <a:endParaRPr sz="1100">
              <a:solidFill>
                <a:srgbClr val="000000"/>
              </a:solidFill>
              <a:latin typeface="Comic Sans MS"/>
              <a:ea typeface="Comic Sans MS"/>
              <a:cs typeface="Comic Sans MS"/>
              <a:sym typeface="Comic Sans MS"/>
            </a:endParaRPr>
          </a:p>
          <a:p>
            <a:pPr indent="-298450" lvl="1" marL="914400" rtl="0" algn="l">
              <a:lnSpc>
                <a:spcPct val="100000"/>
              </a:lnSpc>
              <a:spcBef>
                <a:spcPts val="0"/>
              </a:spcBef>
              <a:spcAft>
                <a:spcPts val="0"/>
              </a:spcAft>
              <a:buClr>
                <a:srgbClr val="000000"/>
              </a:buClr>
              <a:buSzPts val="1100"/>
              <a:buFont typeface="Comic Sans MS"/>
              <a:buChar char="○"/>
            </a:pPr>
            <a:r>
              <a:rPr lang="en" sz="1000">
                <a:solidFill>
                  <a:srgbClr val="000000"/>
                </a:solidFill>
                <a:latin typeface="Comic Sans MS"/>
                <a:ea typeface="Comic Sans MS"/>
                <a:cs typeface="Comic Sans MS"/>
                <a:sym typeface="Comic Sans MS"/>
              </a:rPr>
              <a:t>Remove 	pfds which are there in LS from R</a:t>
            </a:r>
            <a:r>
              <a:rPr baseline="-25000" lang="en" sz="1700">
                <a:solidFill>
                  <a:srgbClr val="000000"/>
                </a:solidFill>
                <a:latin typeface="Comic Sans MS"/>
                <a:ea typeface="Comic Sans MS"/>
                <a:cs typeface="Comic Sans MS"/>
                <a:sym typeface="Comic Sans MS"/>
              </a:rPr>
              <a:t>1</a:t>
            </a:r>
            <a:r>
              <a:rPr lang="en" sz="1000">
                <a:solidFill>
                  <a:srgbClr val="000000"/>
                </a:solidFill>
                <a:latin typeface="Comic Sans MS"/>
                <a:ea typeface="Comic Sans MS"/>
                <a:cs typeface="Comic Sans MS"/>
                <a:sym typeface="Comic Sans MS"/>
              </a:rPr>
              <a:t>.</a:t>
            </a:r>
            <a:endParaRPr sz="1100">
              <a:solidFill>
                <a:srgbClr val="000000"/>
              </a:solidFill>
              <a:latin typeface="Comic Sans MS"/>
              <a:ea typeface="Comic Sans MS"/>
              <a:cs typeface="Comic Sans MS"/>
              <a:sym typeface="Comic Sans MS"/>
            </a:endParaRPr>
          </a:p>
          <a:p>
            <a:pPr indent="-298450" lvl="1" marL="914400" rtl="0" algn="l">
              <a:lnSpc>
                <a:spcPct val="100000"/>
              </a:lnSpc>
              <a:spcBef>
                <a:spcPts val="0"/>
              </a:spcBef>
              <a:spcAft>
                <a:spcPts val="0"/>
              </a:spcAft>
              <a:buClr>
                <a:srgbClr val="000000"/>
              </a:buClr>
              <a:buSzPts val="1100"/>
              <a:buFont typeface="Comic Sans MS"/>
              <a:buChar char="○"/>
            </a:pPr>
            <a:r>
              <a:rPr lang="en" sz="1000">
                <a:solidFill>
                  <a:srgbClr val="000000"/>
                </a:solidFill>
                <a:latin typeface="Comic Sans MS"/>
                <a:ea typeface="Comic Sans MS"/>
                <a:cs typeface="Comic Sans MS"/>
                <a:sym typeface="Comic Sans MS"/>
              </a:rPr>
              <a:t>Output (R</a:t>
            </a:r>
            <a:r>
              <a:rPr baseline="-25000" lang="en" sz="1700">
                <a:solidFill>
                  <a:srgbClr val="000000"/>
                </a:solidFill>
                <a:latin typeface="Comic Sans MS"/>
                <a:ea typeface="Comic Sans MS"/>
                <a:cs typeface="Comic Sans MS"/>
                <a:sym typeface="Comic Sans MS"/>
              </a:rPr>
              <a:t>1</a:t>
            </a:r>
            <a:r>
              <a:rPr lang="en" sz="1000">
                <a:solidFill>
                  <a:srgbClr val="000000"/>
                </a:solidFill>
                <a:latin typeface="Comic Sans MS"/>
                <a:ea typeface="Comic Sans MS"/>
                <a:cs typeface="Comic Sans MS"/>
                <a:sym typeface="Comic Sans MS"/>
              </a:rPr>
              <a:t>+ D).</a:t>
            </a:r>
            <a:endParaRPr>
              <a:latin typeface="Comic Sans MS"/>
              <a:ea typeface="Comic Sans MS"/>
              <a:cs typeface="Comic Sans MS"/>
              <a:sym typeface="Comic Sans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a:t>esults</a:t>
            </a:r>
            <a:endParaRPr/>
          </a:p>
        </p:txBody>
      </p:sp>
      <p:pic>
        <p:nvPicPr>
          <p:cNvPr id="129" name="Google Shape;129;p24"/>
          <p:cNvPicPr preferRelativeResize="0"/>
          <p:nvPr/>
        </p:nvPicPr>
        <p:blipFill>
          <a:blip r:embed="rId3">
            <a:alphaModFix/>
          </a:blip>
          <a:stretch>
            <a:fillRect/>
          </a:stretch>
        </p:blipFill>
        <p:spPr>
          <a:xfrm>
            <a:off x="1295400" y="1218400"/>
            <a:ext cx="6553200" cy="2066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5"/>
          <p:cNvSpPr txBox="1"/>
          <p:nvPr/>
        </p:nvSpPr>
        <p:spPr>
          <a:xfrm>
            <a:off x="2557350" y="1699025"/>
            <a:ext cx="4029300" cy="113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t>Thank You</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63" name="Google Shape;63;p14"/>
          <p:cNvSpPr txBox="1"/>
          <p:nvPr>
            <p:ph idx="1" type="body"/>
          </p:nvPr>
        </p:nvSpPr>
        <p:spPr>
          <a:xfrm>
            <a:off x="311700" y="1093850"/>
            <a:ext cx="8520600" cy="3538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Font typeface="Comic Sans MS"/>
              <a:buChar char="➢"/>
            </a:pPr>
            <a:r>
              <a:rPr lang="en">
                <a:solidFill>
                  <a:srgbClr val="666666"/>
                </a:solidFill>
                <a:latin typeface="Comic Sans MS"/>
                <a:ea typeface="Comic Sans MS"/>
                <a:cs typeface="Comic Sans MS"/>
                <a:sym typeface="Comic Sans MS"/>
              </a:rPr>
              <a:t>Relational databases were developed for applications with certain data, such as accounting, inventory, and payroll. Modern applications such as information extraction, data integration and cleaning, require techniques for uncertain data.</a:t>
            </a:r>
            <a:endParaRPr>
              <a:solidFill>
                <a:srgbClr val="666666"/>
              </a:solidFill>
              <a:latin typeface="Comic Sans MS"/>
              <a:ea typeface="Comic Sans MS"/>
              <a:cs typeface="Comic Sans MS"/>
              <a:sym typeface="Comic Sans MS"/>
            </a:endParaRPr>
          </a:p>
          <a:p>
            <a:pPr indent="-342900" lvl="0" marL="457200" rtl="0" algn="l">
              <a:spcBef>
                <a:spcPts val="0"/>
              </a:spcBef>
              <a:spcAft>
                <a:spcPts val="0"/>
              </a:spcAft>
              <a:buClr>
                <a:srgbClr val="666666"/>
              </a:buClr>
              <a:buSzPts val="1800"/>
              <a:buFont typeface="Comic Sans MS"/>
              <a:buChar char="➢"/>
            </a:pPr>
            <a:r>
              <a:rPr lang="en">
                <a:solidFill>
                  <a:srgbClr val="666666"/>
                </a:solidFill>
                <a:latin typeface="Comic Sans MS"/>
                <a:ea typeface="Comic Sans MS"/>
                <a:cs typeface="Comic Sans MS"/>
                <a:sym typeface="Comic Sans MS"/>
              </a:rPr>
              <a:t>If data is uncertain, then so is any redundancy that results from this data. The more possible it is for data redundancy to occur, the more FDs can cause this redundancy, and the harder the normalization effort will be to remove that redundancy.</a:t>
            </a:r>
            <a:endParaRPr>
              <a:solidFill>
                <a:srgbClr val="666666"/>
              </a:solidFill>
              <a:latin typeface="Comic Sans MS"/>
              <a:ea typeface="Comic Sans MS"/>
              <a:cs typeface="Comic Sans MS"/>
              <a:sym typeface="Comic Sans MS"/>
            </a:endParaRPr>
          </a:p>
          <a:p>
            <a:pPr indent="-342900" lvl="0" marL="457200" rtl="0" algn="l">
              <a:spcBef>
                <a:spcPts val="0"/>
              </a:spcBef>
              <a:spcAft>
                <a:spcPts val="0"/>
              </a:spcAft>
              <a:buClr>
                <a:srgbClr val="666666"/>
              </a:buClr>
              <a:buSzPts val="1800"/>
              <a:buFont typeface="Comic Sans MS"/>
              <a:buChar char="➢"/>
            </a:pPr>
            <a:r>
              <a:rPr lang="en">
                <a:solidFill>
                  <a:srgbClr val="666666"/>
                </a:solidFill>
                <a:latin typeface="Comic Sans MS"/>
                <a:ea typeface="Comic Sans MS"/>
                <a:cs typeface="Comic Sans MS"/>
                <a:sym typeface="Comic Sans MS"/>
              </a:rPr>
              <a:t>Therefore, the impact we expect uncertainty to have on schema design is that the more frequent updates are likely to be processed efficiently with less normalization effort.</a:t>
            </a:r>
            <a:endParaRPr>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mic Sans MS"/>
              <a:buChar char="➢"/>
            </a:pPr>
            <a:r>
              <a:rPr lang="en">
                <a:latin typeface="Comic Sans MS"/>
                <a:ea typeface="Comic Sans MS"/>
                <a:cs typeface="Comic Sans MS"/>
                <a:sym typeface="Comic Sans MS"/>
              </a:rPr>
              <a:t>Given a Relational Schema(R), Possibility Degree (or) Certainty degree scale(S), set of possibilistic functional dependencies, we have to output the redundancy free, lossless, dependency preserving schema as output.</a:t>
            </a:r>
            <a:endParaRPr>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PFDs</a:t>
            </a:r>
            <a:endParaRPr/>
          </a:p>
        </p:txBody>
      </p:sp>
      <p:sp>
        <p:nvSpPr>
          <p:cNvPr id="75" name="Google Shape;75;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mic Sans MS"/>
              <a:buChar char="➢"/>
            </a:pPr>
            <a:r>
              <a:rPr lang="en">
                <a:latin typeface="Comic Sans MS"/>
                <a:ea typeface="Comic Sans MS"/>
                <a:cs typeface="Comic Sans MS"/>
                <a:sym typeface="Comic Sans MS"/>
              </a:rPr>
              <a:t>The paper introduces possibilistic FD’s as classical FD’s with a degree of certainty.</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
                <a:latin typeface="Comic Sans MS"/>
                <a:ea typeface="Comic Sans MS"/>
                <a:cs typeface="Comic Sans MS"/>
                <a:sym typeface="Comic Sans MS"/>
              </a:rPr>
              <a:t>As FD’s are fundamental to Relational Database Design, pFD’s will play a fundamental role to schema design for uncertain data.</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
                <a:latin typeface="Comic Sans MS"/>
                <a:ea typeface="Comic Sans MS"/>
                <a:cs typeface="Comic Sans MS"/>
                <a:sym typeface="Comic Sans MS"/>
              </a:rPr>
              <a:t>The Certainty with which an FD holds in an Uncertain relation corresponds to the possibility of the smallest possible world in which the FD is violated.</a:t>
            </a:r>
            <a:endParaRPr>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Scaled armstrong’s axioms</a:t>
            </a:r>
            <a:endParaRPr/>
          </a:p>
        </p:txBody>
      </p:sp>
      <p:sp>
        <p:nvSpPr>
          <p:cNvPr id="81" name="Google Shape;81;p17"/>
          <p:cNvSpPr txBox="1"/>
          <p:nvPr>
            <p:ph idx="1" type="body"/>
          </p:nvPr>
        </p:nvSpPr>
        <p:spPr>
          <a:xfrm>
            <a:off x="311700" y="1228675"/>
            <a:ext cx="36510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Font typeface="Comic Sans MS"/>
              <a:buChar char="➢"/>
            </a:pPr>
            <a:r>
              <a:rPr lang="en">
                <a:solidFill>
                  <a:srgbClr val="666666"/>
                </a:solidFill>
                <a:latin typeface="Comic Sans MS"/>
                <a:ea typeface="Comic Sans MS"/>
                <a:cs typeface="Comic Sans MS"/>
                <a:sym typeface="Comic Sans MS"/>
              </a:rPr>
              <a:t>This sound and complete axiomatization can be used to solve the implication problem</a:t>
            </a:r>
            <a:endParaRPr>
              <a:solidFill>
                <a:srgbClr val="666666"/>
              </a:solidFill>
              <a:latin typeface="Comic Sans MS"/>
              <a:ea typeface="Comic Sans MS"/>
              <a:cs typeface="Comic Sans MS"/>
              <a:sym typeface="Comic Sans MS"/>
            </a:endParaRPr>
          </a:p>
        </p:txBody>
      </p:sp>
      <p:pic>
        <p:nvPicPr>
          <p:cNvPr id="82" name="Google Shape;82;p17"/>
          <p:cNvPicPr preferRelativeResize="0"/>
          <p:nvPr/>
        </p:nvPicPr>
        <p:blipFill>
          <a:blip r:embed="rId3">
            <a:alphaModFix/>
          </a:blip>
          <a:stretch>
            <a:fillRect/>
          </a:stretch>
        </p:blipFill>
        <p:spPr>
          <a:xfrm>
            <a:off x="4235700" y="1228674"/>
            <a:ext cx="4685125" cy="3225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Scaled normal forms</a:t>
            </a:r>
            <a:endParaRPr/>
          </a:p>
        </p:txBody>
      </p:sp>
      <p:sp>
        <p:nvSpPr>
          <p:cNvPr id="88" name="Google Shape;88;p18"/>
          <p:cNvSpPr txBox="1"/>
          <p:nvPr>
            <p:ph idx="1" type="body"/>
          </p:nvPr>
        </p:nvSpPr>
        <p:spPr>
          <a:xfrm>
            <a:off x="311700" y="1228675"/>
            <a:ext cx="8520600" cy="3777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Font typeface="Comic Sans MS"/>
              <a:buChar char="➢"/>
            </a:pPr>
            <a:r>
              <a:rPr lang="en">
                <a:solidFill>
                  <a:srgbClr val="666666"/>
                </a:solidFill>
                <a:latin typeface="Comic Sans MS"/>
                <a:ea typeface="Comic Sans MS"/>
                <a:cs typeface="Comic Sans MS"/>
                <a:sym typeface="Comic Sans MS"/>
              </a:rPr>
              <a:t>In p-relations, different data can occur with different p-degrees. Therefore, data redundancy may occur with different p-degrees, too.</a:t>
            </a:r>
            <a:endParaRPr>
              <a:solidFill>
                <a:srgbClr val="666666"/>
              </a:solidFill>
              <a:latin typeface="Comic Sans MS"/>
              <a:ea typeface="Comic Sans MS"/>
              <a:cs typeface="Comic Sans MS"/>
              <a:sym typeface="Comic Sans MS"/>
            </a:endParaRPr>
          </a:p>
          <a:p>
            <a:pPr indent="-342900" lvl="0" marL="457200" rtl="0" algn="l">
              <a:spcBef>
                <a:spcPts val="0"/>
              </a:spcBef>
              <a:spcAft>
                <a:spcPts val="0"/>
              </a:spcAft>
              <a:buClr>
                <a:srgbClr val="666666"/>
              </a:buClr>
              <a:buSzPts val="1800"/>
              <a:buFont typeface="Comic Sans MS"/>
              <a:buChar char="➢"/>
            </a:pPr>
            <a:r>
              <a:rPr lang="en">
                <a:solidFill>
                  <a:srgbClr val="666666"/>
                </a:solidFill>
                <a:latin typeface="Comic Sans MS"/>
                <a:ea typeface="Comic Sans MS"/>
                <a:cs typeface="Comic Sans MS"/>
                <a:sym typeface="Comic Sans MS"/>
              </a:rPr>
              <a:t>Intuitively, the smaller the p-degree for which data redundancy is to be eliminated, the smaller the normalization effort will be.</a:t>
            </a:r>
            <a:endParaRPr sz="1100">
              <a:solidFill>
                <a:srgbClr val="000000"/>
              </a:solidFill>
              <a:latin typeface="Arial"/>
              <a:ea typeface="Arial"/>
              <a:cs typeface="Arial"/>
              <a:sym typeface="Arial"/>
            </a:endParaRPr>
          </a:p>
          <a:p>
            <a:pPr indent="-342900" lvl="0" marL="457200" rtl="0" algn="l">
              <a:lnSpc>
                <a:spcPct val="100000"/>
              </a:lnSpc>
              <a:spcBef>
                <a:spcPts val="0"/>
              </a:spcBef>
              <a:spcAft>
                <a:spcPts val="0"/>
              </a:spcAft>
              <a:buClr>
                <a:srgbClr val="666666"/>
              </a:buClr>
              <a:buSzPts val="1800"/>
              <a:buFont typeface="Comic Sans MS"/>
              <a:buChar char="➢"/>
            </a:pPr>
            <a:r>
              <a:rPr lang="en">
                <a:solidFill>
                  <a:srgbClr val="666666"/>
                </a:solidFill>
                <a:latin typeface="Comic Sans MS"/>
                <a:ea typeface="Comic Sans MS"/>
                <a:cs typeface="Comic Sans MS"/>
                <a:sym typeface="Comic Sans MS"/>
              </a:rPr>
              <a:t>We will introduce notions of data redundancy that are tailored to the p-degree of tuples in which they occur.</a:t>
            </a:r>
            <a:endParaRPr>
              <a:solidFill>
                <a:srgbClr val="666666"/>
              </a:solidFill>
              <a:latin typeface="Comic Sans MS"/>
              <a:ea typeface="Comic Sans MS"/>
              <a:cs typeface="Comic Sans MS"/>
              <a:sym typeface="Comic Sans MS"/>
            </a:endParaRPr>
          </a:p>
          <a:p>
            <a:pPr indent="-342900" lvl="0" marL="457200" rtl="0" algn="l">
              <a:spcBef>
                <a:spcPts val="0"/>
              </a:spcBef>
              <a:spcAft>
                <a:spcPts val="0"/>
              </a:spcAft>
              <a:buClr>
                <a:srgbClr val="666666"/>
              </a:buClr>
              <a:buSzPts val="1800"/>
              <a:buFont typeface="Comic Sans MS"/>
              <a:buChar char="➢"/>
            </a:pPr>
            <a:r>
              <a:rPr lang="en">
                <a:solidFill>
                  <a:srgbClr val="666666"/>
                </a:solidFill>
                <a:latin typeface="Comic Sans MS"/>
                <a:ea typeface="Comic Sans MS"/>
                <a:cs typeface="Comic Sans MS"/>
                <a:sym typeface="Comic Sans MS"/>
              </a:rPr>
              <a:t>We then characterize each of these semantic normal forms by a corresponding syntactic normal form, and establish strong correspondences with BCNF and 3NF in relational databases.</a:t>
            </a:r>
            <a:endParaRPr>
              <a:solidFill>
                <a:srgbClr val="666666"/>
              </a:solidFill>
              <a:latin typeface="Comic Sans MS"/>
              <a:ea typeface="Comic Sans MS"/>
              <a:cs typeface="Comic Sans MS"/>
              <a:sym typeface="Comic Sans MS"/>
            </a:endParaRPr>
          </a:p>
          <a:p>
            <a:pPr indent="0" lvl="0" marL="0" rtl="0" algn="l">
              <a:spcBef>
                <a:spcPts val="1600"/>
              </a:spcBef>
              <a:spcAft>
                <a:spcPts val="1600"/>
              </a:spcAft>
              <a:buNone/>
            </a:pPr>
            <a:r>
              <a:t/>
            </a:r>
            <a:endParaRPr>
              <a:latin typeface="Comic Sans MS"/>
              <a:ea typeface="Comic Sans MS"/>
              <a:cs typeface="Comic Sans MS"/>
              <a:sym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Scaled data redundancy</a:t>
            </a:r>
            <a:endParaRPr/>
          </a:p>
        </p:txBody>
      </p:sp>
      <p:pic>
        <p:nvPicPr>
          <p:cNvPr id="94" name="Google Shape;94;p19"/>
          <p:cNvPicPr preferRelativeResize="0"/>
          <p:nvPr/>
        </p:nvPicPr>
        <p:blipFill>
          <a:blip r:embed="rId3">
            <a:alphaModFix/>
          </a:blip>
          <a:stretch>
            <a:fillRect/>
          </a:stretch>
        </p:blipFill>
        <p:spPr>
          <a:xfrm>
            <a:off x="404875" y="1323100"/>
            <a:ext cx="6302175" cy="1476375"/>
          </a:xfrm>
          <a:prstGeom prst="rect">
            <a:avLst/>
          </a:prstGeom>
          <a:noFill/>
          <a:ln>
            <a:noFill/>
          </a:ln>
        </p:spPr>
      </p:pic>
      <p:pic>
        <p:nvPicPr>
          <p:cNvPr id="95" name="Google Shape;95;p19"/>
          <p:cNvPicPr preferRelativeResize="0"/>
          <p:nvPr/>
        </p:nvPicPr>
        <p:blipFill>
          <a:blip r:embed="rId4">
            <a:alphaModFix/>
          </a:blip>
          <a:stretch>
            <a:fillRect/>
          </a:stretch>
        </p:blipFill>
        <p:spPr>
          <a:xfrm>
            <a:off x="152400" y="2951875"/>
            <a:ext cx="6657975" cy="800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Scaled normalization</a:t>
            </a:r>
            <a:endParaRPr/>
          </a:p>
        </p:txBody>
      </p:sp>
      <p:sp>
        <p:nvSpPr>
          <p:cNvPr id="101" name="Google Shape;101;p20"/>
          <p:cNvSpPr txBox="1"/>
          <p:nvPr>
            <p:ph idx="1" type="body"/>
          </p:nvPr>
        </p:nvSpPr>
        <p:spPr>
          <a:xfrm>
            <a:off x="311700" y="1228675"/>
            <a:ext cx="8520600" cy="5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Scaled BCNF Decomposition :</a:t>
            </a:r>
            <a:endParaRPr>
              <a:latin typeface="Comic Sans MS"/>
              <a:ea typeface="Comic Sans MS"/>
              <a:cs typeface="Comic Sans MS"/>
              <a:sym typeface="Comic Sans MS"/>
            </a:endParaRPr>
          </a:p>
          <a:p>
            <a:pPr indent="0" lvl="0" marL="0" rtl="0" algn="l">
              <a:spcBef>
                <a:spcPts val="1600"/>
              </a:spcBef>
              <a:spcAft>
                <a:spcPts val="1600"/>
              </a:spcAft>
              <a:buNone/>
            </a:pPr>
            <a:r>
              <a:t/>
            </a:r>
            <a:endParaRPr>
              <a:latin typeface="Comic Sans MS"/>
              <a:ea typeface="Comic Sans MS"/>
              <a:cs typeface="Comic Sans MS"/>
              <a:sym typeface="Comic Sans MS"/>
            </a:endParaRPr>
          </a:p>
        </p:txBody>
      </p:sp>
      <p:pic>
        <p:nvPicPr>
          <p:cNvPr id="102" name="Google Shape;102;p20"/>
          <p:cNvPicPr preferRelativeResize="0"/>
          <p:nvPr/>
        </p:nvPicPr>
        <p:blipFill>
          <a:blip r:embed="rId3">
            <a:alphaModFix/>
          </a:blip>
          <a:stretch>
            <a:fillRect/>
          </a:stretch>
        </p:blipFill>
        <p:spPr>
          <a:xfrm>
            <a:off x="311700" y="1620975"/>
            <a:ext cx="4227474" cy="3374500"/>
          </a:xfrm>
          <a:prstGeom prst="rect">
            <a:avLst/>
          </a:prstGeom>
          <a:noFill/>
          <a:ln>
            <a:noFill/>
          </a:ln>
        </p:spPr>
      </p:pic>
      <p:sp>
        <p:nvSpPr>
          <p:cNvPr id="103" name="Google Shape;103;p20"/>
          <p:cNvSpPr txBox="1"/>
          <p:nvPr/>
        </p:nvSpPr>
        <p:spPr>
          <a:xfrm>
            <a:off x="4950725" y="1646575"/>
            <a:ext cx="3881400" cy="23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b="1" lang="en" sz="1800">
                <a:solidFill>
                  <a:srgbClr val="666666"/>
                </a:solidFill>
                <a:latin typeface="Comic Sans MS"/>
                <a:ea typeface="Comic Sans MS"/>
                <a:cs typeface="Comic Sans MS"/>
                <a:sym typeface="Comic Sans MS"/>
              </a:rPr>
              <a:t>Theorem 7 </a:t>
            </a:r>
            <a:r>
              <a:rPr lang="en" sz="1800">
                <a:solidFill>
                  <a:srgbClr val="666666"/>
                </a:solidFill>
                <a:latin typeface="Comic Sans MS"/>
                <a:ea typeface="Comic Sans MS"/>
                <a:cs typeface="Comic Sans MS"/>
                <a:sym typeface="Comic Sans MS"/>
              </a:rPr>
              <a:t>(</a:t>
            </a:r>
            <a:r>
              <a:rPr i="1" lang="en" sz="1800">
                <a:solidFill>
                  <a:srgbClr val="666666"/>
                </a:solidFill>
                <a:latin typeface="Comic Sans MS"/>
                <a:ea typeface="Comic Sans MS"/>
                <a:cs typeface="Comic Sans MS"/>
                <a:sym typeface="Comic Sans MS"/>
              </a:rPr>
              <a:t>R; S</a:t>
            </a:r>
            <a:r>
              <a:rPr lang="en" sz="1800">
                <a:solidFill>
                  <a:srgbClr val="666666"/>
                </a:solidFill>
                <a:latin typeface="Comic Sans MS"/>
                <a:ea typeface="Comic Sans MS"/>
                <a:cs typeface="Comic Sans MS"/>
                <a:sym typeface="Comic Sans MS"/>
              </a:rPr>
              <a:t>) </a:t>
            </a:r>
            <a:r>
              <a:rPr i="1" lang="en" sz="1800">
                <a:solidFill>
                  <a:srgbClr val="666666"/>
                </a:solidFill>
                <a:latin typeface="Comic Sans MS"/>
                <a:ea typeface="Comic Sans MS"/>
                <a:cs typeface="Comic Sans MS"/>
                <a:sym typeface="Comic Sans MS"/>
              </a:rPr>
              <a:t>is in β-BCNF with respect to a set </a:t>
            </a:r>
            <a:r>
              <a:rPr lang="en" sz="1800">
                <a:solidFill>
                  <a:srgbClr val="666666"/>
                </a:solidFill>
                <a:latin typeface="Comic Sans MS"/>
                <a:ea typeface="Comic Sans MS"/>
                <a:cs typeface="Comic Sans MS"/>
                <a:sym typeface="Comic Sans MS"/>
              </a:rPr>
              <a:t>Σ </a:t>
            </a:r>
            <a:r>
              <a:rPr i="1" lang="en" sz="1800">
                <a:solidFill>
                  <a:srgbClr val="666666"/>
                </a:solidFill>
                <a:latin typeface="Comic Sans MS"/>
                <a:ea typeface="Comic Sans MS"/>
                <a:cs typeface="Comic Sans MS"/>
                <a:sym typeface="Comic Sans MS"/>
              </a:rPr>
              <a:t>if and only if R is in BCNF with respect to </a:t>
            </a:r>
            <a:r>
              <a:rPr lang="en" sz="1800">
                <a:solidFill>
                  <a:srgbClr val="666666"/>
                </a:solidFill>
                <a:latin typeface="Comic Sans MS"/>
                <a:ea typeface="Comic Sans MS"/>
                <a:cs typeface="Comic Sans MS"/>
                <a:sym typeface="Comic Sans MS"/>
              </a:rPr>
              <a:t>Σ</a:t>
            </a:r>
            <a:r>
              <a:rPr i="1" lang="en" sz="1800">
                <a:solidFill>
                  <a:schemeClr val="dk2"/>
                </a:solidFill>
                <a:latin typeface="Comic Sans MS"/>
                <a:ea typeface="Comic Sans MS"/>
                <a:cs typeface="Comic Sans MS"/>
                <a:sym typeface="Comic Sans MS"/>
              </a:rPr>
              <a:t>β</a:t>
            </a:r>
            <a:r>
              <a:rPr i="1" lang="en" sz="1800">
                <a:solidFill>
                  <a:srgbClr val="666666"/>
                </a:solidFill>
                <a:latin typeface="Comic Sans MS"/>
                <a:ea typeface="Comic Sans MS"/>
                <a:cs typeface="Comic Sans MS"/>
                <a:sym typeface="Comic Sans MS"/>
              </a:rPr>
              <a:t>.</a:t>
            </a:r>
            <a:endParaRPr i="1" sz="1800">
              <a:solidFill>
                <a:srgbClr val="666666"/>
              </a:solidFill>
              <a:latin typeface="Comic Sans MS"/>
              <a:ea typeface="Comic Sans MS"/>
              <a:cs typeface="Comic Sans MS"/>
              <a:sym typeface="Comic Sans MS"/>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Scaled normalization cont...</a:t>
            </a:r>
            <a:endParaRPr/>
          </a:p>
        </p:txBody>
      </p:sp>
      <p:sp>
        <p:nvSpPr>
          <p:cNvPr id="109" name="Google Shape;109;p21"/>
          <p:cNvSpPr txBox="1"/>
          <p:nvPr>
            <p:ph idx="1" type="body"/>
          </p:nvPr>
        </p:nvSpPr>
        <p:spPr>
          <a:xfrm>
            <a:off x="311700" y="1228675"/>
            <a:ext cx="8520600" cy="52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Comic Sans MS"/>
                <a:ea typeface="Comic Sans MS"/>
                <a:cs typeface="Comic Sans MS"/>
                <a:sym typeface="Comic Sans MS"/>
              </a:rPr>
              <a:t>Scaled 3NF Decomposition</a:t>
            </a:r>
            <a:endParaRPr>
              <a:latin typeface="Comic Sans MS"/>
              <a:ea typeface="Comic Sans MS"/>
              <a:cs typeface="Comic Sans MS"/>
              <a:sym typeface="Comic Sans MS"/>
            </a:endParaRPr>
          </a:p>
        </p:txBody>
      </p:sp>
      <p:pic>
        <p:nvPicPr>
          <p:cNvPr id="110" name="Google Shape;110;p21"/>
          <p:cNvPicPr preferRelativeResize="0"/>
          <p:nvPr/>
        </p:nvPicPr>
        <p:blipFill>
          <a:blip r:embed="rId3">
            <a:alphaModFix/>
          </a:blip>
          <a:stretch>
            <a:fillRect/>
          </a:stretch>
        </p:blipFill>
        <p:spPr>
          <a:xfrm>
            <a:off x="152400" y="1635600"/>
            <a:ext cx="4156824" cy="3355499"/>
          </a:xfrm>
          <a:prstGeom prst="rect">
            <a:avLst/>
          </a:prstGeom>
          <a:noFill/>
          <a:ln>
            <a:noFill/>
          </a:ln>
        </p:spPr>
      </p:pic>
      <p:sp>
        <p:nvSpPr>
          <p:cNvPr id="111" name="Google Shape;111;p21"/>
          <p:cNvSpPr txBox="1"/>
          <p:nvPr/>
        </p:nvSpPr>
        <p:spPr>
          <a:xfrm>
            <a:off x="4873875" y="1690475"/>
            <a:ext cx="3809100" cy="27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b="1" lang="en" sz="1800">
                <a:solidFill>
                  <a:srgbClr val="666666"/>
                </a:solidFill>
                <a:latin typeface="Comic Sans MS"/>
                <a:ea typeface="Comic Sans MS"/>
                <a:cs typeface="Comic Sans MS"/>
                <a:sym typeface="Comic Sans MS"/>
              </a:rPr>
              <a:t>Theorem 10 </a:t>
            </a:r>
            <a:r>
              <a:rPr lang="en" sz="1800">
                <a:solidFill>
                  <a:srgbClr val="666666"/>
                </a:solidFill>
                <a:latin typeface="Comic Sans MS"/>
                <a:ea typeface="Comic Sans MS"/>
                <a:cs typeface="Comic Sans MS"/>
                <a:sym typeface="Comic Sans MS"/>
              </a:rPr>
              <a:t>(</a:t>
            </a:r>
            <a:r>
              <a:rPr i="1" lang="en" sz="1800">
                <a:solidFill>
                  <a:srgbClr val="666666"/>
                </a:solidFill>
                <a:latin typeface="Comic Sans MS"/>
                <a:ea typeface="Comic Sans MS"/>
                <a:cs typeface="Comic Sans MS"/>
                <a:sym typeface="Comic Sans MS"/>
              </a:rPr>
              <a:t>R; S</a:t>
            </a:r>
            <a:r>
              <a:rPr lang="en" sz="1800">
                <a:solidFill>
                  <a:srgbClr val="666666"/>
                </a:solidFill>
                <a:latin typeface="Comic Sans MS"/>
                <a:ea typeface="Comic Sans MS"/>
                <a:cs typeface="Comic Sans MS"/>
                <a:sym typeface="Comic Sans MS"/>
              </a:rPr>
              <a:t>) </a:t>
            </a:r>
            <a:r>
              <a:rPr i="1" lang="en" sz="1800">
                <a:solidFill>
                  <a:srgbClr val="666666"/>
                </a:solidFill>
                <a:latin typeface="Comic Sans MS"/>
                <a:ea typeface="Comic Sans MS"/>
                <a:cs typeface="Comic Sans MS"/>
                <a:sym typeface="Comic Sans MS"/>
              </a:rPr>
              <a:t>is in β-3NF with respect to a set </a:t>
            </a:r>
            <a:r>
              <a:rPr lang="en" sz="1800">
                <a:solidFill>
                  <a:srgbClr val="666666"/>
                </a:solidFill>
                <a:latin typeface="Comic Sans MS"/>
                <a:ea typeface="Comic Sans MS"/>
                <a:cs typeface="Comic Sans MS"/>
                <a:sym typeface="Comic Sans MS"/>
              </a:rPr>
              <a:t>Σ </a:t>
            </a:r>
            <a:r>
              <a:rPr i="1" lang="en" sz="1800">
                <a:solidFill>
                  <a:srgbClr val="666666"/>
                </a:solidFill>
                <a:latin typeface="Comic Sans MS"/>
                <a:ea typeface="Comic Sans MS"/>
                <a:cs typeface="Comic Sans MS"/>
                <a:sym typeface="Comic Sans MS"/>
              </a:rPr>
              <a:t>if and only if R is in 3NF with respect to </a:t>
            </a:r>
            <a:r>
              <a:rPr lang="en" sz="1800">
                <a:solidFill>
                  <a:srgbClr val="666666"/>
                </a:solidFill>
                <a:latin typeface="Comic Sans MS"/>
                <a:ea typeface="Comic Sans MS"/>
                <a:cs typeface="Comic Sans MS"/>
                <a:sym typeface="Comic Sans MS"/>
              </a:rPr>
              <a:t>Σ</a:t>
            </a:r>
            <a:r>
              <a:rPr i="1" lang="en" sz="1800">
                <a:solidFill>
                  <a:srgbClr val="666666"/>
                </a:solidFill>
                <a:latin typeface="Comic Sans MS"/>
                <a:ea typeface="Comic Sans MS"/>
                <a:cs typeface="Comic Sans MS"/>
                <a:sym typeface="Comic Sans MS"/>
              </a:rPr>
              <a:t>β.</a:t>
            </a:r>
            <a:endParaRPr i="1" sz="1800">
              <a:solidFill>
                <a:srgbClr val="666666"/>
              </a:solidFill>
              <a:latin typeface="Comic Sans MS"/>
              <a:ea typeface="Comic Sans MS"/>
              <a:cs typeface="Comic Sans MS"/>
              <a:sym typeface="Comic Sans MS"/>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