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57" r:id="rId4"/>
    <p:sldId id="264" r:id="rId5"/>
    <p:sldId id="265" r:id="rId6"/>
    <p:sldId id="275" r:id="rId7"/>
    <p:sldId id="258" r:id="rId8"/>
    <p:sldId id="273" r:id="rId9"/>
    <p:sldId id="27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09473-55C6-4168-9ACA-56F53A1254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70B814-D632-4BE5-BF68-06A2A1485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F9AF-780E-46E2-BDBD-54E705A46A40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5D3DA-9782-4A17-8328-5ECDBE73A6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3283F3-23A0-4100-92FB-3FE48DE9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9EF5-5E94-4D1D-AF5D-A52F5ADBD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48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09E2-159C-4595-872A-49B454841298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3358-7B7A-431E-8E1B-826E0302C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5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04975" y="1738313"/>
            <a:ext cx="5734050" cy="1039812"/>
          </a:xfrm>
        </p:spPr>
        <p:txBody>
          <a:bodyPr anchor="b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dirty="0"/>
              <a:t>Chap 01.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3268" y="4657986"/>
            <a:ext cx="5345907" cy="1039813"/>
          </a:xfrm>
        </p:spPr>
        <p:txBody>
          <a:bodyPr>
            <a:no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</a:p>
          <a:p>
            <a:r>
              <a:rPr lang="en-US" dirty="0"/>
              <a:t>Hong Gil-dong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654304-BAE4-4068-80C5-E71AADDA542D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FCE78E-3B22-4568-8D4B-2E34B193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880C67-74EF-4931-80B0-48F9187C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B4F29D0-0ACD-45D4-B5B3-D41AC32D9605}"/>
              </a:ext>
            </a:extLst>
          </p:cNvPr>
          <p:cNvSpPr txBox="1">
            <a:spLocks/>
          </p:cNvSpPr>
          <p:nvPr userDrawn="1"/>
        </p:nvSpPr>
        <p:spPr>
          <a:xfrm>
            <a:off x="0" y="141328"/>
            <a:ext cx="1981199" cy="49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&lt; Robotics&gt;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4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7" y="119966"/>
            <a:ext cx="8786446" cy="679402"/>
          </a:xfr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7" y="911376"/>
            <a:ext cx="8786446" cy="5364622"/>
          </a:xfr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1pPr>
            <a:lvl2pPr marL="3600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2pPr>
            <a:lvl3pPr marL="540000">
              <a:lnSpc>
                <a:spcPct val="200000"/>
              </a:lnSpc>
              <a:buFont typeface="Calibri" panose="020F0502020204030204" pitchFamily="34" charset="0"/>
              <a:buChar char="-"/>
              <a:defRPr sz="1600"/>
            </a:lvl3pPr>
            <a:lvl4pPr marL="72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4pPr>
            <a:lvl5pPr marL="90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08" y="6414871"/>
            <a:ext cx="896815" cy="4517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 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E42B67-851E-4F78-839A-5051276382B0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E34461-A2D4-4D8A-8A3F-021B44D2ADBE}"/>
              </a:ext>
            </a:extLst>
          </p:cNvPr>
          <p:cNvSpPr/>
          <p:nvPr userDrawn="1"/>
        </p:nvSpPr>
        <p:spPr>
          <a:xfrm>
            <a:off x="0" y="83400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D69D662-C5B3-4983-A808-4B2C3B0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8384CB0-F696-4782-BC77-78E375749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9E286D6-663A-4B48-90C7-97E218B1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6494" y="6346823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5C6A-9787-44B4-9AC0-9ED148A0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1490" y="6358546"/>
            <a:ext cx="903410" cy="42129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942E-6FB7-47B2-A434-FA83BE078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3A8CF-D416-4CBC-BDA8-D2C5F1D9C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268" y="4657986"/>
            <a:ext cx="5345907" cy="57586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8CA6C-87E2-4004-BA05-C1BC7579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A32954A-208F-4F79-860A-DD05A80C65AF}"/>
              </a:ext>
            </a:extLst>
          </p:cNvPr>
          <p:cNvSpPr txBox="1">
            <a:spLocks/>
          </p:cNvSpPr>
          <p:nvPr/>
        </p:nvSpPr>
        <p:spPr>
          <a:xfrm>
            <a:off x="3293268" y="5225142"/>
            <a:ext cx="5345907" cy="575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083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Image-Based Segmentation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287687A-91CA-46D4-9EEE-ADC191578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76683"/>
              </p:ext>
            </p:extLst>
          </p:nvPr>
        </p:nvGraphicFramePr>
        <p:xfrm>
          <a:off x="274648" y="2032499"/>
          <a:ext cx="4760890" cy="31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78">
                  <a:extLst>
                    <a:ext uri="{9D8B030D-6E8A-4147-A177-3AD203B41FA5}">
                      <a16:colId xmlns:a16="http://schemas.microsoft.com/office/drawing/2014/main" val="4074934388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731726853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2828470467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2174563394"/>
                    </a:ext>
                  </a:extLst>
                </a:gridCol>
                <a:gridCol w="952178">
                  <a:extLst>
                    <a:ext uri="{9D8B030D-6E8A-4147-A177-3AD203B41FA5}">
                      <a16:colId xmlns:a16="http://schemas.microsoft.com/office/drawing/2014/main" val="2915732734"/>
                    </a:ext>
                  </a:extLst>
                </a:gridCol>
              </a:tblGrid>
              <a:tr h="629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(1,1)</a:t>
                      </a:r>
                    </a:p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(1,2)</a:t>
                      </a:r>
                    </a:p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(1,3)</a:t>
                      </a:r>
                    </a:p>
                    <a:p>
                      <a:pPr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32304"/>
                  </a:ext>
                </a:extLst>
              </a:tr>
              <a:tr h="629848"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(2,2)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(2,3)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10697"/>
                  </a:ext>
                </a:extLst>
              </a:tr>
              <a:tr h="629848">
                <a:tc>
                  <a:txBody>
                    <a:bodyPr/>
                    <a:lstStyle/>
                    <a:p>
                      <a:pPr latinLnBrk="1"/>
                      <a:endParaRPr lang="ko-KR" altLang="en-US" sz="1600" b="1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(3,2)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(3,3)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859" marR="80859" marT="40429" marB="40429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(3,5)</a:t>
                      </a:r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86323"/>
                  </a:ext>
                </a:extLst>
              </a:tr>
              <a:tr h="6298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(4,5)</a:t>
                      </a:r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1087"/>
                  </a:ext>
                </a:extLst>
              </a:tr>
              <a:tr h="6298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(5,5)</a:t>
                      </a:r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marL="80859" marR="80859" marT="40429" marB="4042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0541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407863C-AFAA-4921-86C1-414E9EB0FFF6}"/>
              </a:ext>
            </a:extLst>
          </p:cNvPr>
          <p:cNvCxnSpPr>
            <a:cxnSpLocks/>
          </p:cNvCxnSpPr>
          <p:nvPr/>
        </p:nvCxnSpPr>
        <p:spPr>
          <a:xfrm>
            <a:off x="3026535" y="1584101"/>
            <a:ext cx="1107583" cy="3953814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AC0900-26F1-4960-B9AB-D16CEA071C89}"/>
                  </a:ext>
                </a:extLst>
              </p:cNvPr>
              <p:cNvSpPr txBox="1"/>
              <p:nvPr/>
            </p:nvSpPr>
            <p:spPr>
              <a:xfrm>
                <a:off x="5087764" y="2032499"/>
                <a:ext cx="396914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보라색 부분 </a:t>
                </a:r>
                <a:r>
                  <a:rPr lang="en-US" altLang="ko-KR" dirty="0"/>
                  <a:t>: Label = 1 </a:t>
                </a:r>
              </a:p>
              <a:p>
                <a:r>
                  <a:rPr lang="ko-KR" altLang="en-US" dirty="0"/>
                  <a:t>노란색 부분 </a:t>
                </a:r>
                <a:r>
                  <a:rPr lang="en-US" altLang="ko-KR" dirty="0"/>
                  <a:t>: Label = 2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초록색 부분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: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미리 정해준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보다 작기 때문에 보라색과 노란색 영역이 다른 물체라고 판단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AC0900-26F1-4960-B9AB-D16CEA071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764" y="2032499"/>
                <a:ext cx="3969149" cy="2585323"/>
              </a:xfrm>
              <a:prstGeom prst="rect">
                <a:avLst/>
              </a:prstGeom>
              <a:blipFill>
                <a:blip r:embed="rId2"/>
                <a:stretch>
                  <a:fillRect l="-1382" t="-1647" b="-2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부분 원형 5">
            <a:extLst>
              <a:ext uri="{FF2B5EF4-FFF2-40B4-BE49-F238E27FC236}">
                <a16:creationId xmlns:a16="http://schemas.microsoft.com/office/drawing/2014/main" id="{11A9BCED-D983-49FF-9C81-088ED28606D8}"/>
              </a:ext>
            </a:extLst>
          </p:cNvPr>
          <p:cNvSpPr/>
          <p:nvPr/>
        </p:nvSpPr>
        <p:spPr>
          <a:xfrm flipV="1">
            <a:off x="2551611" y="1584101"/>
            <a:ext cx="1164776" cy="1036320"/>
          </a:xfrm>
          <a:prstGeom prst="pie">
            <a:avLst>
              <a:gd name="adj1" fmla="val 16172444"/>
              <a:gd name="adj2" fmla="val 1712799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1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Point Clouds for Ground Vehicles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8AB31E-9804-4C39-A1FB-871B43FB8E25}"/>
                  </a:ext>
                </a:extLst>
              </p:cNvPr>
              <p:cNvSpPr txBox="1"/>
              <p:nvPr/>
            </p:nvSpPr>
            <p:spPr>
              <a:xfrm>
                <a:off x="645636" y="2030677"/>
                <a:ext cx="1622738" cy="394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,……,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8AB31E-9804-4C39-A1FB-871B43FB8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36" y="2030677"/>
                <a:ext cx="1622738" cy="394210"/>
              </a:xfrm>
              <a:prstGeom prst="rect">
                <a:avLst/>
              </a:prstGeom>
              <a:blipFill>
                <a:blip r:embed="rId2"/>
                <a:stretch>
                  <a:fillRect l="-1880"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C45109-2CF3-4E00-B03C-323717B8650A}"/>
                  </a:ext>
                </a:extLst>
              </p:cNvPr>
              <p:cNvSpPr txBox="1"/>
              <p:nvPr/>
            </p:nvSpPr>
            <p:spPr>
              <a:xfrm>
                <a:off x="278941" y="3808459"/>
                <a:ext cx="25564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C45109-2CF3-4E00-B03C-323717B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1" y="3808459"/>
                <a:ext cx="2556456" cy="276999"/>
              </a:xfrm>
              <a:prstGeom prst="rect">
                <a:avLst/>
              </a:prstGeom>
              <a:blipFill>
                <a:blip r:embed="rId3"/>
                <a:stretch>
                  <a:fillRect t="-444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6BC91E-6F89-419D-A856-A3C121B1402E}"/>
                  </a:ext>
                </a:extLst>
              </p:cNvPr>
              <p:cNvSpPr txBox="1"/>
              <p:nvPr/>
            </p:nvSpPr>
            <p:spPr>
              <a:xfrm>
                <a:off x="3593206" y="2087262"/>
                <a:ext cx="548995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dirty="0"/>
                  <a:t>시간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에서 획득한 </a:t>
                </a:r>
                <a:r>
                  <a:rPr lang="en-US" altLang="ko-KR" dirty="0"/>
                  <a:t>Point clouds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6BC91E-6F89-419D-A856-A3C121B1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06" y="2087262"/>
                <a:ext cx="5489950" cy="374526"/>
              </a:xfrm>
              <a:prstGeom prst="rect">
                <a:avLst/>
              </a:prstGeom>
              <a:blipFill>
                <a:blip r:embed="rId4"/>
                <a:stretch>
                  <a:fillRect t="-11290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ECAB78-27C3-483B-B11C-40B7DFCB2E6A}"/>
                  </a:ext>
                </a:extLst>
              </p:cNvPr>
              <p:cNvSpPr txBox="1"/>
              <p:nvPr/>
            </p:nvSpPr>
            <p:spPr>
              <a:xfrm>
                <a:off x="3475273" y="3808459"/>
                <a:ext cx="548995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dirty="0"/>
                  <a:t> 한 개의 포인트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ECAB78-27C3-483B-B11C-40B7DFCB2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73" y="3808459"/>
                <a:ext cx="5489950" cy="374526"/>
              </a:xfrm>
              <a:prstGeom prst="rect">
                <a:avLst/>
              </a:prstGeom>
              <a:blipFill>
                <a:blip r:embed="rId5"/>
                <a:stretch>
                  <a:fillRect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6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Point Clouds for Ground Vehicles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8B75CAA-E4D2-4594-9FA8-706C3C7F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7" y="1117187"/>
            <a:ext cx="4882289" cy="462362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D1DF2-5B31-4E63-BF06-F62DFA54BDC2}"/>
                  </a:ext>
                </a:extLst>
              </p:cNvPr>
              <p:cNvSpPr txBox="1"/>
              <p:nvPr/>
            </p:nvSpPr>
            <p:spPr>
              <a:xfrm>
                <a:off x="5395304" y="2632126"/>
                <a:ext cx="286360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𝑆𝑒𝑔𝑚𝑒𝑛𝑡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𝑎𝑡𝑎𝑛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AD1DF2-5B31-4E63-BF06-F62DFA54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04" y="2632126"/>
                <a:ext cx="2863604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59B7E-300C-4FF1-8935-DADE02FEC82B}"/>
                  </a:ext>
                </a:extLst>
              </p:cNvPr>
              <p:cNvSpPr txBox="1"/>
              <p:nvPr/>
            </p:nvSpPr>
            <p:spPr>
              <a:xfrm>
                <a:off x="5114086" y="3767595"/>
                <a:ext cx="36640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𝑆𝑒𝑔𝑚𝑒𝑛𝑡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59B7E-300C-4FF1-8935-DADE02FE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86" y="3767595"/>
                <a:ext cx="3664039" cy="276999"/>
              </a:xfrm>
              <a:prstGeom prst="rect">
                <a:avLst/>
              </a:prstGeom>
              <a:blipFill>
                <a:blip r:embed="rId4"/>
                <a:stretch>
                  <a:fillRect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82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Point Clouds for Ground Vehicles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065F716-2936-416B-B289-770B8B083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7" y="1117187"/>
            <a:ext cx="4882289" cy="4623625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3B158A-D625-4517-9824-5A9049B2DBE0}"/>
              </a:ext>
            </a:extLst>
          </p:cNvPr>
          <p:cNvSpPr/>
          <p:nvPr/>
        </p:nvSpPr>
        <p:spPr>
          <a:xfrm>
            <a:off x="2318197" y="1777285"/>
            <a:ext cx="489397" cy="1249250"/>
          </a:xfrm>
          <a:prstGeom prst="rect">
            <a:avLst/>
          </a:prstGeom>
          <a:noFill/>
          <a:ln w="60325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5CFE26-CE43-4AD9-8856-A9099053B405}"/>
                  </a:ext>
                </a:extLst>
              </p:cNvPr>
              <p:cNvSpPr txBox="1"/>
              <p:nvPr/>
            </p:nvSpPr>
            <p:spPr>
              <a:xfrm>
                <a:off x="5443201" y="1777285"/>
                <a:ext cx="281570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5CFE26-CE43-4AD9-8856-A9099053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201" y="1777285"/>
                <a:ext cx="2815707" cy="563680"/>
              </a:xfrm>
              <a:prstGeom prst="rect">
                <a:avLst/>
              </a:prstGeom>
              <a:blipFill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E47782-8D54-45EF-A0E2-B46E074FA4A2}"/>
                  </a:ext>
                </a:extLst>
              </p:cNvPr>
              <p:cNvSpPr txBox="1"/>
              <p:nvPr/>
            </p:nvSpPr>
            <p:spPr>
              <a:xfrm>
                <a:off x="4768561" y="4517036"/>
                <a:ext cx="4196662" cy="72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E47782-8D54-45EF-A0E2-B46E074FA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61" y="4517036"/>
                <a:ext cx="4196662" cy="725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80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Point Clouds for Ground Vehicles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115645B-26F4-430D-BBC3-9E5A33FD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0573"/>
            <a:ext cx="4453227" cy="26256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C7892A-5B3E-4DF9-AFB7-CCE9686E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72" y="1118865"/>
            <a:ext cx="485842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Point Clouds for Ground Vehicles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D61E864-043B-419A-BD31-1B6749E7CCF5}"/>
              </a:ext>
            </a:extLst>
          </p:cNvPr>
          <p:cNvSpPr/>
          <p:nvPr/>
        </p:nvSpPr>
        <p:spPr>
          <a:xfrm>
            <a:off x="879566" y="2829575"/>
            <a:ext cx="165463" cy="16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75DDBB-9889-4044-8C3C-2137FC458900}"/>
              </a:ext>
            </a:extLst>
          </p:cNvPr>
          <p:cNvCxnSpPr/>
          <p:nvPr/>
        </p:nvCxnSpPr>
        <p:spPr>
          <a:xfrm>
            <a:off x="87086" y="2020389"/>
            <a:ext cx="618308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45E1F6D-2692-4594-81F8-60EE0E7F95DD}"/>
              </a:ext>
            </a:extLst>
          </p:cNvPr>
          <p:cNvCxnSpPr>
            <a:stCxn id="3" idx="0"/>
          </p:cNvCxnSpPr>
          <p:nvPr/>
        </p:nvCxnSpPr>
        <p:spPr>
          <a:xfrm flipH="1">
            <a:off x="962297" y="2829575"/>
            <a:ext cx="1" cy="108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FA841DA-444C-4EC7-87CD-CEE2BF13B38F}"/>
              </a:ext>
            </a:extLst>
          </p:cNvPr>
          <p:cNvSpPr/>
          <p:nvPr/>
        </p:nvSpPr>
        <p:spPr>
          <a:xfrm>
            <a:off x="2146664" y="2396678"/>
            <a:ext cx="165463" cy="16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D409CA-B14A-482E-9AED-BA7406B43B36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2229396" y="2396678"/>
            <a:ext cx="0" cy="152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EA23B3D-4F98-41FD-AC80-31C7D87B44EB}"/>
              </a:ext>
            </a:extLst>
          </p:cNvPr>
          <p:cNvSpPr/>
          <p:nvPr/>
        </p:nvSpPr>
        <p:spPr>
          <a:xfrm>
            <a:off x="3405051" y="2098765"/>
            <a:ext cx="165463" cy="16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C570752-7DAE-46C7-AB8D-9B8928A95B95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487783" y="2098765"/>
            <a:ext cx="0" cy="1686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386710A-01C2-436B-B713-658A14808D0C}"/>
              </a:ext>
            </a:extLst>
          </p:cNvPr>
          <p:cNvSpPr/>
          <p:nvPr/>
        </p:nvSpPr>
        <p:spPr>
          <a:xfrm>
            <a:off x="4815839" y="2697125"/>
            <a:ext cx="165463" cy="16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BEC73B9-104F-42F0-9B6E-BA462D99C4DA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4898570" y="2697125"/>
            <a:ext cx="1" cy="108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CC3E3D-EDA9-43EB-9F88-B0A29229BAC5}"/>
                  </a:ext>
                </a:extLst>
              </p:cNvPr>
              <p:cNvSpPr txBox="1"/>
              <p:nvPr/>
            </p:nvSpPr>
            <p:spPr>
              <a:xfrm>
                <a:off x="6470469" y="1812164"/>
                <a:ext cx="1898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CC3E3D-EDA9-43EB-9F88-B0A29229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69" y="1812164"/>
                <a:ext cx="18984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810F3D4-2F6B-4F7E-89C2-84D3BF79DE4B}"/>
              </a:ext>
            </a:extLst>
          </p:cNvPr>
          <p:cNvCxnSpPr>
            <a:cxnSpLocks/>
            <a:stCxn id="3" idx="7"/>
            <a:endCxn id="17" idx="3"/>
          </p:cNvCxnSpPr>
          <p:nvPr/>
        </p:nvCxnSpPr>
        <p:spPr>
          <a:xfrm flipV="1">
            <a:off x="1020798" y="2537910"/>
            <a:ext cx="1150097" cy="31589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2A88A0-8DAA-4097-BC35-A99792DFC009}"/>
                  </a:ext>
                </a:extLst>
              </p:cNvPr>
              <p:cNvSpPr txBox="1"/>
              <p:nvPr/>
            </p:nvSpPr>
            <p:spPr>
              <a:xfrm>
                <a:off x="1006159" y="4197531"/>
                <a:ext cx="5971058" cy="1991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dirty="0"/>
                  <a:t>울기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기울기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이 수직이 되면 안됨</a:t>
                </a:r>
                <a:endParaRPr lang="en-US" altLang="ko-KR" dirty="0"/>
              </a:p>
              <a:p>
                <a:r>
                  <a:rPr lang="ko-KR" altLang="en-US" dirty="0"/>
                  <a:t>기울기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𝑠𝑚𝑎𝑙𝑙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보다 작을 때 </a:t>
                </a:r>
                <a:r>
                  <a:rPr lang="en-US" altLang="ko-KR" dirty="0"/>
                  <a:t>y </a:t>
                </a:r>
                <a:r>
                  <a:rPr lang="ko-KR" altLang="en-US" dirty="0"/>
                  <a:t>절편이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dirty="0"/>
                  <a:t>를 넘길 수 없음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𝑅𝑀𝑆𝐸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fit error</a:t>
                </a:r>
                <a:r>
                  <a:rPr lang="ko-KR" altLang="en-US" dirty="0"/>
                  <a:t>로 미리 정해준 크기를 넘으면 안됨</a:t>
                </a:r>
                <a:endParaRPr lang="en-US" altLang="ko-KR" dirty="0"/>
              </a:p>
              <a:p>
                <a:r>
                  <a:rPr lang="ko-KR" altLang="en-US" dirty="0"/>
                  <a:t>이전 점과 다음 점의 거리는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𝑑𝑝𝑟𝑒𝑣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넘어선 안됨</a:t>
                </a:r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2A88A0-8DAA-4097-BC35-A99792DFC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59" y="4197531"/>
                <a:ext cx="5971058" cy="1991699"/>
              </a:xfrm>
              <a:prstGeom prst="rect">
                <a:avLst/>
              </a:prstGeom>
              <a:blipFill>
                <a:blip r:embed="rId3"/>
                <a:stretch>
                  <a:fillRect l="-2347" t="-4294" r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A33733-9274-44B8-9D35-E5C993CDD9EB}"/>
                  </a:ext>
                </a:extLst>
              </p:cNvPr>
              <p:cNvSpPr txBox="1"/>
              <p:nvPr/>
            </p:nvSpPr>
            <p:spPr>
              <a:xfrm>
                <a:off x="869881" y="2293725"/>
                <a:ext cx="1218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A33733-9274-44B8-9D35-E5C993CD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81" y="2293725"/>
                <a:ext cx="1218282" cy="276999"/>
              </a:xfrm>
              <a:prstGeom prst="rect">
                <a:avLst/>
              </a:prstGeom>
              <a:blipFill>
                <a:blip r:embed="rId4"/>
                <a:stretch>
                  <a:fillRect l="-4500" r="-3500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BABA9BD-9EBB-4272-ADF5-A0329F775E01}"/>
              </a:ext>
            </a:extLst>
          </p:cNvPr>
          <p:cNvCxnSpPr>
            <a:cxnSpLocks/>
            <a:stCxn id="19" idx="6"/>
            <a:endCxn id="23" idx="7"/>
          </p:cNvCxnSpPr>
          <p:nvPr/>
        </p:nvCxnSpPr>
        <p:spPr>
          <a:xfrm>
            <a:off x="3570514" y="2181497"/>
            <a:ext cx="1386557" cy="53985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9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Image-Based Segmentation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3580B2-99CA-4CB8-BD17-A045F2EE654C}"/>
                  </a:ext>
                </a:extLst>
              </p:cNvPr>
              <p:cNvSpPr txBox="1"/>
              <p:nvPr/>
            </p:nvSpPr>
            <p:spPr>
              <a:xfrm>
                <a:off x="1793793" y="5173435"/>
                <a:ext cx="5024288" cy="608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5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𝑎𝑟𝑐𝑡𝑎𝑛</m:t>
                    </m:r>
                    <m:f>
                      <m:f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𝐵𝐻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sz="2500" dirty="0"/>
                  <a:t> </a:t>
                </a:r>
                <a:r>
                  <a:rPr lang="en-US" altLang="ko-KR" sz="25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𝑎𝑟𝑐𝑡𝑎𝑛</m:t>
                    </m:r>
                    <m:f>
                      <m:f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ko-KR" altLang="en-US" sz="25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ko-KR" altLang="en-US" sz="25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3580B2-99CA-4CB8-BD17-A045F2EE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93" y="5173435"/>
                <a:ext cx="5024288" cy="60875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75D88F14-1DE2-4E73-89B7-B6F7B4A9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76" y="1302912"/>
            <a:ext cx="4873847" cy="25993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294BC-BE75-44E8-B742-FD5D425D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77" y="1623577"/>
            <a:ext cx="3865189" cy="2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Image-Based Segmentation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39635431-B8D0-4F00-AABC-6FB37622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54892"/>
              </p:ext>
            </p:extLst>
          </p:nvPr>
        </p:nvGraphicFramePr>
        <p:xfrm>
          <a:off x="245937" y="2453247"/>
          <a:ext cx="4784970" cy="308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994">
                  <a:extLst>
                    <a:ext uri="{9D8B030D-6E8A-4147-A177-3AD203B41FA5}">
                      <a16:colId xmlns:a16="http://schemas.microsoft.com/office/drawing/2014/main" val="3313476132"/>
                    </a:ext>
                  </a:extLst>
                </a:gridCol>
                <a:gridCol w="956994">
                  <a:extLst>
                    <a:ext uri="{9D8B030D-6E8A-4147-A177-3AD203B41FA5}">
                      <a16:colId xmlns:a16="http://schemas.microsoft.com/office/drawing/2014/main" val="2967368441"/>
                    </a:ext>
                  </a:extLst>
                </a:gridCol>
                <a:gridCol w="956994">
                  <a:extLst>
                    <a:ext uri="{9D8B030D-6E8A-4147-A177-3AD203B41FA5}">
                      <a16:colId xmlns:a16="http://schemas.microsoft.com/office/drawing/2014/main" val="2055544436"/>
                    </a:ext>
                  </a:extLst>
                </a:gridCol>
                <a:gridCol w="956994">
                  <a:extLst>
                    <a:ext uri="{9D8B030D-6E8A-4147-A177-3AD203B41FA5}">
                      <a16:colId xmlns:a16="http://schemas.microsoft.com/office/drawing/2014/main" val="2518617363"/>
                    </a:ext>
                  </a:extLst>
                </a:gridCol>
                <a:gridCol w="956994">
                  <a:extLst>
                    <a:ext uri="{9D8B030D-6E8A-4147-A177-3AD203B41FA5}">
                      <a16:colId xmlns:a16="http://schemas.microsoft.com/office/drawing/2014/main" val="166586882"/>
                    </a:ext>
                  </a:extLst>
                </a:gridCol>
              </a:tblGrid>
              <a:tr h="616969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42250"/>
                  </a:ext>
                </a:extLst>
              </a:tr>
              <a:tr h="61696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(2,2)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55403"/>
                  </a:ext>
                </a:extLst>
              </a:tr>
              <a:tr h="61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(3,1)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(3,2)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(3,3)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95761"/>
                  </a:ext>
                </a:extLst>
              </a:tr>
              <a:tr h="61696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(4,2)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343635"/>
                  </a:ext>
                </a:extLst>
              </a:tr>
              <a:tr h="616969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03227" marR="103227" marT="51614" marB="51614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6321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B169A5C-32A4-4759-A050-0E5F7C852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94965"/>
              </p:ext>
            </p:extLst>
          </p:nvPr>
        </p:nvGraphicFramePr>
        <p:xfrm>
          <a:off x="5367815" y="2814033"/>
          <a:ext cx="11641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86">
                  <a:extLst>
                    <a:ext uri="{9D8B030D-6E8A-4147-A177-3AD203B41FA5}">
                      <a16:colId xmlns:a16="http://schemas.microsoft.com/office/drawing/2014/main" val="3678071932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queue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54761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15013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0467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71348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38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02865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(3,2)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05669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FF999EE2-80C9-464E-BA4C-AC5E753DD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21893"/>
              </p:ext>
            </p:extLst>
          </p:nvPr>
        </p:nvGraphicFramePr>
        <p:xfrm>
          <a:off x="7801037" y="2814033"/>
          <a:ext cx="11641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86">
                  <a:extLst>
                    <a:ext uri="{9D8B030D-6E8A-4147-A177-3AD203B41FA5}">
                      <a16:colId xmlns:a16="http://schemas.microsoft.com/office/drawing/2014/main" val="3678071932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queue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454761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15013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0467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(2,2)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71348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(3,3)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38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(4,2)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02865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(3,1)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05669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323DF62-ABC1-4DD2-AA5C-B80BFE96AB55}"/>
              </a:ext>
            </a:extLst>
          </p:cNvPr>
          <p:cNvSpPr/>
          <p:nvPr/>
        </p:nvSpPr>
        <p:spPr>
          <a:xfrm>
            <a:off x="6943898" y="3990259"/>
            <a:ext cx="520231" cy="207869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654C9E4-1A41-4DF0-85D8-9C13795B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7" y="885250"/>
            <a:ext cx="8786446" cy="5364622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너비우선 탐색</a:t>
            </a:r>
            <a:r>
              <a:rPr lang="en-US" altLang="ko-KR" dirty="0"/>
              <a:t>) Breadth-First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7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Image-Based Segmentation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EEE57-602F-4650-BFB8-08D4BECE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1" y="1075476"/>
            <a:ext cx="4546018" cy="47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2338</TotalTime>
  <Words>371</Words>
  <Application>Microsoft Office PowerPoint</Application>
  <PresentationFormat>화면 슬라이드 쇼(4:3)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Segmentation </vt:lpstr>
      <vt:lpstr>3D Point Clouds for Ground Vehicles </vt:lpstr>
      <vt:lpstr>3D Point Clouds for Ground Vehicles </vt:lpstr>
      <vt:lpstr>3D Point Clouds for Ground Vehicles </vt:lpstr>
      <vt:lpstr>3D Point Clouds for Ground Vehicles </vt:lpstr>
      <vt:lpstr>3D Point Clouds for Ground Vehicles </vt:lpstr>
      <vt:lpstr>Range Image-Based Segmentation</vt:lpstr>
      <vt:lpstr>Range Image-Based Segmentation</vt:lpstr>
      <vt:lpstr>Range Image-Based Segmentation</vt:lpstr>
      <vt:lpstr>Range Image-Based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jhyunoh@office.kw.ac.kr</dc:creator>
  <cp:lastModifiedBy>장홍기</cp:lastModifiedBy>
  <cp:revision>394</cp:revision>
  <dcterms:created xsi:type="dcterms:W3CDTF">2021-01-04T09:52:35Z</dcterms:created>
  <dcterms:modified xsi:type="dcterms:W3CDTF">2022-01-20T04:28:10Z</dcterms:modified>
</cp:coreProperties>
</file>