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284" r:id="rId4"/>
    <p:sldId id="285" r:id="rId5"/>
    <p:sldId id="286" r:id="rId6"/>
    <p:sldId id="288" r:id="rId7"/>
    <p:sldId id="278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09473-55C6-4168-9ACA-56F53A125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0B814-D632-4BE5-BF68-06A2A1485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F9AF-780E-46E2-BDBD-54E705A46A40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5D3DA-9782-4A17-8328-5ECDBE73A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283F3-23A0-4100-92FB-3FE48DE9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9EF5-5E94-4D1D-AF5D-A52F5ADBD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8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09E2-159C-4595-872A-49B454841298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3358-7B7A-431E-8E1B-826E0302C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5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4975" y="1738313"/>
            <a:ext cx="5734050" cy="1039812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Chap 01.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3268" y="4657986"/>
            <a:ext cx="5345907" cy="1039813"/>
          </a:xfr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</a:p>
          <a:p>
            <a:r>
              <a:rPr lang="en-US" dirty="0"/>
              <a:t>Hong Gil-dong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54304-BAE4-4068-80C5-E71AADDA542D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FCE78E-3B22-4568-8D4B-2E34B19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880C67-74EF-4931-80B0-48F9187C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B4F29D0-0ACD-45D4-B5B3-D41AC32D9605}"/>
              </a:ext>
            </a:extLst>
          </p:cNvPr>
          <p:cNvSpPr txBox="1">
            <a:spLocks/>
          </p:cNvSpPr>
          <p:nvPr userDrawn="1"/>
        </p:nvSpPr>
        <p:spPr>
          <a:xfrm>
            <a:off x="0" y="141328"/>
            <a:ext cx="1981199" cy="49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&lt; Robotics&gt;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4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7" y="119966"/>
            <a:ext cx="8786446" cy="679402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7" y="911376"/>
            <a:ext cx="8786446" cy="5364622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 marL="3600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2pPr>
            <a:lvl3pPr marL="540000">
              <a:lnSpc>
                <a:spcPct val="200000"/>
              </a:lnSpc>
              <a:buFont typeface="Calibri" panose="020F0502020204030204" pitchFamily="34" charset="0"/>
              <a:buChar char="-"/>
              <a:defRPr sz="1600"/>
            </a:lvl3pPr>
            <a:lvl4pPr marL="72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4pPr>
            <a:lvl5pPr marL="90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08" y="6414871"/>
            <a:ext cx="896815" cy="451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 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42B67-851E-4F78-839A-5051276382B0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4461-A2D4-4D8A-8A3F-021B44D2ADBE}"/>
              </a:ext>
            </a:extLst>
          </p:cNvPr>
          <p:cNvSpPr/>
          <p:nvPr userDrawn="1"/>
        </p:nvSpPr>
        <p:spPr>
          <a:xfrm>
            <a:off x="0" y="83400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D69D662-C5B3-4983-A808-4B2C3B0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8384CB0-F696-4782-BC77-78E375749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E286D6-663A-4B48-90C7-97E218B1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6494" y="6346823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5C6A-9787-44B4-9AC0-9ED148A0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1490" y="6358546"/>
            <a:ext cx="903410" cy="42129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42E-6FB7-47B2-A434-FA83BE07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19" y="1940586"/>
            <a:ext cx="7293160" cy="1039812"/>
          </a:xfrm>
        </p:spPr>
        <p:txBody>
          <a:bodyPr>
            <a:normAutofit fontScale="90000"/>
          </a:bodyPr>
          <a:lstStyle/>
          <a:p>
            <a:r>
              <a:rPr lang="en-US" altLang="ko-KR" sz="4500" dirty="0"/>
              <a:t>Segmentation of 3d lidar data </a:t>
            </a:r>
            <a:br>
              <a:rPr lang="en-US" altLang="ko-KR" sz="4500" dirty="0"/>
            </a:br>
            <a:r>
              <a:rPr lang="en-US" altLang="ko-KR" sz="4500" dirty="0"/>
              <a:t>using a Local Convexity Criterion</a:t>
            </a:r>
            <a:endParaRPr lang="ko-KR" altLang="en-US" sz="4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3A8CF-D416-4CBC-BDA8-D2C5F1D9C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2018741053 </a:t>
            </a:r>
            <a:r>
              <a:rPr lang="ko-KR" altLang="en-US" dirty="0"/>
              <a:t>장홍기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8CA6C-87E2-4004-BA05-C1BC757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0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C5B6F5-BECB-413E-BCAA-26BFCD833A8E}"/>
              </a:ext>
            </a:extLst>
          </p:cNvPr>
          <p:cNvSpPr txBox="1"/>
          <p:nvPr/>
        </p:nvSpPr>
        <p:spPr>
          <a:xfrm>
            <a:off x="5675086" y="3138714"/>
            <a:ext cx="3140394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 계열이 높이를 의미함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Scan Acquisition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E115BB-906F-411A-989F-5B835694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" y="1094598"/>
            <a:ext cx="4548920" cy="4169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C75DB-9961-4EB8-B6C1-9472B150A1EF}"/>
              </a:ext>
            </a:extLst>
          </p:cNvPr>
          <p:cNvSpPr txBox="1"/>
          <p:nvPr/>
        </p:nvSpPr>
        <p:spPr>
          <a:xfrm>
            <a:off x="0" y="5440236"/>
            <a:ext cx="48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1. HDL-64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스캔을 한 모습이다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7B0DAA3-F9F7-448F-9380-F9E135E54109}"/>
              </a:ext>
            </a:extLst>
          </p:cNvPr>
          <p:cNvSpPr/>
          <p:nvPr/>
        </p:nvSpPr>
        <p:spPr>
          <a:xfrm>
            <a:off x="4093029" y="1741715"/>
            <a:ext cx="290286" cy="29028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BC36A4-5A5B-43F2-80CB-6018456CCE7A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340804" y="1989490"/>
            <a:ext cx="1334282" cy="114922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Neighborhood Graph Construction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26575-818A-4F1E-B8E3-C9255F14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" y="1108063"/>
            <a:ext cx="5601418" cy="409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21024-F117-4F2B-B01B-A1CFBC622906}"/>
              </a:ext>
            </a:extLst>
          </p:cNvPr>
          <p:cNvSpPr txBox="1"/>
          <p:nvPr/>
        </p:nvSpPr>
        <p:spPr>
          <a:xfrm>
            <a:off x="-526" y="5584506"/>
            <a:ext cx="51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2. </a:t>
            </a:r>
            <a:r>
              <a:rPr lang="ko-KR" altLang="en-US" dirty="0"/>
              <a:t>그림</a:t>
            </a:r>
            <a:r>
              <a:rPr lang="en-US" altLang="ko-KR" dirty="0"/>
              <a:t>1</a:t>
            </a:r>
            <a:r>
              <a:rPr lang="ko-KR" altLang="en-US" dirty="0"/>
              <a:t>에서 인접한 </a:t>
            </a:r>
            <a:r>
              <a:rPr lang="en-US" altLang="ko-KR" dirty="0"/>
              <a:t>4</a:t>
            </a:r>
            <a:r>
              <a:rPr lang="ko-KR" altLang="en-US" dirty="0"/>
              <a:t>개의 점을 연결한 그림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9A34807-02EE-4E5E-973F-3205EF40B5A1}"/>
              </a:ext>
            </a:extLst>
          </p:cNvPr>
          <p:cNvSpPr/>
          <p:nvPr/>
        </p:nvSpPr>
        <p:spPr>
          <a:xfrm rot="9642894" flipH="1">
            <a:off x="6416932" y="2996072"/>
            <a:ext cx="292438" cy="16660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DEE1DA-C7C5-4784-9C49-2606E28934DC}"/>
              </a:ext>
            </a:extLst>
          </p:cNvPr>
          <p:cNvSpPr/>
          <p:nvPr/>
        </p:nvSpPr>
        <p:spPr>
          <a:xfrm rot="9642894" flipH="1">
            <a:off x="5804439" y="3404067"/>
            <a:ext cx="292438" cy="16660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63360D-44A9-439F-827D-ADAC83C67E81}"/>
              </a:ext>
            </a:extLst>
          </p:cNvPr>
          <p:cNvSpPr/>
          <p:nvPr/>
        </p:nvSpPr>
        <p:spPr>
          <a:xfrm rot="9642894" flipH="1">
            <a:off x="6974567" y="2602421"/>
            <a:ext cx="292438" cy="16660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1F3525-C772-4D29-8327-22659390AD66}"/>
              </a:ext>
            </a:extLst>
          </p:cNvPr>
          <p:cNvSpPr/>
          <p:nvPr/>
        </p:nvSpPr>
        <p:spPr>
          <a:xfrm rot="9642894" flipH="1">
            <a:off x="7023049" y="3382590"/>
            <a:ext cx="292438" cy="16660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0D21725-B90E-4214-9DF3-F7F5E0F5508D}"/>
              </a:ext>
            </a:extLst>
          </p:cNvPr>
          <p:cNvSpPr/>
          <p:nvPr/>
        </p:nvSpPr>
        <p:spPr>
          <a:xfrm rot="9642894" flipH="1">
            <a:off x="5885759" y="2619987"/>
            <a:ext cx="292438" cy="16660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80EE43-018D-40AC-9819-E6AA9A192202}"/>
              </a:ext>
            </a:extLst>
          </p:cNvPr>
          <p:cNvCxnSpPr>
            <a:cxnSpLocks/>
            <a:stCxn id="15" idx="0"/>
            <a:endCxn id="11" idx="3"/>
          </p:cNvCxnSpPr>
          <p:nvPr/>
        </p:nvCxnSpPr>
        <p:spPr>
          <a:xfrm>
            <a:off x="6059491" y="2781921"/>
            <a:ext cx="386615" cy="27600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9E171E-C6D9-4A13-BCD6-B8E23DE528CE}"/>
              </a:ext>
            </a:extLst>
          </p:cNvPr>
          <p:cNvCxnSpPr>
            <a:cxnSpLocks/>
            <a:stCxn id="14" idx="4"/>
            <a:endCxn id="11" idx="7"/>
          </p:cNvCxnSpPr>
          <p:nvPr/>
        </p:nvCxnSpPr>
        <p:spPr>
          <a:xfrm flipH="1" flipV="1">
            <a:off x="6680196" y="3100828"/>
            <a:ext cx="461559" cy="28643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B3B1EC-BA23-450E-853E-3409A02E4259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6641287" y="2664273"/>
            <a:ext cx="362454" cy="3253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7CA438-C510-46B2-B11A-70A7720967C6}"/>
              </a:ext>
            </a:extLst>
          </p:cNvPr>
          <p:cNvCxnSpPr>
            <a:cxnSpLocks/>
            <a:stCxn id="11" idx="1"/>
            <a:endCxn id="12" idx="7"/>
          </p:cNvCxnSpPr>
          <p:nvPr/>
        </p:nvCxnSpPr>
        <p:spPr>
          <a:xfrm flipH="1">
            <a:off x="6067703" y="3169123"/>
            <a:ext cx="417312" cy="3397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959E9D5-955B-4725-904B-7C5B340F12C7}"/>
              </a:ext>
            </a:extLst>
          </p:cNvPr>
          <p:cNvSpPr/>
          <p:nvPr/>
        </p:nvSpPr>
        <p:spPr>
          <a:xfrm>
            <a:off x="2195197" y="2543818"/>
            <a:ext cx="432079" cy="43207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02D2674-A1F0-491F-823D-1E901FBE782B}"/>
              </a:ext>
            </a:extLst>
          </p:cNvPr>
          <p:cNvCxnSpPr>
            <a:cxnSpLocks/>
          </p:cNvCxnSpPr>
          <p:nvPr/>
        </p:nvCxnSpPr>
        <p:spPr>
          <a:xfrm>
            <a:off x="2577797" y="2881894"/>
            <a:ext cx="2339508" cy="12968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2F37DC-BC15-434C-B281-C451B2303C7D}"/>
              </a:ext>
            </a:extLst>
          </p:cNvPr>
          <p:cNvCxnSpPr>
            <a:cxnSpLocks/>
          </p:cNvCxnSpPr>
          <p:nvPr/>
        </p:nvCxnSpPr>
        <p:spPr>
          <a:xfrm>
            <a:off x="4917305" y="4178780"/>
            <a:ext cx="1370654" cy="288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EC331B-3AD1-430A-B9EB-63A6ED93E8BC}"/>
              </a:ext>
            </a:extLst>
          </p:cNvPr>
          <p:cNvSpPr txBox="1"/>
          <p:nvPr/>
        </p:nvSpPr>
        <p:spPr>
          <a:xfrm>
            <a:off x="5284595" y="3830960"/>
            <a:ext cx="297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인접한 </a:t>
            </a:r>
            <a:r>
              <a:rPr lang="en-US" altLang="ko-KR" dirty="0"/>
              <a:t>4</a:t>
            </a:r>
            <a:r>
              <a:rPr lang="ko-KR" altLang="en-US" dirty="0"/>
              <a:t>개의점을 이은 모습</a:t>
            </a:r>
          </a:p>
        </p:txBody>
      </p:sp>
    </p:spTree>
    <p:extLst>
      <p:ext uri="{BB962C8B-B14F-4D97-AF65-F5344CB8AC3E}">
        <p14:creationId xmlns:p14="http://schemas.microsoft.com/office/powerpoint/2010/main" val="29577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Attribute Calculation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2034F1-7EEC-4E95-B9E4-224BAEE7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01" y="1316060"/>
            <a:ext cx="4676847" cy="4142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DDFE3-7CDF-4512-B736-9B7695798F3B}"/>
              </a:ext>
            </a:extLst>
          </p:cNvPr>
          <p:cNvSpPr txBox="1"/>
          <p:nvPr/>
        </p:nvSpPr>
        <p:spPr>
          <a:xfrm>
            <a:off x="0" y="5884875"/>
            <a:ext cx="6402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 </a:t>
            </a:r>
            <a:r>
              <a:rPr lang="en-US" altLang="ko-KR" sz="1500" dirty="0"/>
              <a:t>3. </a:t>
            </a:r>
            <a:r>
              <a:rPr lang="ko-KR" altLang="en-US" sz="1500" dirty="0"/>
              <a:t>그림</a:t>
            </a:r>
            <a:r>
              <a:rPr lang="en-US" altLang="ko-KR" sz="1500" dirty="0"/>
              <a:t>2</a:t>
            </a:r>
            <a:r>
              <a:rPr lang="ko-KR" altLang="en-US" sz="1500" dirty="0"/>
              <a:t>에서 만들어진 평면의 법선 벡터를 표시한 그림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3857CE-4424-4BE8-AC35-1894B5D0D1E4}"/>
              </a:ext>
            </a:extLst>
          </p:cNvPr>
          <p:cNvSpPr/>
          <p:nvPr/>
        </p:nvSpPr>
        <p:spPr>
          <a:xfrm rot="9642894" flipH="1">
            <a:off x="7284800" y="3412756"/>
            <a:ext cx="307909" cy="20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D3F476-E606-48AD-83DE-133C8DE5C8F1}"/>
              </a:ext>
            </a:extLst>
          </p:cNvPr>
          <p:cNvCxnSpPr>
            <a:cxnSpLocks/>
          </p:cNvCxnSpPr>
          <p:nvPr/>
        </p:nvCxnSpPr>
        <p:spPr>
          <a:xfrm flipH="1" flipV="1">
            <a:off x="6285956" y="2199424"/>
            <a:ext cx="1072917" cy="126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72D0CF47-78F9-4B8D-BE24-FCF6D51EAFC9}"/>
              </a:ext>
            </a:extLst>
          </p:cNvPr>
          <p:cNvSpPr/>
          <p:nvPr/>
        </p:nvSpPr>
        <p:spPr>
          <a:xfrm rot="13370635">
            <a:off x="6606027" y="2712198"/>
            <a:ext cx="1647930" cy="1639468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055E92-62CB-458D-8333-0226BDF6281D}"/>
              </a:ext>
            </a:extLst>
          </p:cNvPr>
          <p:cNvSpPr/>
          <p:nvPr/>
        </p:nvSpPr>
        <p:spPr>
          <a:xfrm>
            <a:off x="1949285" y="2775216"/>
            <a:ext cx="432079" cy="43207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5258AC-EC76-4A23-ADFC-F35B26CB89EE}"/>
              </a:ext>
            </a:extLst>
          </p:cNvPr>
          <p:cNvCxnSpPr>
            <a:cxnSpLocks/>
          </p:cNvCxnSpPr>
          <p:nvPr/>
        </p:nvCxnSpPr>
        <p:spPr>
          <a:xfrm>
            <a:off x="2331885" y="3113292"/>
            <a:ext cx="2774985" cy="187549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0526FF7-CC82-42B3-BB1B-7E381CE925A3}"/>
              </a:ext>
            </a:extLst>
          </p:cNvPr>
          <p:cNvCxnSpPr>
            <a:cxnSpLocks/>
          </p:cNvCxnSpPr>
          <p:nvPr/>
        </p:nvCxnSpPr>
        <p:spPr>
          <a:xfrm>
            <a:off x="5106870" y="4998017"/>
            <a:ext cx="1594181" cy="3332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BB2706-BBB7-41A3-B85C-5B2BE8780545}"/>
              </a:ext>
            </a:extLst>
          </p:cNvPr>
          <p:cNvSpPr txBox="1"/>
          <p:nvPr/>
        </p:nvSpPr>
        <p:spPr>
          <a:xfrm>
            <a:off x="5477140" y="4465181"/>
            <a:ext cx="2781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인접한 </a:t>
            </a:r>
            <a:r>
              <a:rPr lang="en-US" altLang="ko-KR" sz="1500" dirty="0"/>
              <a:t>4</a:t>
            </a:r>
            <a:r>
              <a:rPr lang="ko-KR" altLang="en-US" sz="1500" dirty="0"/>
              <a:t>개의 점으로 만든 평면에서 나온 법선 벡터</a:t>
            </a:r>
          </a:p>
        </p:txBody>
      </p:sp>
    </p:spTree>
    <p:extLst>
      <p:ext uri="{BB962C8B-B14F-4D97-AF65-F5344CB8AC3E}">
        <p14:creationId xmlns:p14="http://schemas.microsoft.com/office/powerpoint/2010/main" val="39951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A5479E-1090-4D56-A065-B52175E1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957"/>
            <a:ext cx="3324689" cy="259116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85659B0-15CC-4E26-9348-7A40EF2F99F1}"/>
              </a:ext>
            </a:extLst>
          </p:cNvPr>
          <p:cNvSpPr/>
          <p:nvPr/>
        </p:nvSpPr>
        <p:spPr>
          <a:xfrm>
            <a:off x="1335314" y="1756229"/>
            <a:ext cx="319315" cy="34834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F6D3E6A-79C0-499E-B0B9-BC3F5B3D60B2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607866" y="2053557"/>
            <a:ext cx="1281844" cy="13561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6D5797-4744-4D67-BD56-5CCF3056464B}"/>
              </a:ext>
            </a:extLst>
          </p:cNvPr>
          <p:cNvCxnSpPr>
            <a:cxnSpLocks/>
          </p:cNvCxnSpPr>
          <p:nvPr/>
        </p:nvCxnSpPr>
        <p:spPr>
          <a:xfrm>
            <a:off x="6876550" y="4093665"/>
            <a:ext cx="20886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E9F3B6-1BF8-416E-92F9-BA676CE60B1D}"/>
              </a:ext>
            </a:extLst>
          </p:cNvPr>
          <p:cNvSpPr txBox="1"/>
          <p:nvPr/>
        </p:nvSpPr>
        <p:spPr>
          <a:xfrm>
            <a:off x="3277765" y="3014230"/>
            <a:ext cx="17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만나는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DF14DC-E6E0-4BA7-B370-1AB633101AE4}"/>
              </a:ext>
            </a:extLst>
          </p:cNvPr>
          <p:cNvCxnSpPr/>
          <p:nvPr/>
        </p:nvCxnSpPr>
        <p:spPr>
          <a:xfrm flipH="1">
            <a:off x="5798863" y="4073435"/>
            <a:ext cx="1077687" cy="14678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CBF531-F476-4F7C-9A7A-DA586F21985B}"/>
              </a:ext>
            </a:extLst>
          </p:cNvPr>
          <p:cNvCxnSpPr>
            <a:cxnSpLocks/>
          </p:cNvCxnSpPr>
          <p:nvPr/>
        </p:nvCxnSpPr>
        <p:spPr>
          <a:xfrm flipH="1" flipV="1">
            <a:off x="5495390" y="4195778"/>
            <a:ext cx="869042" cy="6303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16F959-DBB7-432C-8961-9A4D088B8F41}"/>
              </a:ext>
            </a:extLst>
          </p:cNvPr>
          <p:cNvCxnSpPr>
            <a:cxnSpLocks/>
          </p:cNvCxnSpPr>
          <p:nvPr/>
        </p:nvCxnSpPr>
        <p:spPr>
          <a:xfrm flipV="1">
            <a:off x="7944370" y="3028407"/>
            <a:ext cx="0" cy="10652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A5C8F5C-59BF-439F-8416-3BE13FD2BB8A}"/>
              </a:ext>
            </a:extLst>
          </p:cNvPr>
          <p:cNvCxnSpPr>
            <a:cxnSpLocks/>
          </p:cNvCxnSpPr>
          <p:nvPr/>
        </p:nvCxnSpPr>
        <p:spPr>
          <a:xfrm>
            <a:off x="2889710" y="3409704"/>
            <a:ext cx="168229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9A3895-F045-4CBA-9233-A953044E9121}"/>
                  </a:ext>
                </a:extLst>
              </p:cNvPr>
              <p:cNvSpPr txBox="1"/>
              <p:nvPr/>
            </p:nvSpPr>
            <p:spPr>
              <a:xfrm>
                <a:off x="6671009" y="5430490"/>
                <a:ext cx="1478902" cy="417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groupCh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groupCh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9A3895-F045-4CBA-9233-A953044E9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09" y="5430490"/>
                <a:ext cx="1478902" cy="417871"/>
              </a:xfrm>
              <a:prstGeom prst="rect">
                <a:avLst/>
              </a:prstGeom>
              <a:blipFill>
                <a:blip r:embed="rId3"/>
                <a:stretch>
                  <a:fillRect t="-26471" r="-34979" b="-19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8112EDC-54F7-4ACD-9EEA-01109A1B43CB}"/>
              </a:ext>
            </a:extLst>
          </p:cNvPr>
          <p:cNvCxnSpPr/>
          <p:nvPr/>
        </p:nvCxnSpPr>
        <p:spPr>
          <a:xfrm flipV="1">
            <a:off x="6364432" y="4171534"/>
            <a:ext cx="1579938" cy="73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4D660686-0C35-4BCC-A7F0-C23267E1EFE7}"/>
              </a:ext>
            </a:extLst>
          </p:cNvPr>
          <p:cNvSpPr/>
          <p:nvPr/>
        </p:nvSpPr>
        <p:spPr>
          <a:xfrm>
            <a:off x="7064124" y="4424312"/>
            <a:ext cx="225998" cy="2259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DA4CE-54BC-4B13-9D2E-66285BD6DA0E}"/>
              </a:ext>
            </a:extLst>
          </p:cNvPr>
          <p:cNvSpPr txBox="1"/>
          <p:nvPr/>
        </p:nvSpPr>
        <p:spPr>
          <a:xfrm>
            <a:off x="173294" y="3989061"/>
            <a:ext cx="48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5. </a:t>
            </a:r>
            <a:r>
              <a:rPr lang="ko-KR" altLang="en-US" dirty="0"/>
              <a:t>로컬 </a:t>
            </a:r>
            <a:r>
              <a:rPr lang="en-US" altLang="ko-KR" dirty="0"/>
              <a:t>convexity </a:t>
            </a:r>
            <a:r>
              <a:rPr lang="ko-KR" altLang="en-US" dirty="0"/>
              <a:t>평가 의 일반적인 예시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1E60A9-A915-4BC4-9E31-800ADF6886C5}"/>
              </a:ext>
            </a:extLst>
          </p:cNvPr>
          <p:cNvSpPr/>
          <p:nvPr/>
        </p:nvSpPr>
        <p:spPr>
          <a:xfrm>
            <a:off x="244530" y="1015957"/>
            <a:ext cx="4664665" cy="2713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5E9BB59-4B71-49A1-8AF9-539406DB959B}"/>
              </a:ext>
            </a:extLst>
          </p:cNvPr>
          <p:cNvCxnSpPr>
            <a:stCxn id="38" idx="4"/>
            <a:endCxn id="35" idx="0"/>
          </p:cNvCxnSpPr>
          <p:nvPr/>
        </p:nvCxnSpPr>
        <p:spPr>
          <a:xfrm>
            <a:off x="7177123" y="4650310"/>
            <a:ext cx="233337" cy="78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ADC61B5-0896-402A-A265-413B5BEB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794" y="1142227"/>
            <a:ext cx="4604954" cy="1475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5FCE09-6E95-4516-8450-335A73098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21" y="4672227"/>
            <a:ext cx="4160714" cy="346262"/>
          </a:xfrm>
          <a:prstGeom prst="rect">
            <a:avLst/>
          </a:prstGeom>
        </p:spPr>
      </p:pic>
      <p:pic>
        <p:nvPicPr>
          <p:cNvPr id="15" name="내용 개체 틀 6">
            <a:extLst>
              <a:ext uri="{FF2B5EF4-FFF2-40B4-BE49-F238E27FC236}">
                <a16:creationId xmlns:a16="http://schemas.microsoft.com/office/drawing/2014/main" id="{D2B1EA55-973A-4D2F-8085-F7A4D489A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8" y="1025579"/>
            <a:ext cx="3755576" cy="2371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DE8F68-8FF3-4A7B-8B12-D459C6F5B377}"/>
              </a:ext>
            </a:extLst>
          </p:cNvPr>
          <p:cNvSpPr txBox="1"/>
          <p:nvPr/>
        </p:nvSpPr>
        <p:spPr>
          <a:xfrm>
            <a:off x="91999" y="3682079"/>
            <a:ext cx="44800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 </a:t>
            </a:r>
            <a:r>
              <a:rPr lang="en-US" altLang="ko-KR" sz="1500" dirty="0"/>
              <a:t>6. </a:t>
            </a:r>
            <a:r>
              <a:rPr lang="ko-KR" altLang="en-US" sz="1500" dirty="0"/>
              <a:t>평면에 대한 법선 벡터의 유사성을 검사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55A06C-9510-4D07-8BD1-E2D15A5F01D1}"/>
              </a:ext>
            </a:extLst>
          </p:cNvPr>
          <p:cNvSpPr/>
          <p:nvPr/>
        </p:nvSpPr>
        <p:spPr>
          <a:xfrm>
            <a:off x="244531" y="1015957"/>
            <a:ext cx="3755576" cy="25630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975EC-99B7-4124-9AB4-66443D29C4B2}"/>
              </a:ext>
            </a:extLst>
          </p:cNvPr>
          <p:cNvSpPr txBox="1"/>
          <p:nvPr/>
        </p:nvSpPr>
        <p:spPr>
          <a:xfrm>
            <a:off x="4294794" y="2735629"/>
            <a:ext cx="48894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식</a:t>
            </a:r>
            <a:r>
              <a:rPr lang="en-US" altLang="ko-KR" sz="1500" dirty="0"/>
              <a:t>1. </a:t>
            </a:r>
            <a:r>
              <a:rPr lang="ko-KR" altLang="en-US" sz="1500" dirty="0"/>
              <a:t>그림</a:t>
            </a:r>
            <a:r>
              <a:rPr lang="en-US" altLang="ko-KR" sz="1500" dirty="0"/>
              <a:t>2</a:t>
            </a:r>
            <a:r>
              <a:rPr lang="ko-KR" altLang="en-US" sz="1500" dirty="0"/>
              <a:t>에 대한 법선 벡터의 유사성을 검사하는 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31C40-B1AC-46C4-830F-CC499C8DA4BE}"/>
              </a:ext>
            </a:extLst>
          </p:cNvPr>
          <p:cNvSpPr txBox="1"/>
          <p:nvPr/>
        </p:nvSpPr>
        <p:spPr>
          <a:xfrm>
            <a:off x="0" y="5095361"/>
            <a:ext cx="488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식</a:t>
            </a:r>
            <a:r>
              <a:rPr lang="en-US" altLang="ko-KR" sz="1400" dirty="0"/>
              <a:t>2. </a:t>
            </a:r>
            <a:r>
              <a:rPr lang="ko-KR" altLang="en-US" sz="1400" dirty="0"/>
              <a:t>그림</a:t>
            </a:r>
            <a:r>
              <a:rPr lang="en-US" altLang="ko-KR" sz="1400" dirty="0"/>
              <a:t>2</a:t>
            </a:r>
            <a:r>
              <a:rPr lang="ko-KR" altLang="en-US" sz="1400" dirty="0"/>
              <a:t>에 대한 추가적인 법선 벡터의 </a:t>
            </a:r>
            <a:r>
              <a:rPr lang="en-US" altLang="ko-KR" sz="1400" dirty="0"/>
              <a:t>Z</a:t>
            </a:r>
            <a:r>
              <a:rPr lang="ko-KR" altLang="en-US" sz="1400" dirty="0"/>
              <a:t>값 검사</a:t>
            </a:r>
            <a:r>
              <a:rPr lang="en-US" altLang="ko-KR" sz="1400" dirty="0"/>
              <a:t>( </a:t>
            </a:r>
            <a:r>
              <a:rPr lang="ko-KR" altLang="en-US" sz="1400" dirty="0"/>
              <a:t>같은 평면임을 검사해주는 수식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BB06D9-4C39-4047-9BA9-52C1082CE380}"/>
                  </a:ext>
                </a:extLst>
              </p:cNvPr>
              <p:cNvSpPr txBox="1"/>
              <p:nvPr/>
            </p:nvSpPr>
            <p:spPr>
              <a:xfrm>
                <a:off x="4678017" y="5750070"/>
                <a:ext cx="4438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그림 </a:t>
                </a:r>
                <a:r>
                  <a:rPr lang="en-US" altLang="ko-KR" sz="1400" dirty="0"/>
                  <a:t>7. </a:t>
                </a:r>
                <a:r>
                  <a:rPr lang="ko-KR" altLang="en-US" sz="1400" dirty="0"/>
                  <a:t>식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에 대한 예시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보다 크면 </a:t>
                </a:r>
                <a:r>
                  <a:rPr lang="en-US" altLang="ko-KR" sz="1400" dirty="0"/>
                  <a:t>Region grow </a:t>
                </a:r>
                <a:r>
                  <a:rPr lang="en-US" altLang="ko-KR" sz="1400" dirty="0" err="1"/>
                  <a:t>algoritm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에서 벗어나게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BB06D9-4C39-4047-9BA9-52C1082CE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17" y="5750070"/>
                <a:ext cx="4438496" cy="523220"/>
              </a:xfrm>
              <a:prstGeom prst="rect">
                <a:avLst/>
              </a:prstGeom>
              <a:blipFill>
                <a:blip r:embed="rId5"/>
                <a:stretch>
                  <a:fillRect l="-412" t="-2326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1E6900-6FB9-4A9E-86A9-9887C3ADE786}"/>
              </a:ext>
            </a:extLst>
          </p:cNvPr>
          <p:cNvCxnSpPr>
            <a:cxnSpLocks/>
          </p:cNvCxnSpPr>
          <p:nvPr/>
        </p:nvCxnSpPr>
        <p:spPr>
          <a:xfrm flipV="1">
            <a:off x="4800599" y="5117429"/>
            <a:ext cx="1676400" cy="331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83BA54-7CF5-441A-BC5A-5616B96CDB8F}"/>
              </a:ext>
            </a:extLst>
          </p:cNvPr>
          <p:cNvCxnSpPr>
            <a:cxnSpLocks/>
          </p:cNvCxnSpPr>
          <p:nvPr/>
        </p:nvCxnSpPr>
        <p:spPr>
          <a:xfrm flipV="1">
            <a:off x="6476999" y="3942080"/>
            <a:ext cx="1071881" cy="11725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2DA456-F10A-4333-B514-6897081471DD}"/>
              </a:ext>
            </a:extLst>
          </p:cNvPr>
          <p:cNvCxnSpPr/>
          <p:nvPr/>
        </p:nvCxnSpPr>
        <p:spPr>
          <a:xfrm flipH="1" flipV="1">
            <a:off x="5332967" y="4339429"/>
            <a:ext cx="264160" cy="979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F2E2DB-8082-497C-A582-B58C86728138}"/>
              </a:ext>
            </a:extLst>
          </p:cNvPr>
          <p:cNvCxnSpPr>
            <a:cxnSpLocks/>
          </p:cNvCxnSpPr>
          <p:nvPr/>
        </p:nvCxnSpPr>
        <p:spPr>
          <a:xfrm flipH="1" flipV="1">
            <a:off x="6111706" y="3799207"/>
            <a:ext cx="834400" cy="835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E3868A-452D-4DEE-8393-CF763BB50483}"/>
                  </a:ext>
                </a:extLst>
              </p:cNvPr>
              <p:cNvSpPr txBox="1"/>
              <p:nvPr/>
            </p:nvSpPr>
            <p:spPr>
              <a:xfrm>
                <a:off x="8188548" y="4810389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E3868A-452D-4DEE-8393-CF763BB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48" y="4810389"/>
                <a:ext cx="711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32F77C-987B-4846-81F6-F02ED23D40AE}"/>
              </a:ext>
            </a:extLst>
          </p:cNvPr>
          <p:cNvCxnSpPr>
            <a:cxnSpLocks/>
          </p:cNvCxnSpPr>
          <p:nvPr/>
        </p:nvCxnSpPr>
        <p:spPr>
          <a:xfrm>
            <a:off x="5822240" y="5013029"/>
            <a:ext cx="2588006" cy="138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AEA9A5-957B-4D7D-B364-1D1129FF7918}"/>
              </a:ext>
            </a:extLst>
          </p:cNvPr>
          <p:cNvSpPr/>
          <p:nvPr/>
        </p:nvSpPr>
        <p:spPr>
          <a:xfrm>
            <a:off x="4639775" y="3490644"/>
            <a:ext cx="4160715" cy="2190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1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94FCC9-410A-4766-A1D9-8B9FAD4B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763"/>
            <a:ext cx="4248743" cy="3772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D432C8-67B6-454C-8760-74AAA9D5E597}"/>
              </a:ext>
            </a:extLst>
          </p:cNvPr>
          <p:cNvSpPr txBox="1"/>
          <p:nvPr/>
        </p:nvSpPr>
        <p:spPr>
          <a:xfrm>
            <a:off x="57036" y="4846974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7. </a:t>
            </a:r>
            <a:r>
              <a:rPr lang="ko-KR" altLang="en-US" sz="1400" dirty="0"/>
              <a:t>알고리즘의 최종적인 결과 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	 </a:t>
            </a:r>
            <a:r>
              <a:rPr lang="ko-KR" altLang="en-US" sz="1400" dirty="0"/>
              <a:t>같은 집합에 속하는 점들은 같은 색으로 표현되어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80D9C16-D0C5-4EFF-8EBA-6AE18878C73F}"/>
              </a:ext>
            </a:extLst>
          </p:cNvPr>
          <p:cNvSpPr/>
          <p:nvPr/>
        </p:nvSpPr>
        <p:spPr>
          <a:xfrm>
            <a:off x="2960915" y="3117517"/>
            <a:ext cx="624114" cy="679402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828087-872D-492F-BEAF-51D9A866718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585029" y="3457218"/>
            <a:ext cx="1857828" cy="84722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D2A09B-4194-4425-90E6-49ADFA0FDD35}"/>
              </a:ext>
            </a:extLst>
          </p:cNvPr>
          <p:cNvSpPr txBox="1"/>
          <p:nvPr/>
        </p:nvSpPr>
        <p:spPr>
          <a:xfrm>
            <a:off x="5471886" y="4304445"/>
            <a:ext cx="3493337" cy="64633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물체에 </a:t>
            </a:r>
            <a:r>
              <a:rPr lang="en-US" altLang="ko-KR" dirty="0"/>
              <a:t>convexity</a:t>
            </a:r>
            <a:r>
              <a:rPr lang="ko-KR" altLang="en-US" dirty="0"/>
              <a:t>가 있으면 </a:t>
            </a:r>
            <a:r>
              <a:rPr lang="en-US" altLang="ko-KR" dirty="0"/>
              <a:t>segment</a:t>
            </a:r>
            <a:r>
              <a:rPr lang="ko-KR" altLang="en-US" dirty="0"/>
              <a:t>가 잘 안되는 모습</a:t>
            </a:r>
          </a:p>
        </p:txBody>
      </p:sp>
    </p:spTree>
    <p:extLst>
      <p:ext uri="{BB962C8B-B14F-4D97-AF65-F5344CB8AC3E}">
        <p14:creationId xmlns:p14="http://schemas.microsoft.com/office/powerpoint/2010/main" val="343233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D087-7C32-4E5D-A9F6-FE751E4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B8D86-B3F5-4B41-A362-2EB23E8F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그림</a:t>
            </a:r>
            <a:r>
              <a:rPr lang="en-US" altLang="ko-KR" dirty="0"/>
              <a:t>7</a:t>
            </a:r>
            <a:r>
              <a:rPr lang="ko-KR" altLang="en-US" dirty="0"/>
              <a:t>에서 보이는 것 처럼 같은 물체에 </a:t>
            </a:r>
            <a:r>
              <a:rPr lang="en-US" altLang="ko-KR" dirty="0"/>
              <a:t>convexity</a:t>
            </a:r>
            <a:r>
              <a:rPr lang="ko-KR" altLang="en-US" dirty="0"/>
              <a:t> 가 있으면 </a:t>
            </a:r>
            <a:r>
              <a:rPr lang="en-US" altLang="ko-KR" dirty="0"/>
              <a:t>segment</a:t>
            </a:r>
            <a:r>
              <a:rPr lang="ko-KR" altLang="en-US" dirty="0"/>
              <a:t>가 잘 이루어 지지 않는데 이 부분에서 </a:t>
            </a:r>
            <a:r>
              <a:rPr lang="en-US" altLang="ko-KR" dirty="0"/>
              <a:t>segment</a:t>
            </a:r>
            <a:r>
              <a:rPr lang="ko-KR" altLang="en-US" dirty="0"/>
              <a:t>가 더 잘 이뤄지게 만들고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48525-3CB0-4522-BCEA-1AE52183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782E7-C64B-4402-885B-4D1406ED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33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3727</TotalTime>
  <Words>319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Segmentation of 3d lidar data  using a Local Convexity Criterion</vt:lpstr>
      <vt:lpstr>A. Scan Acquisition</vt:lpstr>
      <vt:lpstr>B. Neighborhood Graph Construction</vt:lpstr>
      <vt:lpstr>C. Attribute Calculation</vt:lpstr>
      <vt:lpstr>D. Segmentation</vt:lpstr>
      <vt:lpstr>D. Segmentation</vt:lpstr>
      <vt:lpstr>D. Segmentation</vt:lpstr>
      <vt:lpstr>고찰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jhyunoh@office.kw.ac.kr</dc:creator>
  <cp:lastModifiedBy>장홍기</cp:lastModifiedBy>
  <cp:revision>402</cp:revision>
  <dcterms:created xsi:type="dcterms:W3CDTF">2021-01-04T09:52:35Z</dcterms:created>
  <dcterms:modified xsi:type="dcterms:W3CDTF">2022-02-25T04:21:52Z</dcterms:modified>
</cp:coreProperties>
</file>