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87F60A-207F-4383-B7C5-780B02F4DE75}">
          <p14:sldIdLst>
            <p14:sldId id="256"/>
            <p14:sldId id="257"/>
            <p14:sldId id="258"/>
            <p14:sldId id="261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Parallel simulation of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systemc tlm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2.0 models</a:t>
            </a:r>
            <a:endParaRPr lang="sv-S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Konstantinos Sotiropoulos </a:t>
            </a:r>
          </a:p>
          <a:p>
            <a:r>
              <a:rPr lang="sv-S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kisp@kth.se</a:t>
            </a:r>
          </a:p>
          <a:p>
            <a:endParaRPr lang="sv-SE" cap="none" dirty="0" smtClean="0">
              <a:solidFill>
                <a:schemeClr val="tx1"/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  <a:p>
            <a:r>
              <a:rPr lang="sv-S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Bjorn Runaker</a:t>
            </a:r>
          </a:p>
          <a:p>
            <a:r>
              <a:rPr lang="sv-S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sv-SE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jorn.runaker@intel.com</a:t>
            </a:r>
            <a:endParaRPr lang="sv-SE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What is SystemC TLM 2.0 ?</a:t>
            </a:r>
            <a:endParaRPr lang="sv-S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Electronic 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System-Level Desing Language</a:t>
            </a:r>
          </a:p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Implemented as a 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C++ </a:t>
            </a: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class library</a:t>
            </a:r>
          </a:p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Operational Semantics given by a 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Discrete-Event Simulator</a:t>
            </a:r>
            <a:endParaRPr lang="sv-S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Use Case of TLM 2.0 models</a:t>
            </a:r>
            <a:endParaRPr lang="sv-S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Develop and test software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                        </a:t>
            </a:r>
            <a:r>
              <a:rPr lang="sv-S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early in the hardware design process</a:t>
            </a:r>
          </a:p>
          <a:p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The model must be executable</a:t>
            </a:r>
          </a:p>
          <a:p>
            <a:pPr marL="0" indent="0">
              <a:buNone/>
            </a:pPr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                        </a:t>
            </a:r>
            <a:r>
              <a:rPr lang="sv-S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and able to boot an OS</a:t>
            </a:r>
          </a:p>
        </p:txBody>
      </p:sp>
    </p:spTree>
    <p:extLst>
      <p:ext uri="{BB962C8B-B14F-4D97-AF65-F5344CB8AC3E}">
        <p14:creationId xmlns:p14="http://schemas.microsoft.com/office/powerpoint/2010/main" val="42835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	 An Example of a TLM 2.0 model</a:t>
            </a:r>
            <a:endParaRPr lang="sv-S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5916059" y="3872040"/>
            <a:ext cx="2438551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Target Module</a:t>
            </a:r>
          </a:p>
          <a:p>
            <a:pPr algn="ctr" eaLnBrk="1" hangingPunct="1"/>
            <a:r>
              <a:rPr lang="en-US" altLang="sv-SE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(</a:t>
            </a:r>
            <a:r>
              <a:rPr lang="en-US" altLang="sv-SE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lang="en-US" altLang="sv-SE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v-SE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Peripherals</a:t>
            </a:r>
            <a:r>
              <a:rPr lang="en-US" altLang="sv-SE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)</a:t>
            </a:r>
            <a:endParaRPr lang="en-US" altLang="sv-SE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2573398" y="2286869"/>
            <a:ext cx="5781211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Interconnect Component (</a:t>
            </a:r>
            <a:r>
              <a:rPr lang="en-US" altLang="sv-SE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Memory Mapped Bus</a:t>
            </a:r>
            <a:r>
              <a:rPr lang="en-US" altLang="sv-SE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)</a:t>
            </a:r>
            <a:endParaRPr lang="en-US" altLang="sv-SE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2573399" y="3872040"/>
            <a:ext cx="3079857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sv-SE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Initiator Module </a:t>
            </a:r>
          </a:p>
          <a:p>
            <a:pPr algn="ctr" eaLnBrk="1" hangingPunct="1"/>
            <a:r>
              <a:rPr lang="en-US" altLang="sv-SE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(</a:t>
            </a:r>
            <a:r>
              <a:rPr lang="en-US" altLang="sv-SE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Instruction Set Simulator</a:t>
            </a:r>
            <a:r>
              <a:rPr lang="en-US" altLang="sv-SE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)</a:t>
            </a:r>
            <a:endParaRPr lang="en-US" altLang="sv-SE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950510" y="2850854"/>
            <a:ext cx="228600" cy="914400"/>
          </a:xfrm>
          <a:prstGeom prst="upDownArrow">
            <a:avLst>
              <a:gd name="adj1" fmla="val 50000"/>
              <a:gd name="adj2" fmla="val 8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sv-SE" altLang="sv-SE"/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7008334" y="2850854"/>
            <a:ext cx="228600" cy="914400"/>
          </a:xfrm>
          <a:prstGeom prst="upDownArrow">
            <a:avLst>
              <a:gd name="adj1" fmla="val 50000"/>
              <a:gd name="adj2" fmla="val 8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8900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Problem statement</a:t>
            </a:r>
            <a:endParaRPr lang="sv-SE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The reference SystemC simulator is sequential</a:t>
            </a:r>
          </a:p>
          <a:p>
            <a:pPr marL="0" indent="0">
              <a:buNone/>
            </a:pPr>
            <a:r>
              <a:rPr lang="sv-SE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                       despite parallelism being explicit in the model</a:t>
            </a:r>
          </a:p>
          <a:p>
            <a:endParaRPr lang="sv-S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  <a:p>
            <a:r>
              <a:rPr lang="sv-S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Parellel execution must be carefully orchestrated</a:t>
            </a:r>
          </a:p>
          <a:p>
            <a:pPr marL="0" indent="0">
              <a:buNone/>
            </a:pPr>
            <a:r>
              <a:rPr lang="sv-SE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</a:t>
            </a:r>
            <a:r>
              <a:rPr lang="sv-SE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                   </a:t>
            </a:r>
            <a:r>
              <a:rPr lang="sv-SE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to</a:t>
            </a:r>
            <a:r>
              <a:rPr lang="sv-SE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</a:t>
            </a:r>
            <a:r>
              <a:rPr lang="sv-SE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preserve causality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53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244 threads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, 61 physical cores</a:t>
            </a:r>
          </a:p>
          <a:p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1.3 GHz 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core frequency</a:t>
            </a:r>
            <a:endParaRPr lang="sv-SE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  <a:p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16 GB DDR3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RAM </a:t>
            </a:r>
          </a:p>
          <a:p>
            <a:r>
              <a:rPr lang="sv-SE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352 </a:t>
            </a:r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GB/s 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max memory bandwidth</a:t>
            </a:r>
          </a:p>
          <a:p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Tianhe-2:</a:t>
            </a:r>
            <a:r>
              <a:rPr lang="sv-S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 Inside the world’s fastest supercomputer</a:t>
            </a:r>
          </a:p>
          <a:p>
            <a:r>
              <a:rPr lang="sv-SE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ear Sans" panose="020B0503030202020304" pitchFamily="34" charset="0"/>
                <a:cs typeface="Clear Sans" panose="020B0503030202020304" pitchFamily="34" charset="0"/>
              </a:rPr>
              <a:t>New Generation has been launched!</a:t>
            </a:r>
          </a:p>
          <a:p>
            <a:endParaRPr lang="sv-SE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770914"/>
            <a:ext cx="1883046" cy="1345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4749" y="5924062"/>
            <a:ext cx="5072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*The previous facts correspond to the 7120P, launched on </a:t>
            </a:r>
            <a:r>
              <a:rPr lang="sv-SE" sz="1100" dirty="0"/>
              <a:t>Q2'14</a:t>
            </a:r>
            <a:endParaRPr lang="sv-SE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380" y="1068632"/>
            <a:ext cx="39624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157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Clear Sans</vt:lpstr>
      <vt:lpstr>Courier New</vt:lpstr>
      <vt:lpstr>Tahoma</vt:lpstr>
      <vt:lpstr>Trebuchet MS</vt:lpstr>
      <vt:lpstr>Tw Cen MT</vt:lpstr>
      <vt:lpstr>Circuit</vt:lpstr>
      <vt:lpstr>Parallel simulation of systemc tlm 2.0 models</vt:lpstr>
      <vt:lpstr>What is SystemC TLM 2.0 ?</vt:lpstr>
      <vt:lpstr>Use Case of TLM 2.0 models</vt:lpstr>
      <vt:lpstr>  An Example of a TLM 2.0 model</vt:lpstr>
      <vt:lpstr>Problem statement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simulation of systemc lt tlm 2.0 models</dc:title>
  <dc:creator>Sotiropoulos, Konstantinos</dc:creator>
  <cp:lastModifiedBy>Sotiropoulos, Konstantinos</cp:lastModifiedBy>
  <cp:revision>28</cp:revision>
  <dcterms:created xsi:type="dcterms:W3CDTF">2016-03-07T01:06:43Z</dcterms:created>
  <dcterms:modified xsi:type="dcterms:W3CDTF">2016-03-10T08:06:40Z</dcterms:modified>
</cp:coreProperties>
</file>