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5" r:id="rId2"/>
    <p:sldId id="328" r:id="rId3"/>
    <p:sldId id="325" r:id="rId4"/>
    <p:sldId id="326" r:id="rId5"/>
    <p:sldId id="32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003C71"/>
    <a:srgbClr val="F83308"/>
    <a:srgbClr val="FD9208"/>
    <a:srgbClr val="009FDF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169" d="100"/>
          <a:sy n="169" d="100"/>
        </p:scale>
        <p:origin x="312" y="125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6/18/2016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2031950"/>
            <a:ext cx="8212886" cy="1102519"/>
          </a:xfrm>
        </p:spPr>
        <p:txBody>
          <a:bodyPr/>
          <a:lstStyle/>
          <a:p>
            <a:r>
              <a:rPr lang="sv-S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Parallel simulation of </a:t>
            </a:r>
            <a:r>
              <a:rPr lang="sv-S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SystemC TLM </a:t>
            </a:r>
            <a:r>
              <a:rPr lang="sv-S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2.0 </a:t>
            </a:r>
            <a:r>
              <a:rPr lang="sv-S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models</a:t>
            </a:r>
            <a:br>
              <a:rPr lang="sv-S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</a:br>
            <a:endParaRPr lang="en-IE" sz="4400" dirty="0">
              <a:ea typeface="Intel Clear Pro" panose="020B080402020206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Master Thesis Internship </a:t>
            </a:r>
          </a:p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Konstantinos Sotiropoulos           </a:t>
            </a:r>
          </a:p>
          <a:p>
            <a:r>
              <a: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kisp@kth.se</a:t>
            </a:r>
          </a:p>
        </p:txBody>
      </p:sp>
    </p:spTree>
    <p:extLst>
      <p:ext uri="{BB962C8B-B14F-4D97-AF65-F5344CB8AC3E}">
        <p14:creationId xmlns:p14="http://schemas.microsoft.com/office/powerpoint/2010/main" val="10756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cap="none" dirty="0" smtClean="0">
                <a:latin typeface="+mj-lt"/>
                <a:cs typeface="Clear Sans" panose="020B0503030202020304" pitchFamily="34" charset="0"/>
              </a:rPr>
              <a:t>Problem statement</a:t>
            </a:r>
            <a:endParaRPr lang="sv-SE" b="1" cap="none" dirty="0"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Parellel execution must be carefully orchestrated </a:t>
            </a:r>
            <a:r>
              <a:rPr lang="sv-SE" i="1" dirty="0" smtClean="0">
                <a:cs typeface="Clear Sans" panose="020B0503030202020304" pitchFamily="34" charset="0"/>
              </a:rPr>
              <a:t>to</a:t>
            </a:r>
            <a:r>
              <a:rPr lang="sv-SE" b="1" i="1" dirty="0" smtClean="0">
                <a:cs typeface="Clear Sans" panose="020B0503030202020304" pitchFamily="34" charset="0"/>
              </a:rPr>
              <a:t> </a:t>
            </a:r>
            <a:r>
              <a:rPr lang="sv-SE" i="1" dirty="0">
                <a:cs typeface="Clear Sans" panose="020B0503030202020304" pitchFamily="34" charset="0"/>
              </a:rPr>
              <a:t>preserve </a:t>
            </a:r>
            <a:r>
              <a:rPr lang="sv-SE" b="1" i="1" dirty="0" smtClean="0">
                <a:cs typeface="Clear Sans" panose="020B0503030202020304" pitchFamily="34" charset="0"/>
              </a:rPr>
              <a:t>Causality</a:t>
            </a:r>
            <a:endParaRPr lang="sv-SE" i="1" dirty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i="1" dirty="0" smtClean="0">
                <a:cs typeface="Clear Sans" panose="020B0503030202020304" pitchFamily="34" charset="0"/>
              </a:rPr>
              <a:t>Causality</a:t>
            </a:r>
            <a:r>
              <a:rPr lang="sv-SE" i="1" dirty="0" smtClean="0">
                <a:cs typeface="Clear Sans" panose="020B0503030202020304" pitchFamily="34" charset="0"/>
              </a:rPr>
              <a:t> ⇔ </a:t>
            </a:r>
            <a:r>
              <a:rPr lang="sv-SE" b="1" i="1" dirty="0" smtClean="0">
                <a:cs typeface="Clear Sans" panose="020B0503030202020304" pitchFamily="34" charset="0"/>
              </a:rPr>
              <a:t>Synchronization</a:t>
            </a:r>
            <a:endParaRPr lang="sv-SE" b="1" i="1" dirty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i="1" dirty="0" smtClean="0">
                <a:cs typeface="Clear Sans" panose="020B0503030202020304" pitchFamily="34" charset="0"/>
              </a:rPr>
              <a:t>“This </a:t>
            </a:r>
            <a:r>
              <a:rPr lang="en-IE" i="1" dirty="0">
                <a:cs typeface="Clear Sans" panose="020B0503030202020304" pitchFamily="34" charset="0"/>
              </a:rPr>
              <a:t>project evaluates the efficiency of existing process synchronization algorithms when applied to the parallel </a:t>
            </a:r>
            <a:r>
              <a:rPr lang="en-IE" i="1" dirty="0" smtClean="0">
                <a:cs typeface="Clear Sans" panose="020B0503030202020304" pitchFamily="34" charset="0"/>
              </a:rPr>
              <a:t>simulation of </a:t>
            </a:r>
            <a:r>
              <a:rPr lang="en-IE" i="1" dirty="0">
                <a:cs typeface="Clear Sans" panose="020B0503030202020304" pitchFamily="34" charset="0"/>
              </a:rPr>
              <a:t>Loosely-Timed Transaction Level </a:t>
            </a:r>
            <a:r>
              <a:rPr lang="en-IE" i="1" dirty="0" smtClean="0">
                <a:cs typeface="Clear Sans" panose="020B0503030202020304" pitchFamily="34" charset="0"/>
              </a:rPr>
              <a:t>Models.”</a:t>
            </a:r>
            <a:endParaRPr lang="en-IE" i="1" dirty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i="1" dirty="0">
              <a:cs typeface="Clear Sans" panose="020B0503030202020304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91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34645"/>
            <a:ext cx="8229600" cy="868680"/>
          </a:xfrm>
        </p:spPr>
        <p:txBody>
          <a:bodyPr/>
          <a:lstStyle/>
          <a:p>
            <a:r>
              <a:rPr lang="sv-SE" b="1" dirty="0" smtClean="0">
                <a:latin typeface="+mj-lt"/>
                <a:cs typeface="Clear Sans" panose="020B0503030202020304" pitchFamily="34" charset="0"/>
              </a:rPr>
              <a:t>Objectives</a:t>
            </a:r>
            <a:endParaRPr lang="sv-SE" b="1" cap="none" dirty="0"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Document</a:t>
            </a:r>
          </a:p>
          <a:p>
            <a:pPr lvl="4" indent="0">
              <a:buNone/>
            </a:pP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Intermediate report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Synchronization algorithms for PDES:</a:t>
            </a:r>
          </a:p>
          <a:p>
            <a:pPr lvl="4" indent="0">
              <a:buNone/>
            </a:pP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	CMB family of conservative synchronization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A programming framework for expressing the parallel simulation:</a:t>
            </a:r>
          </a:p>
          <a:p>
            <a:pPr lvl="4" indent="0">
              <a:buNone/>
            </a:pP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	Intel MPI</a:t>
            </a: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A recoding infrastructure for SystemC TLM:</a:t>
            </a:r>
          </a:p>
          <a:p>
            <a:pPr lvl="4" indent="0">
              <a:buNone/>
            </a:pPr>
            <a:r>
              <a:rPr lang="sv-SE" sz="1200" i="1" dirty="0">
                <a:solidFill>
                  <a:schemeClr val="accent1"/>
                </a:solidFill>
                <a:cs typeface="Clear Sans" panose="020B0503030202020304" pitchFamily="34" charset="0"/>
              </a:rPr>
              <a:t>	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External assistance</a:t>
            </a: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A pragmatic Transaction Level Model to experiment on.</a:t>
            </a:r>
          </a:p>
          <a:p>
            <a:pPr lvl="3" indent="0">
              <a:buNone/>
            </a:pPr>
            <a:r>
              <a:rPr lang="sv-SE" b="1" dirty="0">
                <a:cs typeface="Clear Sans" panose="020B0503030202020304" pitchFamily="34" charset="0"/>
              </a:rPr>
              <a:t>	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TLM = Platform +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dirty="0"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79213" y="878400"/>
            <a:ext cx="6782400" cy="2990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1" name="Group 50"/>
          <p:cNvGrpSpPr/>
          <p:nvPr/>
        </p:nvGrpSpPr>
        <p:grpSpPr>
          <a:xfrm>
            <a:off x="1394548" y="948986"/>
            <a:ext cx="6316652" cy="2859814"/>
            <a:chOff x="329871" y="228986"/>
            <a:chExt cx="6395113" cy="2908800"/>
          </a:xfrm>
        </p:grpSpPr>
        <p:grpSp>
          <p:nvGrpSpPr>
            <p:cNvPr id="50" name="Group 49"/>
            <p:cNvGrpSpPr/>
            <p:nvPr/>
          </p:nvGrpSpPr>
          <p:grpSpPr>
            <a:xfrm>
              <a:off x="329871" y="228986"/>
              <a:ext cx="6395113" cy="2908800"/>
              <a:chOff x="329871" y="228986"/>
              <a:chExt cx="6395113" cy="29088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946969" y="228986"/>
                <a:ext cx="2778015" cy="2908800"/>
                <a:chOff x="4242717" y="1284038"/>
                <a:chExt cx="2778015" cy="29088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991132" y="1284038"/>
                  <a:ext cx="1029600" cy="2908800"/>
                  <a:chOff x="5580732" y="587586"/>
                  <a:chExt cx="1029600" cy="2908800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5580732" y="587586"/>
                    <a:ext cx="1029600" cy="2908800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5739132" y="735186"/>
                    <a:ext cx="684000" cy="2613600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sv-SE" sz="900" dirty="0" smtClean="0"/>
                      <a:t>Main Memory</a:t>
                    </a:r>
                    <a:endParaRPr lang="sv-SE" sz="9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242717" y="1688204"/>
                  <a:ext cx="1029600" cy="1956466"/>
                  <a:chOff x="5944877" y="517721"/>
                  <a:chExt cx="1029600" cy="2908800"/>
                </a:xfrm>
              </p:grpSpPr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5944877" y="517721"/>
                    <a:ext cx="1029600" cy="2908800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6103277" y="665321"/>
                    <a:ext cx="684000" cy="2613600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sv-SE" sz="1050" dirty="0" smtClean="0"/>
                      <a:t>L2 Cache</a:t>
                    </a:r>
                    <a:endParaRPr lang="sv-SE" sz="1050" dirty="0"/>
                  </a:p>
                </p:txBody>
              </p:sp>
            </p:grpSp>
            <p:sp>
              <p:nvSpPr>
                <p:cNvPr id="28" name="Left-Right Arrow 27"/>
                <p:cNvSpPr/>
                <p:nvPr/>
              </p:nvSpPr>
              <p:spPr>
                <a:xfrm>
                  <a:off x="5304809" y="2497594"/>
                  <a:ext cx="653831" cy="328915"/>
                </a:xfrm>
                <a:prstGeom prst="leftRightArrow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29871" y="329236"/>
                <a:ext cx="3019052" cy="1155021"/>
                <a:chOff x="329871" y="329236"/>
                <a:chExt cx="3019052" cy="1155021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29871" y="329236"/>
                  <a:ext cx="1641369" cy="1155021"/>
                  <a:chOff x="1462511" y="1933619"/>
                  <a:chExt cx="1641369" cy="115502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462511" y="1933619"/>
                    <a:ext cx="1641369" cy="1155021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sv-SE" sz="1200" dirty="0" smtClean="0"/>
                      <a:t>TLM Wrapper</a:t>
                    </a:r>
                    <a:endParaRPr lang="sv-SE" sz="1200" dirty="0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651678" y="2228765"/>
                    <a:ext cx="1271158" cy="687472"/>
                    <a:chOff x="1702478" y="2228765"/>
                    <a:chExt cx="1271158" cy="687472"/>
                  </a:xfrm>
                </p:grpSpPr>
                <p:sp>
                  <p:nvSpPr>
                    <p:cNvPr id="10" name="Rounded Rectangle 9"/>
                    <p:cNvSpPr/>
                    <p:nvPr/>
                  </p:nvSpPr>
                  <p:spPr>
                    <a:xfrm>
                      <a:off x="1702478" y="2228765"/>
                      <a:ext cx="1271158" cy="687472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>
                      <a:noAutofit/>
                    </a:bodyPr>
                    <a:lstStyle/>
                    <a:p>
                      <a:r>
                        <a:rPr lang="sv-SE" sz="1200" dirty="0" smtClean="0"/>
                        <a:t>OpenRisc ISS</a:t>
                      </a:r>
                      <a:endParaRPr lang="sv-SE" sz="1200" dirty="0"/>
                    </a:p>
                  </p:txBody>
                </p:sp>
                <p:sp>
                  <p:nvSpPr>
                    <p:cNvPr id="12" name="Rounded Rectangle 11"/>
                    <p:cNvSpPr/>
                    <p:nvPr/>
                  </p:nvSpPr>
                  <p:spPr>
                    <a:xfrm>
                      <a:off x="1803400" y="2557680"/>
                      <a:ext cx="751437" cy="280657"/>
                    </a:xfrm>
                    <a:prstGeom prst="round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sv-SE" sz="700" dirty="0" smtClean="0"/>
                        <a:t>Instruction Memory</a:t>
                      </a:r>
                      <a:endParaRPr lang="sv-SE" sz="700" dirty="0"/>
                    </a:p>
                  </p:txBody>
                </p:sp>
              </p:grp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513723" y="567080"/>
                  <a:ext cx="835200" cy="732946"/>
                  <a:chOff x="2877677" y="1316240"/>
                  <a:chExt cx="835200" cy="732946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2877677" y="1316240"/>
                    <a:ext cx="835200" cy="73294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2940717" y="1417961"/>
                    <a:ext cx="684000" cy="54296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sv-SE" sz="1050" dirty="0" smtClean="0"/>
                      <a:t>L1 Cache</a:t>
                    </a:r>
                    <a:endParaRPr lang="sv-SE" sz="1050" dirty="0"/>
                  </a:p>
                </p:txBody>
              </p:sp>
            </p:grpSp>
          </p:grpSp>
          <p:grpSp>
            <p:nvGrpSpPr>
              <p:cNvPr id="35" name="Group 34"/>
              <p:cNvGrpSpPr/>
              <p:nvPr/>
            </p:nvGrpSpPr>
            <p:grpSpPr>
              <a:xfrm>
                <a:off x="329871" y="1607000"/>
                <a:ext cx="3019052" cy="1155021"/>
                <a:chOff x="329871" y="329236"/>
                <a:chExt cx="3019052" cy="1155021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29871" y="329236"/>
                  <a:ext cx="1641369" cy="1155021"/>
                  <a:chOff x="1462511" y="1933619"/>
                  <a:chExt cx="1641369" cy="1155021"/>
                </a:xfrm>
              </p:grpSpPr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1462511" y="1933619"/>
                    <a:ext cx="1641369" cy="1155021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sv-SE" sz="1200" dirty="0" smtClean="0"/>
                      <a:t>TLM Wrapper</a:t>
                    </a:r>
                    <a:endParaRPr lang="sv-SE" sz="1200" dirty="0"/>
                  </a:p>
                </p:txBody>
              </p: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651678" y="2228765"/>
                    <a:ext cx="1271158" cy="687472"/>
                    <a:chOff x="1702478" y="2228765"/>
                    <a:chExt cx="1271158" cy="687472"/>
                  </a:xfrm>
                </p:grpSpPr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1702478" y="2228765"/>
                      <a:ext cx="1271158" cy="687472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>
                      <a:noAutofit/>
                    </a:bodyPr>
                    <a:lstStyle/>
                    <a:p>
                      <a:r>
                        <a:rPr lang="sv-SE" sz="1200" dirty="0" smtClean="0"/>
                        <a:t>OpenRisc ISS</a:t>
                      </a:r>
                      <a:endParaRPr lang="sv-SE" sz="1200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1803400" y="2557680"/>
                      <a:ext cx="751437" cy="280657"/>
                    </a:xfrm>
                    <a:prstGeom prst="round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sv-SE" sz="700" dirty="0" smtClean="0"/>
                        <a:t>Instruction Memory</a:t>
                      </a:r>
                      <a:endParaRPr lang="sv-SE" sz="700" dirty="0"/>
                    </a:p>
                  </p:txBody>
                </p:sp>
              </p:grpSp>
            </p:grpSp>
            <p:sp>
              <p:nvSpPr>
                <p:cNvPr id="37" name="Left-Right Arrow 36"/>
                <p:cNvSpPr/>
                <p:nvPr/>
              </p:nvSpPr>
              <p:spPr>
                <a:xfrm>
                  <a:off x="1979363" y="764710"/>
                  <a:ext cx="526237" cy="246365"/>
                </a:xfrm>
                <a:prstGeom prst="leftRightArrow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2513723" y="567080"/>
                  <a:ext cx="835200" cy="732946"/>
                  <a:chOff x="2877677" y="1316240"/>
                  <a:chExt cx="835200" cy="732946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2877677" y="1316240"/>
                    <a:ext cx="835200" cy="73294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2940717" y="1417961"/>
                    <a:ext cx="684000" cy="54296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sv-SE" sz="1050" dirty="0" smtClean="0"/>
                      <a:t>L1 Cache</a:t>
                    </a:r>
                    <a:endParaRPr lang="sv-SE" sz="1050" dirty="0"/>
                  </a:p>
                </p:txBody>
              </p:sp>
            </p:grpSp>
          </p:grpSp>
          <p:sp>
            <p:nvSpPr>
              <p:cNvPr id="47" name="Left-Right Arrow 46"/>
              <p:cNvSpPr/>
              <p:nvPr/>
            </p:nvSpPr>
            <p:spPr>
              <a:xfrm>
                <a:off x="3373292" y="826216"/>
                <a:ext cx="549308" cy="161683"/>
              </a:xfrm>
              <a:prstGeom prst="leftRightArrow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Left-Right Arrow 47"/>
              <p:cNvSpPr/>
              <p:nvPr/>
            </p:nvSpPr>
            <p:spPr>
              <a:xfrm>
                <a:off x="3381415" y="2090477"/>
                <a:ext cx="533062" cy="150358"/>
              </a:xfrm>
              <a:prstGeom prst="leftRightArrow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9" name="Left-Right Arrow 48"/>
            <p:cNvSpPr/>
            <p:nvPr/>
          </p:nvSpPr>
          <p:spPr>
            <a:xfrm>
              <a:off x="1979443" y="783563"/>
              <a:ext cx="526157" cy="246365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Platform</a:t>
            </a:r>
            <a:endParaRPr lang="sv-SE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681078" y="3980051"/>
            <a:ext cx="583653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1100" dirty="0" smtClean="0">
                <a:solidFill>
                  <a:srgbClr val="003C71"/>
                </a:solidFill>
              </a:rPr>
              <a:t>A shared memory, cache-coherent, symmetric multiprocessor based on the OpenRisc ISS</a:t>
            </a:r>
          </a:p>
        </p:txBody>
      </p:sp>
    </p:spTree>
    <p:extLst>
      <p:ext uri="{BB962C8B-B14F-4D97-AF65-F5344CB8AC3E}">
        <p14:creationId xmlns:p14="http://schemas.microsoft.com/office/powerpoint/2010/main" val="28240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Challenges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/>
              <a:t>Application </a:t>
            </a:r>
          </a:p>
          <a:p>
            <a:pPr lvl="2" indent="0">
              <a:buNone/>
            </a:pPr>
            <a:r>
              <a:rPr lang="sv-SE" sz="1200" i="1" dirty="0" smtClean="0">
                <a:solidFill>
                  <a:schemeClr val="accent1"/>
                </a:solidFill>
              </a:rPr>
              <a:t>Not decided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/>
              <a:t>Timing annotations </a:t>
            </a:r>
          </a:p>
          <a:p>
            <a:pPr lvl="2" indent="0">
              <a:buNone/>
            </a:pPr>
            <a:r>
              <a:rPr lang="sv-SE" sz="1200" i="1" smtClean="0">
                <a:solidFill>
                  <a:schemeClr val="accent1"/>
                </a:solidFill>
              </a:rPr>
              <a:t>Under investigation</a:t>
            </a:r>
            <a:endParaRPr lang="sv-SE" sz="1200" i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/>
              <a:t>ISS is not re-entrant</a:t>
            </a:r>
          </a:p>
          <a:p>
            <a:pPr lvl="2" indent="0">
              <a:buNone/>
            </a:pPr>
            <a:r>
              <a:rPr lang="sv-SE" sz="1200" i="1" dirty="0" smtClean="0">
                <a:solidFill>
                  <a:schemeClr val="accent1"/>
                </a:solidFill>
              </a:rPr>
              <a:t>Problem in creating the standard SystemC TLM</a:t>
            </a:r>
          </a:p>
          <a:p>
            <a:pPr lvl="2" indent="0">
              <a:buNone/>
            </a:pPr>
            <a:endParaRPr lang="sv-SE" sz="1200" i="1" dirty="0" smtClean="0">
              <a:solidFill>
                <a:schemeClr val="accent1"/>
              </a:solidFill>
            </a:endParaRPr>
          </a:p>
          <a:p>
            <a:pPr lvl="2" indent="0">
              <a:buNone/>
            </a:pPr>
            <a:endParaRPr lang="sv-SE" sz="1200" i="1" dirty="0">
              <a:solidFill>
                <a:schemeClr val="accent1"/>
              </a:solidFill>
            </a:endParaRPr>
          </a:p>
          <a:p>
            <a:pPr lvl="2" indent="0">
              <a:buNone/>
            </a:pPr>
            <a:endParaRPr lang="sv-SE" sz="1200" i="1" dirty="0" smtClean="0">
              <a:solidFill>
                <a:schemeClr val="accent1"/>
              </a:solidFill>
            </a:endParaRPr>
          </a:p>
          <a:p>
            <a:pPr lvl="2" indent="0">
              <a:buNone/>
            </a:pPr>
            <a:endParaRPr lang="sv-SE" sz="1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PDK-2016.pptx [Read-Only]" id="{DE3CF388-DA41-4A2D-9400-AB56F008AE5A}" vid="{2E03D225-DF8A-401E-854E-0E6C4A866D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DPDK-2016</Template>
  <TotalTime>0</TotalTime>
  <Words>116</Words>
  <Application>Microsoft Office PowerPoint</Application>
  <PresentationFormat>On-screen Show (16:9)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Clear Sans</vt:lpstr>
      <vt:lpstr>Courier New</vt:lpstr>
      <vt:lpstr>Intel Clear</vt:lpstr>
      <vt:lpstr>Intel Clear Pro</vt:lpstr>
      <vt:lpstr>Wingdings</vt:lpstr>
      <vt:lpstr>Int_PPT Template_ClearPro_16x9</vt:lpstr>
      <vt:lpstr>Parallel simulation of SystemC TLM 2.0 models </vt:lpstr>
      <vt:lpstr>Problem statement</vt:lpstr>
      <vt:lpstr>Objectives</vt:lpstr>
      <vt:lpstr>Platform</vt:lpstr>
      <vt:lpstr>Challenges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CTPClassification=CTP_PUBLIC:VisualMarkings=</cp:keywords>
  <cp:lastModifiedBy/>
  <cp:revision>1</cp:revision>
  <dcterms:created xsi:type="dcterms:W3CDTF">2016-03-10T10:03:41Z</dcterms:created>
  <dcterms:modified xsi:type="dcterms:W3CDTF">2016-06-18T12:00:29Z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2e6b08b4-fce7-4c14-8698-df95a40824c9</vt:lpwstr>
  </property>
  <property fmtid="{D5CDD505-2E9C-101B-9397-08002B2CF9AE}" pid="3" name="CTP_BU">
    <vt:lpwstr>NA</vt:lpwstr>
  </property>
  <property fmtid="{D5CDD505-2E9C-101B-9397-08002B2CF9AE}" pid="4" name="CTP_TimeStamp">
    <vt:lpwstr>2016-06-18 12:00:29Z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