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5" r:id="rId2"/>
    <p:sldId id="330" r:id="rId3"/>
    <p:sldId id="331" r:id="rId4"/>
    <p:sldId id="333" r:id="rId5"/>
    <p:sldId id="328" r:id="rId6"/>
    <p:sldId id="325" r:id="rId7"/>
    <p:sldId id="326" r:id="rId8"/>
    <p:sldId id="329" r:id="rId9"/>
    <p:sldId id="33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003C71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987" autoAdjust="0"/>
  </p:normalViewPr>
  <p:slideViewPr>
    <p:cSldViewPr snapToGrid="0">
      <p:cViewPr>
        <p:scale>
          <a:sx n="125" d="100"/>
          <a:sy n="125" d="100"/>
        </p:scale>
        <p:origin x="254" y="15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2904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4/26/2016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5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031950"/>
            <a:ext cx="8212886" cy="1102519"/>
          </a:xfrm>
        </p:spPr>
        <p:txBody>
          <a:bodyPr/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Parallel simulation of </a:t>
            </a:r>
            <a: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SystemC TLM </a:t>
            </a:r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2.0 </a:t>
            </a:r>
            <a: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  <a:t>models</a:t>
            </a:r>
            <a:br>
              <a:rPr lang="sv-S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ntel Clear Pro" panose="020B0804020202060201" pitchFamily="34" charset="0"/>
              </a:rPr>
            </a:br>
            <a:endParaRPr lang="en-IE" sz="4400" dirty="0">
              <a:ea typeface="Intel Clear Pro" panose="020B080402020206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3" y="3346804"/>
            <a:ext cx="4366828" cy="925360"/>
          </a:xfrm>
        </p:spPr>
        <p:txBody>
          <a:bodyPr/>
          <a:lstStyle/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Master’s </a:t>
            </a:r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Thesis </a:t>
            </a:r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Internship:</a:t>
            </a:r>
            <a:endParaRPr lang="sv-SE" sz="1100" dirty="0" smtClean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Konstantinos Sotiropoulos  &lt;</a:t>
            </a:r>
            <a:r>
              <a: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kisp@kth.se&gt;</a:t>
            </a:r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5613" y="4150544"/>
            <a:ext cx="6330212" cy="925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i="0" kern="1200" baseline="0">
                <a:solidFill>
                  <a:schemeClr val="accent3"/>
                </a:solidFill>
                <a:latin typeface="Intel Clear"/>
                <a:ea typeface="+mn-ea"/>
                <a:cs typeface="Intel Clear"/>
              </a:defRPr>
            </a:lvl1pPr>
            <a:lvl2pPr marL="457200" indent="0" algn="ctr" defTabSz="457200" rtl="0" eaLnBrk="1" latinLnBrk="0" hangingPunct="1">
              <a:spcBef>
                <a:spcPts val="1200"/>
              </a:spcBef>
              <a:buFont typeface="Wingdings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400" indent="0" algn="ctr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Supervisor:</a:t>
            </a:r>
          </a:p>
          <a:p>
            <a:r>
              <a:rPr lang="sv-SE" sz="11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Bjorn Runaker  &lt;</a:t>
            </a:r>
            <a:r>
              <a: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bjorn.runaker@intel.com&gt;</a:t>
            </a:r>
          </a:p>
          <a:p>
            <a:endParaRPr lang="sv-S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System Level Design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3112" t="23777" r="13527" b="37228"/>
          <a:stretch/>
        </p:blipFill>
        <p:spPr>
          <a:xfrm>
            <a:off x="4655501" y="1177528"/>
            <a:ext cx="4350451" cy="27441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644000" y="4104000"/>
            <a:ext cx="2534348" cy="4154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Fig 1: Gajski &amp; Kuhn’s Y-Chart </a:t>
            </a:r>
          </a:p>
          <a:p>
            <a:r>
              <a:rPr lang="sv-SE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dopted from: </a:t>
            </a:r>
            <a:r>
              <a:rPr lang="da-DK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Gajski (2009</a:t>
            </a:r>
            <a:r>
              <a:rPr lang="da-DK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da-DK" sz="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Embedded System Design</a:t>
            </a:r>
          </a:p>
          <a:p>
            <a:endParaRPr lang="sv-SE" sz="1100" dirty="0" smtClean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5613" y="1203325"/>
            <a:ext cx="4222748" cy="3425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8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Model Language </a:t>
            </a:r>
          </a:p>
          <a:p>
            <a:r>
              <a:rPr lang="sv-SE" dirty="0">
                <a:cs typeface="Clear Sans" panose="020B0503030202020304" pitchFamily="34" charset="0"/>
              </a:rPr>
              <a:t>	</a:t>
            </a:r>
            <a:r>
              <a:rPr lang="sv-SE" dirty="0" smtClean="0">
                <a:cs typeface="Clear Sans" panose="020B0503030202020304" pitchFamily="34" charset="0"/>
              </a:rPr>
              <a:t>	</a:t>
            </a:r>
            <a:r>
              <a:rPr lang="sv-SE" sz="1200" dirty="0" smtClean="0">
                <a:cs typeface="Clear Sans" panose="020B0503030202020304" pitchFamily="34" charset="0"/>
              </a:rPr>
              <a:t>SystemC TLM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Executable Models</a:t>
            </a:r>
          </a:p>
          <a:p>
            <a:r>
              <a:rPr lang="sv-SE" dirty="0" smtClean="0">
                <a:cs typeface="Clear Sans" panose="020B0503030202020304" pitchFamily="34" charset="0"/>
              </a:rPr>
              <a:t>		</a:t>
            </a:r>
            <a:r>
              <a:rPr lang="sv-SE" sz="1200" dirty="0" smtClean="0">
                <a:cs typeface="Clear Sans" panose="020B0503030202020304" pitchFamily="34" charset="0"/>
              </a:rPr>
              <a:t>Discrete Event Simulator 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i="1" dirty="0" smtClean="0">
              <a:cs typeface="Clear Sans" panose="020B0503030202020304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1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612" y="308848"/>
            <a:ext cx="5634291" cy="868680"/>
          </a:xfrm>
        </p:spPr>
        <p:txBody>
          <a:bodyPr/>
          <a:lstStyle/>
          <a:p>
            <a:r>
              <a:rPr lang="sv-SE" b="1" dirty="0" smtClean="0"/>
              <a:t>Discrete Event Simulation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0" y="1188000"/>
            <a:ext cx="4006850" cy="28568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455613" y="1203325"/>
            <a:ext cx="4222748" cy="3425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8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Delta Cycles Advance</a:t>
            </a:r>
          </a:p>
          <a:p>
            <a:r>
              <a:rPr lang="sv-SE" dirty="0">
                <a:cs typeface="Clear Sans" panose="020B0503030202020304" pitchFamily="34" charset="0"/>
              </a:rPr>
              <a:t>	</a:t>
            </a:r>
            <a:r>
              <a:rPr lang="sv-SE" dirty="0" smtClean="0">
                <a:cs typeface="Clear Sans" panose="020B0503030202020304" pitchFamily="34" charset="0"/>
              </a:rPr>
              <a:t>	</a:t>
            </a:r>
            <a:r>
              <a:rPr lang="sv-SE" sz="1200" dirty="0" smtClean="0">
                <a:cs typeface="Clear Sans" panose="020B0503030202020304" pitchFamily="34" charset="0"/>
              </a:rPr>
              <a:t>Line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Simulation Time Advance</a:t>
            </a:r>
          </a:p>
          <a:p>
            <a:r>
              <a:rPr lang="sv-SE" dirty="0" smtClean="0">
                <a:cs typeface="Clear Sans" panose="020B0503030202020304" pitchFamily="34" charset="0"/>
              </a:rPr>
              <a:t>		</a:t>
            </a:r>
            <a:r>
              <a:rPr lang="sv-SE" sz="1200" dirty="0" smtClean="0">
                <a:cs typeface="Clear Sans" panose="020B0503030202020304" pitchFamily="34" charset="0"/>
              </a:rPr>
              <a:t>Line 11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i="1" dirty="0" smtClean="0">
              <a:cs typeface="Clear Sans" panose="020B0503030202020304" pitchFamily="34" charset="0"/>
            </a:endParaRPr>
          </a:p>
          <a:p>
            <a:endParaRPr lang="sv-SE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0" y="4104000"/>
            <a:ext cx="2782813" cy="4154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Fig 2: SystemC’s Event Loop</a:t>
            </a:r>
          </a:p>
          <a:p>
            <a:r>
              <a:rPr lang="sv-SE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dopted from: </a:t>
            </a:r>
            <a:r>
              <a:rPr lang="da-DK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Bunton</a:t>
            </a:r>
            <a:r>
              <a:rPr lang="da-DK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a-DK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da-DK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2010) </a:t>
            </a:r>
            <a:r>
              <a:rPr lang="da-DK" sz="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SystemC: From the Ground Up</a:t>
            </a:r>
            <a:endParaRPr lang="da-DK" sz="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sv-SE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Parallel Discrete Event Simulation</a:t>
            </a:r>
            <a:endParaRPr lang="sv-SE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2"/>
          <a:stretch/>
        </p:blipFill>
        <p:spPr>
          <a:xfrm>
            <a:off x="4644001" y="1188000"/>
            <a:ext cx="4408560" cy="263105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0" y="4104000"/>
            <a:ext cx="2356414" cy="292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Fig 3: Processing of event E</a:t>
            </a:r>
            <a:r>
              <a:rPr lang="sv-SE" sz="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P</a:t>
            </a:r>
            <a:r>
              <a:rPr lang="sv-SE" sz="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breaks causality.</a:t>
            </a:r>
            <a:endParaRPr lang="sv-SE" sz="800" baseline="-25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sv-SE" sz="1100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613" y="1203325"/>
            <a:ext cx="4222748" cy="3425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8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Causality</a:t>
            </a:r>
          </a:p>
          <a:p>
            <a:r>
              <a:rPr lang="sv-SE" dirty="0" smtClean="0">
                <a:cs typeface="Clear Sans" panose="020B0503030202020304" pitchFamily="34" charset="0"/>
              </a:rPr>
              <a:t>		</a:t>
            </a:r>
            <a:r>
              <a:rPr lang="sv-SE" sz="1200" dirty="0" smtClean="0">
                <a:cs typeface="Clear Sans" panose="020B0503030202020304" pitchFamily="34" charset="0"/>
              </a:rPr>
              <a:t>Naive parallel execution breaks causality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Operational Semantics of PDES</a:t>
            </a:r>
          </a:p>
          <a:p>
            <a:r>
              <a:rPr lang="sv-SE" dirty="0" smtClean="0">
                <a:cs typeface="Clear Sans" panose="020B0503030202020304" pitchFamily="34" charset="0"/>
              </a:rPr>
              <a:t>		</a:t>
            </a:r>
            <a:r>
              <a:rPr lang="sv-SE" sz="1200" dirty="0" smtClean="0">
                <a:cs typeface="Clear Sans" panose="020B0503030202020304" pitchFamily="34" charset="0"/>
              </a:rPr>
              <a:t>Process Synchronization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i="1" dirty="0" smtClean="0">
              <a:cs typeface="Clear Sans" panose="020B0503030202020304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1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Problem </a:t>
            </a:r>
            <a:r>
              <a:rPr lang="sv-SE" b="1" cap="none" dirty="0" smtClean="0">
                <a:latin typeface="+mj-lt"/>
                <a:cs typeface="Clear Sans" panose="020B0503030202020304" pitchFamily="34" charset="0"/>
              </a:rPr>
              <a:t>Statement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cs typeface="Clear Sans" panose="020B0503030202020304" pitchFamily="34" charset="0"/>
              </a:rPr>
              <a:t>This </a:t>
            </a:r>
            <a:r>
              <a:rPr lang="en-IE" dirty="0">
                <a:cs typeface="Clear Sans" panose="020B0503030202020304" pitchFamily="34" charset="0"/>
              </a:rPr>
              <a:t>project evaluates the efficiency of existing process synchronization algorithms when applied to the parallel </a:t>
            </a:r>
            <a:r>
              <a:rPr lang="en-IE" dirty="0" smtClean="0">
                <a:cs typeface="Clear Sans" panose="020B0503030202020304" pitchFamily="34" charset="0"/>
              </a:rPr>
              <a:t>simulation of </a:t>
            </a:r>
            <a:r>
              <a:rPr lang="en-IE" dirty="0">
                <a:cs typeface="Clear Sans" panose="020B0503030202020304" pitchFamily="34" charset="0"/>
              </a:rPr>
              <a:t>Loosely-Timed Transaction Level </a:t>
            </a:r>
            <a:r>
              <a:rPr lang="en-IE" dirty="0" smtClean="0">
                <a:cs typeface="Clear Sans" panose="020B0503030202020304" pitchFamily="34" charset="0"/>
              </a:rPr>
              <a:t>Models</a:t>
            </a:r>
            <a:r>
              <a:rPr lang="en-IE" dirty="0" smtClean="0">
                <a:cs typeface="Clear Sans" panose="020B0503030202020304" pitchFamily="34" charset="0"/>
              </a:rPr>
              <a:t>.</a:t>
            </a:r>
            <a:endParaRPr lang="en-IE" dirty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i="1" dirty="0">
              <a:cs typeface="Clear Sans" panose="020B0503030202020304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91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34645"/>
            <a:ext cx="8229600" cy="868680"/>
          </a:xfrm>
        </p:spPr>
        <p:txBody>
          <a:bodyPr/>
          <a:lstStyle/>
          <a:p>
            <a:r>
              <a:rPr lang="sv-SE" b="1" dirty="0" smtClean="0">
                <a:latin typeface="+mj-lt"/>
                <a:cs typeface="Clear Sans" panose="020B0503030202020304" pitchFamily="34" charset="0"/>
              </a:rPr>
              <a:t>Objectives</a:t>
            </a:r>
            <a:endParaRPr lang="sv-SE" b="1" cap="none" dirty="0">
              <a:latin typeface="+mj-lt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Document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Intermediate report 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available</a:t>
            </a:r>
            <a:endParaRPr lang="sv-SE" sz="1200" i="1" dirty="0" smtClean="0">
              <a:solidFill>
                <a:schemeClr val="accent1"/>
              </a:solidFill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Synchronization algorithms for PDES: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Chandy Misra Bryant &amp; Deadlock Detection</a:t>
            </a:r>
            <a:endParaRPr lang="sv-SE" sz="1200" i="1" dirty="0" smtClean="0">
              <a:solidFill>
                <a:schemeClr val="accent1"/>
              </a:solidFill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programming framework for expressing the parallel simulation:</a:t>
            </a:r>
          </a:p>
          <a:p>
            <a:pPr lvl="4" indent="0">
              <a:buNone/>
            </a:pP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	Intel MPI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recoding infrastructure for SystemC TLM:</a:t>
            </a:r>
          </a:p>
          <a:p>
            <a:pPr lvl="4" indent="0">
              <a:buNone/>
            </a:pPr>
            <a:r>
              <a:rPr lang="sv-SE" sz="1200" i="1" dirty="0">
                <a:solidFill>
                  <a:schemeClr val="accent1"/>
                </a:solidFill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XML manipulation</a:t>
            </a:r>
            <a:endParaRPr lang="sv-SE" dirty="0" smtClean="0">
              <a:cs typeface="Clear Sans" panose="020B05030302020203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cs typeface="Clear Sans" panose="020B0503030202020304" pitchFamily="34" charset="0"/>
              </a:rPr>
              <a:t>A pragmatic Transaction Level Model to experiment on.</a:t>
            </a:r>
          </a:p>
          <a:p>
            <a:pPr lvl="3" indent="0">
              <a:buNone/>
            </a:pPr>
            <a:r>
              <a:rPr lang="sv-SE" b="1" dirty="0">
                <a:cs typeface="Clear Sans" panose="020B0503030202020304" pitchFamily="34" charset="0"/>
              </a:rPr>
              <a:t>	</a:t>
            </a:r>
            <a:r>
              <a:rPr lang="sv-SE" sz="1200" i="1" dirty="0" smtClean="0">
                <a:solidFill>
                  <a:schemeClr val="accent1"/>
                </a:solidFill>
                <a:cs typeface="Clear Sans" panose="020B0503030202020304" pitchFamily="34" charset="0"/>
              </a:rPr>
              <a:t>TLM = Platform +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b="1" dirty="0"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5613" y="896688"/>
            <a:ext cx="6782400" cy="2990870"/>
            <a:chOff x="1179213" y="878400"/>
            <a:chExt cx="6782400" cy="2990870"/>
          </a:xfrm>
        </p:grpSpPr>
        <p:sp>
          <p:nvSpPr>
            <p:cNvPr id="57" name="Rectangle 56"/>
            <p:cNvSpPr/>
            <p:nvPr/>
          </p:nvSpPr>
          <p:spPr>
            <a:xfrm>
              <a:off x="1179213" y="878400"/>
              <a:ext cx="6782400" cy="29908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394548" y="948986"/>
              <a:ext cx="6316652" cy="2859814"/>
              <a:chOff x="329871" y="228986"/>
              <a:chExt cx="6395113" cy="29088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29871" y="228986"/>
                <a:ext cx="6395113" cy="2908800"/>
                <a:chOff x="329871" y="228986"/>
                <a:chExt cx="6395113" cy="29088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946969" y="228986"/>
                  <a:ext cx="2778015" cy="2908800"/>
                  <a:chOff x="4242717" y="1284038"/>
                  <a:chExt cx="2778015" cy="2908800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991132" y="1284038"/>
                    <a:ext cx="1029600" cy="2908800"/>
                    <a:chOff x="5580732" y="587586"/>
                    <a:chExt cx="1029600" cy="2908800"/>
                  </a:xfrm>
                </p:grpSpPr>
                <p:sp>
                  <p:nvSpPr>
                    <p:cNvPr id="23" name="Rounded Rectangle 22"/>
                    <p:cNvSpPr/>
                    <p:nvPr/>
                  </p:nvSpPr>
                  <p:spPr>
                    <a:xfrm>
                      <a:off x="5580732" y="587586"/>
                      <a:ext cx="1029600" cy="290880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2" name="Rounded Rectangle 21"/>
                    <p:cNvSpPr/>
                    <p:nvPr/>
                  </p:nvSpPr>
                  <p:spPr>
                    <a:xfrm>
                      <a:off x="5739132" y="735186"/>
                      <a:ext cx="684000" cy="2613600"/>
                    </a:xfrm>
                    <a:prstGeom prst="round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:r>
                        <a:rPr lang="sv-SE" sz="900" dirty="0" smtClean="0"/>
                        <a:t>Main Memory</a:t>
                      </a:r>
                      <a:endParaRPr lang="sv-SE" sz="900" dirty="0"/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242717" y="1688204"/>
                    <a:ext cx="1029600" cy="1956466"/>
                    <a:chOff x="5944877" y="517721"/>
                    <a:chExt cx="1029600" cy="2908800"/>
                  </a:xfrm>
                </p:grpSpPr>
                <p:sp>
                  <p:nvSpPr>
                    <p:cNvPr id="26" name="Rounded Rectangle 25"/>
                    <p:cNvSpPr/>
                    <p:nvPr/>
                  </p:nvSpPr>
                  <p:spPr>
                    <a:xfrm>
                      <a:off x="5944877" y="517721"/>
                      <a:ext cx="1029600" cy="290880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6103277" y="665321"/>
                      <a:ext cx="684000" cy="2613600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:r>
                        <a:rPr lang="sv-SE" sz="1050" dirty="0" smtClean="0"/>
                        <a:t>L2 Cache</a:t>
                      </a:r>
                      <a:endParaRPr lang="sv-SE" sz="1050" dirty="0"/>
                    </a:p>
                  </p:txBody>
                </p:sp>
              </p:grpSp>
              <p:sp>
                <p:nvSpPr>
                  <p:cNvPr id="28" name="Left-Right Arrow 27"/>
                  <p:cNvSpPr/>
                  <p:nvPr/>
                </p:nvSpPr>
                <p:spPr>
                  <a:xfrm>
                    <a:off x="5304809" y="2497594"/>
                    <a:ext cx="653831" cy="328915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329871" y="329236"/>
                  <a:ext cx="3019052" cy="1155021"/>
                  <a:chOff x="329871" y="329236"/>
                  <a:chExt cx="3019052" cy="115502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29871" y="329236"/>
                    <a:ext cx="1641369" cy="1155021"/>
                    <a:chOff x="1462511" y="1933619"/>
                    <a:chExt cx="1641369" cy="1155021"/>
                  </a:xfrm>
                </p:grpSpPr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1462511" y="1933619"/>
                      <a:ext cx="1641369" cy="1155021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sv-SE" sz="1200" dirty="0" smtClean="0"/>
                        <a:t>TLM Wrapper</a:t>
                      </a:r>
                      <a:endParaRPr lang="sv-SE" sz="1200" dirty="0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651678" y="2228765"/>
                      <a:ext cx="1271158" cy="687472"/>
                      <a:chOff x="1702478" y="2228765"/>
                      <a:chExt cx="1271158" cy="687472"/>
                    </a:xfrm>
                  </p:grpSpPr>
                  <p:sp>
                    <p:nvSpPr>
                      <p:cNvPr id="10" name="Rounded Rectangle 9"/>
                      <p:cNvSpPr/>
                      <p:nvPr/>
                    </p:nvSpPr>
                    <p:spPr>
                      <a:xfrm>
                        <a:off x="1702478" y="2228765"/>
                        <a:ext cx="1271158" cy="687472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 anchorCtr="0">
                        <a:noAutofit/>
                      </a:bodyPr>
                      <a:lstStyle/>
                      <a:p>
                        <a:r>
                          <a:rPr lang="sv-SE" sz="1200" dirty="0" smtClean="0"/>
                          <a:t>OpenRisc ISS</a:t>
                        </a:r>
                        <a:endParaRPr lang="sv-SE" sz="1200" dirty="0"/>
                      </a:p>
                    </p:txBody>
                  </p:sp>
                  <p:sp>
                    <p:nvSpPr>
                      <p:cNvPr id="12" name="Rounded Rectangle 11"/>
                      <p:cNvSpPr/>
                      <p:nvPr/>
                    </p:nvSpPr>
                    <p:spPr>
                      <a:xfrm>
                        <a:off x="1803400" y="2557680"/>
                        <a:ext cx="751437" cy="28065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sv-SE" sz="700" dirty="0" smtClean="0"/>
                          <a:t>Instruction Memory</a:t>
                        </a:r>
                        <a:endParaRPr lang="sv-SE" sz="700" dirty="0"/>
                      </a:p>
                    </p:txBody>
                  </p: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513723" y="567080"/>
                    <a:ext cx="835200" cy="732946"/>
                    <a:chOff x="2877677" y="1316240"/>
                    <a:chExt cx="835200" cy="732946"/>
                  </a:xfrm>
                </p:grpSpPr>
                <p:sp>
                  <p:nvSpPr>
                    <p:cNvPr id="30" name="Rounded Rectangle 29"/>
                    <p:cNvSpPr/>
                    <p:nvPr/>
                  </p:nvSpPr>
                  <p:spPr>
                    <a:xfrm>
                      <a:off x="2877677" y="1316240"/>
                      <a:ext cx="835200" cy="732946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31" name="Rounded Rectangle 30"/>
                    <p:cNvSpPr/>
                    <p:nvPr/>
                  </p:nvSpPr>
                  <p:spPr>
                    <a:xfrm>
                      <a:off x="2940717" y="1417961"/>
                      <a:ext cx="684000" cy="542962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:r>
                        <a:rPr lang="sv-SE" sz="1050" dirty="0" smtClean="0"/>
                        <a:t>L1 Cache</a:t>
                      </a:r>
                      <a:endParaRPr lang="sv-SE" sz="1050" dirty="0"/>
                    </a:p>
                  </p:txBody>
                </p:sp>
              </p:grp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329871" y="1607000"/>
                  <a:ext cx="3019052" cy="1155021"/>
                  <a:chOff x="329871" y="329236"/>
                  <a:chExt cx="3019052" cy="1155021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29871" y="329236"/>
                    <a:ext cx="1641369" cy="1155021"/>
                    <a:chOff x="1462511" y="1933619"/>
                    <a:chExt cx="1641369" cy="1155021"/>
                  </a:xfrm>
                </p:grpSpPr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1462511" y="1933619"/>
                      <a:ext cx="1641369" cy="1155021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sv-SE" sz="1200" dirty="0" smtClean="0"/>
                        <a:t>TLM Wrapper</a:t>
                      </a:r>
                      <a:endParaRPr lang="sv-SE" sz="1200" dirty="0"/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651678" y="2228765"/>
                      <a:ext cx="1271158" cy="687472"/>
                      <a:chOff x="1702478" y="2228765"/>
                      <a:chExt cx="1271158" cy="687472"/>
                    </a:xfrm>
                  </p:grpSpPr>
                  <p:sp>
                    <p:nvSpPr>
                      <p:cNvPr id="43" name="Rounded Rectangle 42"/>
                      <p:cNvSpPr/>
                      <p:nvPr/>
                    </p:nvSpPr>
                    <p:spPr>
                      <a:xfrm>
                        <a:off x="1702478" y="2228765"/>
                        <a:ext cx="1271158" cy="687472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 anchorCtr="0">
                        <a:noAutofit/>
                      </a:bodyPr>
                      <a:lstStyle/>
                      <a:p>
                        <a:r>
                          <a:rPr lang="sv-SE" sz="1200" dirty="0" smtClean="0"/>
                          <a:t>OpenRisc ISS</a:t>
                        </a:r>
                        <a:endParaRPr lang="sv-SE" sz="1200" dirty="0"/>
                      </a:p>
                    </p:txBody>
                  </p:sp>
                  <p:sp>
                    <p:nvSpPr>
                      <p:cNvPr id="44" name="Rounded Rectangle 43"/>
                      <p:cNvSpPr/>
                      <p:nvPr/>
                    </p:nvSpPr>
                    <p:spPr>
                      <a:xfrm>
                        <a:off x="1803400" y="2557680"/>
                        <a:ext cx="751437" cy="28065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sv-SE" sz="700" dirty="0" smtClean="0"/>
                          <a:t>Instruction Memory</a:t>
                        </a:r>
                        <a:endParaRPr lang="sv-SE" sz="700" dirty="0"/>
                      </a:p>
                    </p:txBody>
                  </p:sp>
                </p:grpSp>
              </p:grpSp>
              <p:sp>
                <p:nvSpPr>
                  <p:cNvPr id="37" name="Left-Right Arrow 36"/>
                  <p:cNvSpPr/>
                  <p:nvPr/>
                </p:nvSpPr>
                <p:spPr>
                  <a:xfrm>
                    <a:off x="1979363" y="764710"/>
                    <a:ext cx="526237" cy="246365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2513723" y="567080"/>
                    <a:ext cx="835200" cy="732946"/>
                    <a:chOff x="2877677" y="1316240"/>
                    <a:chExt cx="835200" cy="732946"/>
                  </a:xfrm>
                </p:grpSpPr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2877677" y="1316240"/>
                      <a:ext cx="835200" cy="732946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2940717" y="1417961"/>
                      <a:ext cx="684000" cy="542962"/>
                    </a:xfrm>
                    <a:prstGeom prst="round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:r>
                        <a:rPr lang="sv-SE" sz="1050" dirty="0" smtClean="0"/>
                        <a:t>L1 Cache</a:t>
                      </a:r>
                      <a:endParaRPr lang="sv-SE" sz="1050" dirty="0"/>
                    </a:p>
                  </p:txBody>
                </p:sp>
              </p:grpSp>
            </p:grpSp>
            <p:sp>
              <p:nvSpPr>
                <p:cNvPr id="47" name="Left-Right Arrow 46"/>
                <p:cNvSpPr/>
                <p:nvPr/>
              </p:nvSpPr>
              <p:spPr>
                <a:xfrm>
                  <a:off x="3373292" y="826216"/>
                  <a:ext cx="549308" cy="161683"/>
                </a:xfrm>
                <a:prstGeom prst="leftRightArrow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Left-Right Arrow 47"/>
                <p:cNvSpPr/>
                <p:nvPr/>
              </p:nvSpPr>
              <p:spPr>
                <a:xfrm>
                  <a:off x="3381415" y="2090477"/>
                  <a:ext cx="533062" cy="150358"/>
                </a:xfrm>
                <a:prstGeom prst="leftRightArrow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9" name="Left-Right Arrow 48"/>
              <p:cNvSpPr/>
              <p:nvPr/>
            </p:nvSpPr>
            <p:spPr>
              <a:xfrm>
                <a:off x="1979443" y="783563"/>
                <a:ext cx="526157" cy="246365"/>
              </a:xfrm>
              <a:prstGeom prst="leftRightArrow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Platform</a:t>
            </a:r>
            <a:endParaRPr lang="sv-SE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55613" y="4081944"/>
            <a:ext cx="4666342" cy="292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sv-SE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Fig 4</a:t>
            </a:r>
            <a:r>
              <a:rPr lang="sv-SE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A shared memory, cache-coherent, symmetric multiprocessor based on the OpenRisc 1000 ISS</a:t>
            </a:r>
          </a:p>
          <a:p>
            <a:endParaRPr lang="sv-SE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Challenges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/>
              <a:t>Application </a:t>
            </a:r>
          </a:p>
          <a:p>
            <a:pPr lvl="2" indent="0">
              <a:buNone/>
            </a:pPr>
            <a:r>
              <a:rPr lang="sv-SE" sz="1200" i="1" dirty="0" smtClean="0">
                <a:solidFill>
                  <a:schemeClr val="accent1"/>
                </a:solidFill>
              </a:rPr>
              <a:t>Not decided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/>
              <a:t>Timing annotations </a:t>
            </a:r>
          </a:p>
          <a:p>
            <a:pPr lvl="2" indent="0">
              <a:buNone/>
            </a:pPr>
            <a:r>
              <a:rPr lang="sv-SE" sz="1200" i="1" smtClean="0">
                <a:solidFill>
                  <a:schemeClr val="accent1"/>
                </a:solidFill>
              </a:rPr>
              <a:t>Under investigation</a:t>
            </a:r>
            <a:endParaRPr lang="sv-SE" sz="1200" i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/>
              <a:t>ISS is not re-entrant</a:t>
            </a:r>
          </a:p>
          <a:p>
            <a:pPr lvl="2" indent="0">
              <a:buNone/>
            </a:pPr>
            <a:r>
              <a:rPr lang="sv-SE" sz="1200" i="1" dirty="0" smtClean="0">
                <a:solidFill>
                  <a:schemeClr val="accent1"/>
                </a:solidFill>
              </a:rPr>
              <a:t>Problem in creating the standard SystemC TLM</a:t>
            </a:r>
          </a:p>
          <a:p>
            <a:pPr lvl="2" indent="0">
              <a:buNone/>
            </a:pPr>
            <a:endParaRPr lang="sv-SE" sz="1200" i="1" dirty="0" smtClean="0">
              <a:solidFill>
                <a:schemeClr val="accent1"/>
              </a:solidFill>
            </a:endParaRPr>
          </a:p>
          <a:p>
            <a:pPr lvl="2" indent="0">
              <a:buNone/>
            </a:pPr>
            <a:endParaRPr lang="sv-SE" sz="1200" i="1" dirty="0">
              <a:solidFill>
                <a:schemeClr val="accent1"/>
              </a:solidFill>
            </a:endParaRPr>
          </a:p>
          <a:p>
            <a:pPr lvl="2" indent="0">
              <a:buNone/>
            </a:pPr>
            <a:endParaRPr lang="sv-SE" sz="1200" i="1" dirty="0" smtClean="0">
              <a:solidFill>
                <a:schemeClr val="accent1"/>
              </a:solidFill>
            </a:endParaRPr>
          </a:p>
          <a:p>
            <a:pPr lvl="2" indent="0">
              <a:buNone/>
            </a:pPr>
            <a:endParaRPr lang="sv-SE" sz="1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Questions?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Thank you for your time!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95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PDK-2016.pptx [Read-Only]" id="{DE3CF388-DA41-4A2D-9400-AB56F008AE5A}" vid="{2E03D225-DF8A-401E-854E-0E6C4A866D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DPDK-2016</Template>
  <TotalTime>0</TotalTime>
  <Words>195</Words>
  <Application>Microsoft Office PowerPoint</Application>
  <PresentationFormat>On-screen Show (16:9)</PresentationFormat>
  <Paragraphs>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Clear Sans</vt:lpstr>
      <vt:lpstr>Courier New</vt:lpstr>
      <vt:lpstr>Intel Clear</vt:lpstr>
      <vt:lpstr>Intel Clear Pro</vt:lpstr>
      <vt:lpstr>Wingdings</vt:lpstr>
      <vt:lpstr>Int_PPT Template_ClearPro_16x9</vt:lpstr>
      <vt:lpstr>Parallel simulation of SystemC TLM 2.0 models </vt:lpstr>
      <vt:lpstr>System Level Design</vt:lpstr>
      <vt:lpstr>Discrete Event Simulation</vt:lpstr>
      <vt:lpstr>Parallel Discrete Event Simulation</vt:lpstr>
      <vt:lpstr>Problem Statement</vt:lpstr>
      <vt:lpstr>Objectives</vt:lpstr>
      <vt:lpstr>Platform</vt:lpstr>
      <vt:lpstr>Challenges</vt:lpstr>
      <vt:lpstr>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CTPClassification=CTP_PUBLIC:VisualMarkings=</cp:keywords>
  <cp:lastModifiedBy/>
  <cp:revision>1</cp:revision>
  <dcterms:created xsi:type="dcterms:W3CDTF">2016-03-10T10:03:41Z</dcterms:created>
  <dcterms:modified xsi:type="dcterms:W3CDTF">2016-04-26T09:30:45Z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2e6b08b4-fce7-4c14-8698-df95a40824c9</vt:lpwstr>
  </property>
  <property fmtid="{D5CDD505-2E9C-101B-9397-08002B2CF9AE}" pid="3" name="CTP_BU">
    <vt:lpwstr>NA</vt:lpwstr>
  </property>
  <property fmtid="{D5CDD505-2E9C-101B-9397-08002B2CF9AE}" pid="4" name="CTP_TimeStamp">
    <vt:lpwstr>2016-03-10 08:35:32Z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