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5" r:id="rId2"/>
    <p:sldId id="325" r:id="rId3"/>
    <p:sldId id="326" r:id="rId4"/>
    <p:sldId id="327" r:id="rId5"/>
    <p:sldId id="328" r:id="rId6"/>
    <p:sldId id="32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3C71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169" d="100"/>
          <a:sy n="169" d="100"/>
        </p:scale>
        <p:origin x="312" y="125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4/22/2016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31950"/>
            <a:ext cx="8212886" cy="1102519"/>
          </a:xfrm>
        </p:spPr>
        <p:txBody>
          <a:bodyPr/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Parallel simulation of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SystemC TLM </a:t>
            </a:r>
            <a:r>
              <a:rPr lang="sv-SE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2.0 </a:t>
            </a:r>
            <a:r>
              <a:rPr lang="sv-SE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models</a:t>
            </a:r>
            <a:br>
              <a:rPr lang="sv-SE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</a:br>
            <a:r>
              <a:rPr lang="sv-SE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Using xeon phi</a:t>
            </a:r>
            <a:endParaRPr lang="en-IE" sz="4400" dirty="0">
              <a:ea typeface="Intel Clear Pro" panose="020B080402020206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Master Thesis Internship </a:t>
            </a:r>
          </a:p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Konstantinos Sotiropoulos           </a:t>
            </a:r>
          </a:p>
          <a:p>
            <a:r>
              <a: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kisp@kth.se</a:t>
            </a:r>
          </a:p>
        </p:txBody>
      </p:sp>
    </p:spTree>
    <p:extLst>
      <p:ext uri="{BB962C8B-B14F-4D97-AF65-F5344CB8AC3E}">
        <p14:creationId xmlns:p14="http://schemas.microsoft.com/office/powerpoint/2010/main" val="10756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What is SystemC TLM 2.0 ?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Electronic System-Level Desing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Implemented as a C++ class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Operational Semantics given by a </a:t>
            </a:r>
            <a:r>
              <a:rPr lang="sv-SE" b="1" dirty="0" smtClean="0">
                <a:cs typeface="Clear Sans" panose="020B0503030202020304" pitchFamily="34" charset="0"/>
              </a:rPr>
              <a:t>Discrete-Event Simulator</a:t>
            </a:r>
            <a:endParaRPr lang="sv-SE" b="1" dirty="0"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Use Case of TLM 2.0 models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Develop and test software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                         </a:t>
            </a:r>
            <a:r>
              <a:rPr lang="sv-SE" i="1" dirty="0" smtClean="0">
                <a:cs typeface="Clear Sans" panose="020B0503030202020304" pitchFamily="34" charset="0"/>
              </a:rPr>
              <a:t>early in the hardware design process</a:t>
            </a:r>
            <a:endParaRPr lang="sv-SE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The model must be executable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                         </a:t>
            </a:r>
            <a:r>
              <a:rPr lang="sv-SE" i="1" dirty="0" smtClean="0">
                <a:cs typeface="Clear Sans" panose="020B0503030202020304" pitchFamily="34" charset="0"/>
              </a:rPr>
              <a:t>and able to boot an OS</a:t>
            </a:r>
          </a:p>
        </p:txBody>
      </p:sp>
    </p:spTree>
    <p:extLst>
      <p:ext uri="{BB962C8B-B14F-4D97-AF65-F5344CB8AC3E}">
        <p14:creationId xmlns:p14="http://schemas.microsoft.com/office/powerpoint/2010/main" val="28240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	 </a:t>
            </a:r>
            <a:r>
              <a:rPr lang="sv-SE" b="1" cap="none" dirty="0" smtClean="0">
                <a:latin typeface="+mn-lt"/>
                <a:cs typeface="Clear Sans" panose="020B0503030202020304" pitchFamily="34" charset="0"/>
              </a:rPr>
              <a:t>An Example of a TLM 2.0 model</a:t>
            </a:r>
            <a:endParaRPr lang="sv-SE" b="1" cap="none" dirty="0">
              <a:latin typeface="+mn-lt"/>
              <a:cs typeface="Clear Sans" panose="020B0503030202020304" pitchFamily="34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593981" y="2683536"/>
            <a:ext cx="1828913" cy="857250"/>
          </a:xfrm>
          <a:prstGeom prst="rect">
            <a:avLst/>
          </a:prstGeom>
          <a:noFill/>
          <a:ln w="28575">
            <a:solidFill>
              <a:srgbClr val="0071C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1500" dirty="0">
                <a:solidFill>
                  <a:srgbClr val="0071C5"/>
                </a:solidFill>
                <a:latin typeface="+mn-lt"/>
                <a:cs typeface="Clear Sans" panose="020B0503030202020304" pitchFamily="34" charset="0"/>
              </a:rPr>
              <a:t>Target Module</a:t>
            </a:r>
          </a:p>
          <a:p>
            <a:pPr algn="ctr" eaLnBrk="1" hangingPunct="1"/>
            <a:r>
              <a:rPr lang="en-US" altLang="sv-SE" sz="1200" dirty="0">
                <a:solidFill>
                  <a:srgbClr val="0071C5"/>
                </a:solidFill>
                <a:latin typeface="+mn-lt"/>
              </a:rPr>
              <a:t>(</a:t>
            </a:r>
            <a:r>
              <a:rPr lang="en-US" altLang="sv-SE" sz="1050" b="1" dirty="0">
                <a:solidFill>
                  <a:srgbClr val="0071C5"/>
                </a:solidFill>
                <a:latin typeface="+mn-lt"/>
                <a:cs typeface="Courier New" panose="02070309020205020404" pitchFamily="49" charset="0"/>
              </a:rPr>
              <a:t>Memory</a:t>
            </a:r>
            <a:r>
              <a:rPr lang="en-US" altLang="sv-SE" sz="1200" b="1" dirty="0">
                <a:solidFill>
                  <a:srgbClr val="0071C5"/>
                </a:solidFill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sv-SE" sz="1050" b="1" dirty="0">
                <a:solidFill>
                  <a:srgbClr val="0071C5"/>
                </a:solidFill>
                <a:latin typeface="+mn-lt"/>
                <a:cs typeface="Courier New" panose="02070309020205020404" pitchFamily="49" charset="0"/>
              </a:rPr>
              <a:t>Peripherals</a:t>
            </a:r>
            <a:r>
              <a:rPr lang="en-US" altLang="sv-SE" sz="1200" dirty="0">
                <a:solidFill>
                  <a:srgbClr val="0071C5"/>
                </a:solidFill>
                <a:latin typeface="+mn-lt"/>
              </a:rPr>
              <a:t>)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086985" y="1494658"/>
            <a:ext cx="4335908" cy="342900"/>
          </a:xfrm>
          <a:prstGeom prst="rect">
            <a:avLst/>
          </a:prstGeom>
          <a:noFill/>
          <a:ln w="28575">
            <a:solidFill>
              <a:srgbClr val="0071C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1500" dirty="0">
                <a:solidFill>
                  <a:srgbClr val="0071C5"/>
                </a:solidFill>
                <a:latin typeface="+mn-lt"/>
                <a:cs typeface="Clear Sans" panose="020B0503030202020304" pitchFamily="34" charset="0"/>
              </a:rPr>
              <a:t>Interconnect Component (</a:t>
            </a:r>
            <a:r>
              <a:rPr lang="en-US" altLang="sv-SE" sz="1050" b="1" dirty="0">
                <a:solidFill>
                  <a:srgbClr val="0071C5"/>
                </a:solidFill>
                <a:latin typeface="+mn-lt"/>
                <a:cs typeface="Courier New" panose="02070309020205020404" pitchFamily="49" charset="0"/>
              </a:rPr>
              <a:t>Memory Mapped Bus</a:t>
            </a:r>
            <a:r>
              <a:rPr lang="en-US" altLang="sv-SE" sz="1500" dirty="0">
                <a:solidFill>
                  <a:srgbClr val="0071C5"/>
                </a:solidFill>
                <a:latin typeface="+mn-lt"/>
                <a:cs typeface="Clear Sans" panose="020B0503030202020304" pitchFamily="34" charset="0"/>
              </a:rPr>
              <a:t>)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1086986" y="2683536"/>
            <a:ext cx="2309893" cy="857250"/>
          </a:xfrm>
          <a:prstGeom prst="rect">
            <a:avLst/>
          </a:prstGeom>
          <a:noFill/>
          <a:ln w="28575">
            <a:solidFill>
              <a:srgbClr val="0071C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1500" dirty="0">
                <a:solidFill>
                  <a:srgbClr val="0071C5"/>
                </a:solidFill>
                <a:latin typeface="+mn-lt"/>
                <a:cs typeface="Clear Sans" panose="020B0503030202020304" pitchFamily="34" charset="0"/>
              </a:rPr>
              <a:t>Initiator Module </a:t>
            </a:r>
          </a:p>
          <a:p>
            <a:pPr algn="ctr" eaLnBrk="1" hangingPunct="1"/>
            <a:r>
              <a:rPr lang="en-US" altLang="sv-SE" sz="1200" smtClean="0">
                <a:solidFill>
                  <a:srgbClr val="0071C5"/>
                </a:solidFill>
                <a:latin typeface="+mn-lt"/>
              </a:rPr>
              <a:t>(</a:t>
            </a:r>
            <a:r>
              <a:rPr lang="en-US" altLang="sv-SE" sz="1050" b="1" smtClean="0">
                <a:solidFill>
                  <a:srgbClr val="0071C5"/>
                </a:solidFill>
                <a:latin typeface="+mn-lt"/>
                <a:cs typeface="Courier New" panose="02070309020205020404" pitchFamily="49" charset="0"/>
              </a:rPr>
              <a:t>Processor</a:t>
            </a:r>
            <a:r>
              <a:rPr lang="en-US" altLang="sv-SE" sz="1200" smtClean="0">
                <a:solidFill>
                  <a:srgbClr val="0071C5"/>
                </a:solidFill>
                <a:latin typeface="+mn-lt"/>
              </a:rPr>
              <a:t>)</a:t>
            </a:r>
            <a:endParaRPr lang="en-US" altLang="sv-SE" sz="1200" dirty="0">
              <a:solidFill>
                <a:srgbClr val="0071C5"/>
              </a:solidFill>
              <a:latin typeface="+mn-lt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2119819" y="1917647"/>
            <a:ext cx="171450" cy="685800"/>
          </a:xfrm>
          <a:prstGeom prst="upDownArrow">
            <a:avLst>
              <a:gd name="adj1" fmla="val 50000"/>
              <a:gd name="adj2" fmla="val 80000"/>
            </a:avLst>
          </a:prstGeom>
          <a:noFill/>
          <a:ln w="9525">
            <a:solidFill>
              <a:srgbClr val="0071C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sv-SE" altLang="sv-SE" sz="2100"/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4413187" y="1917647"/>
            <a:ext cx="171450" cy="685800"/>
          </a:xfrm>
          <a:prstGeom prst="upDownArrow">
            <a:avLst>
              <a:gd name="adj1" fmla="val 50000"/>
              <a:gd name="adj2" fmla="val 80000"/>
            </a:avLst>
          </a:prstGeom>
          <a:noFill/>
          <a:ln w="9525">
            <a:solidFill>
              <a:srgbClr val="0071C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sv-SE" altLang="sv-SE" sz="210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Problem statement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The reference SystemC simulator is sequential</a:t>
            </a:r>
          </a:p>
          <a:p>
            <a:r>
              <a:rPr lang="sv-SE" i="1" dirty="0" smtClean="0">
                <a:cs typeface="Clear Sans" panose="020B0503030202020304" pitchFamily="34" charset="0"/>
              </a:rPr>
              <a:t>                        despite parallelism being explicit in the model</a:t>
            </a:r>
          </a:p>
          <a:p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Parellel execution must be carefully orchestrated</a:t>
            </a:r>
          </a:p>
          <a:p>
            <a:r>
              <a:rPr lang="sv-SE" b="1" i="1" dirty="0">
                <a:cs typeface="Clear Sans" panose="020B0503030202020304" pitchFamily="34" charset="0"/>
              </a:rPr>
              <a:t>                     </a:t>
            </a:r>
            <a:r>
              <a:rPr lang="sv-SE" b="1" i="1" dirty="0" smtClean="0">
                <a:cs typeface="Clear Sans" panose="020B0503030202020304" pitchFamily="34" charset="0"/>
              </a:rPr>
              <a:t>   </a:t>
            </a:r>
            <a:r>
              <a:rPr lang="sv-SE" i="1" dirty="0" smtClean="0">
                <a:cs typeface="Clear Sans" panose="020B0503030202020304" pitchFamily="34" charset="0"/>
              </a:rPr>
              <a:t>to</a:t>
            </a:r>
            <a:r>
              <a:rPr lang="sv-SE" b="1" i="1" dirty="0" smtClean="0">
                <a:cs typeface="Clear Sans" panose="020B0503030202020304" pitchFamily="34" charset="0"/>
              </a:rPr>
              <a:t> </a:t>
            </a:r>
            <a:r>
              <a:rPr lang="sv-SE" i="1" dirty="0">
                <a:cs typeface="Clear Sans" panose="020B0503030202020304" pitchFamily="34" charset="0"/>
              </a:rPr>
              <a:t>preserve causality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91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244 threads, 61 physical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1.3 GHz core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16 GB DDR3 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cs typeface="Clear Sans" panose="020B0503030202020304" pitchFamily="34" charset="0"/>
              </a:rPr>
              <a:t>352 </a:t>
            </a:r>
            <a:r>
              <a:rPr lang="sv-SE" dirty="0" smtClean="0">
                <a:cs typeface="Clear Sans" panose="020B0503030202020304" pitchFamily="34" charset="0"/>
              </a:rPr>
              <a:t>GB/s max memory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Tianhe-2: Inside the world’s fastest supercomputer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cs typeface="Clear Sans" panose="020B0503030202020304" pitchFamily="34" charset="0"/>
              </a:rPr>
              <a:t>New Generation has been launched!</a:t>
            </a:r>
          </a:p>
          <a:p>
            <a:endParaRPr lang="sv-SE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06" y="1657941"/>
            <a:ext cx="791104" cy="565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562" y="4443047"/>
            <a:ext cx="380413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25" dirty="0"/>
              <a:t>*The previous facts correspond to the 7120P, launched on Q2'14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15" y="256725"/>
            <a:ext cx="2971800" cy="167163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</p:spPr>
        <p:txBody>
          <a:bodyPr/>
          <a:lstStyle/>
          <a:p>
            <a:r>
              <a:rPr lang="sv-SE" sz="4000" b="1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Xeon Phi™</a:t>
            </a:r>
            <a:endParaRPr lang="sv-SE" sz="4000" b="1" cap="none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PDK-2016.pptx [Read-Only]" id="{DE3CF388-DA41-4A2D-9400-AB56F008AE5A}" vid="{2E03D225-DF8A-401E-854E-0E6C4A866D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DPDK-2016</Template>
  <TotalTime>0</TotalTime>
  <Words>158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Clear Sans</vt:lpstr>
      <vt:lpstr>Courier New</vt:lpstr>
      <vt:lpstr>Intel Clear</vt:lpstr>
      <vt:lpstr>Intel Clear Pro</vt:lpstr>
      <vt:lpstr>Wingdings</vt:lpstr>
      <vt:lpstr>Int_PPT Template_ClearPro_16x9</vt:lpstr>
      <vt:lpstr>Parallel simulation of SystemC TLM 2.0 models Using xeon phi</vt:lpstr>
      <vt:lpstr>What is SystemC TLM 2.0 ?</vt:lpstr>
      <vt:lpstr>Use Case of TLM 2.0 models</vt:lpstr>
      <vt:lpstr>  An Example of a TLM 2.0 model</vt:lpstr>
      <vt:lpstr>Problem statement</vt:lpstr>
      <vt:lpstr>Xeon Phi™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CTPClassification=CTP_PUBLIC:VisualMarkings=</cp:keywords>
  <cp:lastModifiedBy/>
  <cp:revision>1</cp:revision>
  <dcterms:created xsi:type="dcterms:W3CDTF">2016-03-10T10:03:41Z</dcterms:created>
  <dcterms:modified xsi:type="dcterms:W3CDTF">2016-04-22T00:38:20Z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2e6b08b4-fce7-4c14-8698-df95a40824c9</vt:lpwstr>
  </property>
  <property fmtid="{D5CDD505-2E9C-101B-9397-08002B2CF9AE}" pid="3" name="CTP_BU">
    <vt:lpwstr>NA</vt:lpwstr>
  </property>
  <property fmtid="{D5CDD505-2E9C-101B-9397-08002B2CF9AE}" pid="4" name="CTP_TimeStamp">
    <vt:lpwstr>2016-03-10 08:35:32Z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