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15" r:id="rId2"/>
    <p:sldId id="328" r:id="rId3"/>
    <p:sldId id="336" r:id="rId4"/>
    <p:sldId id="325" r:id="rId5"/>
    <p:sldId id="330" r:id="rId6"/>
    <p:sldId id="326" r:id="rId7"/>
    <p:sldId id="331" r:id="rId8"/>
    <p:sldId id="332" r:id="rId9"/>
    <p:sldId id="333" r:id="rId10"/>
    <p:sldId id="334" r:id="rId11"/>
    <p:sldId id="335" r:id="rId12"/>
    <p:sldId id="329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1"/>
    <a:srgbClr val="0071C5"/>
    <a:srgbClr val="F83308"/>
    <a:srgbClr val="FD9208"/>
    <a:srgbClr val="009FDF"/>
    <a:srgbClr val="F3D54E"/>
    <a:srgbClr val="F0C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34" autoAdjust="0"/>
  </p:normalViewPr>
  <p:slideViewPr>
    <p:cSldViewPr snapToGrid="0">
      <p:cViewPr>
        <p:scale>
          <a:sx n="75" d="100"/>
          <a:sy n="75" d="100"/>
        </p:scale>
        <p:origin x="43" y="998"/>
      </p:cViewPr>
      <p:guideLst>
        <p:guide orient="horz" pos="1620"/>
        <p:guide pos="547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6/20/2016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137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2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Linear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white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blue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40pt Intel Clear Light Body.</a:t>
            </a:r>
            <a:br>
              <a:rPr lang="en-US" dirty="0" smtClean="0"/>
            </a:br>
            <a:r>
              <a:rPr lang="en-US" dirty="0" smtClean="0"/>
              <a:t>For content that is not a section, but has a big idea in text only.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 smtClean="0"/>
              <a:t>40pt Intel Clear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 blue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Linear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5" name="Picture 4" descr="int_experience_hrz_wht_rgb_1500.png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93" y="389228"/>
            <a:ext cx="2121766" cy="88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0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“36pt Intel Clear Bold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 smtClean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587" y="4759452"/>
            <a:ext cx="9144000" cy="384048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74" r:id="rId3"/>
    <p:sldLayoutId id="2147483650" r:id="rId4"/>
    <p:sldLayoutId id="2147483684" r:id="rId5"/>
    <p:sldLayoutId id="2147483652" r:id="rId6"/>
    <p:sldLayoutId id="2147483660" r:id="rId7"/>
    <p:sldLayoutId id="2147483668" r:id="rId8"/>
    <p:sldLayoutId id="2147483669" r:id="rId9"/>
    <p:sldLayoutId id="2147483670" r:id="rId10"/>
    <p:sldLayoutId id="2147483672" r:id="rId11"/>
    <p:sldLayoutId id="2147483651" r:id="rId12"/>
    <p:sldLayoutId id="2147483677" r:id="rId13"/>
    <p:sldLayoutId id="2147483665" r:id="rId14"/>
    <p:sldLayoutId id="2147483654" r:id="rId15"/>
    <p:sldLayoutId id="2147483655" r:id="rId16"/>
    <p:sldLayoutId id="2147483676" r:id="rId17"/>
    <p:sldLayoutId id="2147483681" r:id="rId18"/>
    <p:sldLayoutId id="2147483687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i="0" kern="1200" spc="0" baseline="0">
          <a:solidFill>
            <a:schemeClr val="tx2"/>
          </a:solidFill>
          <a:latin typeface="Intel Clear"/>
          <a:ea typeface="Intel Clear"/>
          <a:cs typeface="Intel Clear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613" y="2031950"/>
            <a:ext cx="8212886" cy="1102519"/>
          </a:xfrm>
        </p:spPr>
        <p:txBody>
          <a:bodyPr/>
          <a:lstStyle/>
          <a:p>
            <a:r>
              <a:rPr lang="sv-SE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Intel Clear Pro" panose="020B0804020202060201" pitchFamily="34" charset="0"/>
              </a:rPr>
              <a:t>Parallel simulation of </a:t>
            </a:r>
            <a:r>
              <a:rPr lang="sv-SE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Intel Clear Pro" panose="020B0804020202060201" pitchFamily="34" charset="0"/>
              </a:rPr>
              <a:t>SystemC TLM 2.0 LT models</a:t>
            </a:r>
            <a:br>
              <a:rPr lang="sv-SE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Intel Clear Pro" panose="020B0804020202060201" pitchFamily="34" charset="0"/>
              </a:rPr>
            </a:br>
            <a:endParaRPr lang="en-IE" sz="4400" dirty="0">
              <a:ea typeface="Intel Clear Pro" panose="020B0804020202060201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sz="11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Master Thesis Internship </a:t>
            </a:r>
          </a:p>
          <a:p>
            <a:r>
              <a:rPr lang="sv-SE" sz="11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Konstantinos Sotiropoulos           </a:t>
            </a:r>
          </a:p>
          <a:p>
            <a:r>
              <a:rPr lang="sv-S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kisp@kth.se</a:t>
            </a:r>
          </a:p>
        </p:txBody>
      </p:sp>
    </p:spTree>
    <p:extLst>
      <p:ext uri="{BB962C8B-B14F-4D97-AF65-F5344CB8AC3E}">
        <p14:creationId xmlns:p14="http://schemas.microsoft.com/office/powerpoint/2010/main" val="107568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8916" y="904240"/>
            <a:ext cx="7399421" cy="3387767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CMB algorithm in MPI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01512"/>
            <a:ext cx="8228012" cy="3425825"/>
          </a:xfrm>
        </p:spPr>
        <p:txBody>
          <a:bodyPr/>
          <a:lstStyle/>
          <a:p>
            <a:r>
              <a:rPr lang="sv-SE" dirty="0" smtClean="0"/>
              <a:t>while </a:t>
            </a:r>
            <a:r>
              <a:rPr lang="sv-SE" b="1" dirty="0" smtClean="0"/>
              <a:t>local_time &lt; sim_end </a:t>
            </a:r>
            <a:r>
              <a:rPr lang="sv-SE" dirty="0" smtClean="0"/>
              <a:t>do</a:t>
            </a:r>
          </a:p>
          <a:p>
            <a:r>
              <a:rPr lang="sv-SE" b="1" dirty="0"/>
              <a:t>	</a:t>
            </a:r>
            <a:r>
              <a:rPr lang="sv-SE" dirty="0" smtClean="0"/>
              <a:t>1.</a:t>
            </a:r>
            <a:r>
              <a:rPr lang="sv-SE" b="1" dirty="0" smtClean="0"/>
              <a:t> </a:t>
            </a:r>
            <a:r>
              <a:rPr lang="sv-SE" b="1" dirty="0" smtClean="0">
                <a:latin typeface="Courier" pitchFamily="49" charset="0"/>
              </a:rPr>
              <a:t>MPI_Irecv(...) </a:t>
            </a:r>
            <a:r>
              <a:rPr lang="sv-SE" dirty="0" smtClean="0"/>
              <a:t>on every empty incoming link</a:t>
            </a:r>
          </a:p>
          <a:p>
            <a:r>
              <a:rPr lang="sv-SE" dirty="0"/>
              <a:t>	</a:t>
            </a:r>
            <a:r>
              <a:rPr lang="sv-SE" dirty="0" smtClean="0"/>
              <a:t>2. </a:t>
            </a:r>
            <a:r>
              <a:rPr lang="sv-SE" b="1" dirty="0" smtClean="0">
                <a:latin typeface="Courier" pitchFamily="49" charset="0"/>
              </a:rPr>
              <a:t>MPI_Wait(...)  </a:t>
            </a:r>
            <a:r>
              <a:rPr lang="sv-SE" dirty="0" smtClean="0">
                <a:latin typeface="+mj-lt"/>
              </a:rPr>
              <a:t>until every receive has been completed</a:t>
            </a:r>
          </a:p>
          <a:p>
            <a:r>
              <a:rPr lang="sv-SE" dirty="0">
                <a:latin typeface="+mj-lt"/>
              </a:rPr>
              <a:t>	</a:t>
            </a:r>
            <a:r>
              <a:rPr lang="sv-SE" dirty="0" smtClean="0">
                <a:latin typeface="+mj-lt"/>
              </a:rPr>
              <a:t>3. identify message M with the </a:t>
            </a:r>
            <a:r>
              <a:rPr lang="sv-SE" b="1" dirty="0" smtClean="0">
                <a:latin typeface="+mj-lt"/>
              </a:rPr>
              <a:t>smallest timestamp</a:t>
            </a:r>
          </a:p>
          <a:p>
            <a:r>
              <a:rPr lang="sv-SE" dirty="0">
                <a:latin typeface="+mj-lt"/>
              </a:rPr>
              <a:t>	</a:t>
            </a:r>
            <a:r>
              <a:rPr lang="sv-SE" dirty="0" smtClean="0">
                <a:latin typeface="+mj-lt"/>
              </a:rPr>
              <a:t>4. </a:t>
            </a:r>
            <a:r>
              <a:rPr lang="sv-SE" b="1" dirty="0" smtClean="0">
                <a:latin typeface="+mj-lt"/>
              </a:rPr>
              <a:t>set local_time </a:t>
            </a:r>
            <a:r>
              <a:rPr lang="sv-SE" dirty="0" smtClean="0">
                <a:latin typeface="+mj-lt"/>
              </a:rPr>
              <a:t>= timestamp(M)</a:t>
            </a:r>
          </a:p>
          <a:p>
            <a:r>
              <a:rPr lang="sv-SE" dirty="0">
                <a:latin typeface="+mj-lt"/>
              </a:rPr>
              <a:t>	</a:t>
            </a:r>
            <a:r>
              <a:rPr lang="sv-SE" dirty="0" smtClean="0">
                <a:latin typeface="+mj-lt"/>
              </a:rPr>
              <a:t>5. process message M (using function registered as b_transport)</a:t>
            </a:r>
          </a:p>
          <a:p>
            <a:r>
              <a:rPr lang="sv-SE" dirty="0">
                <a:latin typeface="+mj-lt"/>
              </a:rPr>
              <a:t>	</a:t>
            </a:r>
            <a:r>
              <a:rPr lang="sv-SE" dirty="0" smtClean="0">
                <a:latin typeface="+mj-lt"/>
              </a:rPr>
              <a:t>6. </a:t>
            </a:r>
            <a:r>
              <a:rPr lang="sv-SE" b="1" dirty="0" smtClean="0">
                <a:latin typeface="Courier" pitchFamily="49" charset="0"/>
              </a:rPr>
              <a:t>MPI_Bsend(...) </a:t>
            </a:r>
            <a:r>
              <a:rPr lang="sv-SE" dirty="0" smtClean="0">
                <a:latin typeface="+mj-lt"/>
              </a:rPr>
              <a:t>on every outgoing link </a:t>
            </a:r>
          </a:p>
          <a:p>
            <a:r>
              <a:rPr lang="sv-SE" dirty="0" smtClean="0">
                <a:latin typeface="+mj-lt"/>
              </a:rPr>
              <a:t>end</a:t>
            </a:r>
            <a:endParaRPr lang="sv-SE" dirty="0"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8916" y="4304226"/>
            <a:ext cx="1861087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sv-SE" sz="800" dirty="0" smtClean="0">
                <a:solidFill>
                  <a:srgbClr val="003C71"/>
                </a:solidFill>
              </a:rPr>
              <a:t>Figure </a:t>
            </a:r>
            <a:r>
              <a:rPr lang="sv-SE" sz="800" dirty="0">
                <a:solidFill>
                  <a:srgbClr val="003C71"/>
                </a:solidFill>
              </a:rPr>
              <a:t>5</a:t>
            </a:r>
            <a:r>
              <a:rPr lang="sv-SE" sz="800" dirty="0" smtClean="0">
                <a:solidFill>
                  <a:srgbClr val="003C71"/>
                </a:solidFill>
              </a:rPr>
              <a:t>: </a:t>
            </a:r>
            <a:r>
              <a:rPr lang="sv-SE" sz="800" dirty="0">
                <a:solidFill>
                  <a:srgbClr val="003C71"/>
                </a:solidFill>
              </a:rPr>
              <a:t>CMB Process event loop in MPI</a:t>
            </a:r>
            <a:endParaRPr lang="sv-SE" sz="800" dirty="0" smtClean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711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Hypotheses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sv-SE" dirty="0" smtClean="0"/>
              <a:t>Cache Coherence messages will facilitate the diffusion of computation.</a:t>
            </a:r>
          </a:p>
          <a:p>
            <a:pPr marL="342900" indent="-342900">
              <a:buFont typeface="+mj-lt"/>
              <a:buAutoNum type="arabicPeriod"/>
            </a:pPr>
            <a:r>
              <a:rPr lang="sv-SE" dirty="0" smtClean="0"/>
              <a:t>We can use the memory hierarchy’s time penalties as lookaheads</a:t>
            </a:r>
          </a:p>
          <a:p>
            <a:pPr marL="342900" indent="-342900">
              <a:buFont typeface="+mj-lt"/>
              <a:buAutoNum type="arabicPeriod"/>
            </a:pPr>
            <a:r>
              <a:rPr lang="sv-SE" dirty="0" smtClean="0"/>
              <a:t>For an application with an arithmetic intensity above a certain threshold we should observe a significant speed up against the SystemC TLM 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Unfortunately, no conclusive result has been reached... 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99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409620"/>
          </a:xfrm>
        </p:spPr>
        <p:txBody>
          <a:bodyPr/>
          <a:lstStyle/>
          <a:p>
            <a:endParaRPr lang="sv-S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733485"/>
              </p:ext>
            </p:extLst>
          </p:nvPr>
        </p:nvGraphicFramePr>
        <p:xfrm>
          <a:off x="455613" y="1059151"/>
          <a:ext cx="5709707" cy="3425835"/>
        </p:xfrm>
        <a:graphic>
          <a:graphicData uri="http://schemas.openxmlformats.org/drawingml/2006/table">
            <a:tbl>
              <a:tblPr/>
              <a:tblGrid>
                <a:gridCol w="561151"/>
                <a:gridCol w="561151"/>
                <a:gridCol w="1346761"/>
                <a:gridCol w="561151"/>
                <a:gridCol w="713129"/>
                <a:gridCol w="619604"/>
                <a:gridCol w="448920"/>
                <a:gridCol w="448920"/>
                <a:gridCol w="448920"/>
              </a:tblGrid>
              <a:tr h="16313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sv-SE" sz="900" b="0" i="0" u="none" strike="noStrike" dirty="0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February</a:t>
                      </a:r>
                    </a:p>
                  </a:txBody>
                  <a:tcPr marL="6274" marR="6274" marT="6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9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5</a:t>
                      </a:r>
                    </a:p>
                  </a:txBody>
                  <a:tcPr marL="6274" marR="6274" marT="62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sv-SE" sz="9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Project Plan</a:t>
                      </a:r>
                    </a:p>
                  </a:txBody>
                  <a:tcPr marL="6274" marR="6274" marT="6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sv-SE" sz="9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July</a:t>
                      </a:r>
                    </a:p>
                  </a:txBody>
                  <a:tcPr marL="6274" marR="6274" marT="6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9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26</a:t>
                      </a:r>
                    </a:p>
                  </a:txBody>
                  <a:tcPr marL="6274" marR="6274" marT="62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sv-SE" sz="9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Vacations</a:t>
                      </a:r>
                    </a:p>
                  </a:txBody>
                  <a:tcPr marL="6274" marR="6274" marT="6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</a:tr>
              <a:tr h="163135"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9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6</a:t>
                      </a:r>
                    </a:p>
                  </a:txBody>
                  <a:tcPr marL="6274" marR="6274" marT="62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9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27</a:t>
                      </a:r>
                    </a:p>
                  </a:txBody>
                  <a:tcPr marL="6274" marR="6274" marT="62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</a:tr>
              <a:tr h="163135"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9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7</a:t>
                      </a:r>
                    </a:p>
                  </a:txBody>
                  <a:tcPr marL="6274" marR="6274" marT="62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9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28</a:t>
                      </a:r>
                    </a:p>
                  </a:txBody>
                  <a:tcPr marL="6274" marR="6274" marT="62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sv-SE" sz="9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MPI model</a:t>
                      </a:r>
                    </a:p>
                  </a:txBody>
                  <a:tcPr marL="6274" marR="6274" marT="6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</a:tr>
              <a:tr h="163135"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900" b="0" i="0" u="none" strike="noStrike" dirty="0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8</a:t>
                      </a:r>
                    </a:p>
                  </a:txBody>
                  <a:tcPr marL="6274" marR="6274" marT="62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sv-SE" sz="9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Xeon Phi Administration</a:t>
                      </a:r>
                    </a:p>
                  </a:txBody>
                  <a:tcPr marL="6274" marR="6274" marT="6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9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29</a:t>
                      </a:r>
                    </a:p>
                  </a:txBody>
                  <a:tcPr marL="6274" marR="6274" marT="62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</a:tr>
              <a:tr h="16313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sv-SE" sz="9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March</a:t>
                      </a:r>
                    </a:p>
                  </a:txBody>
                  <a:tcPr marL="6274" marR="6274" marT="6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900" b="0" i="0" u="none" strike="noStrike" dirty="0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9</a:t>
                      </a:r>
                    </a:p>
                  </a:txBody>
                  <a:tcPr marL="6274" marR="6274" marT="62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9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30</a:t>
                      </a:r>
                    </a:p>
                  </a:txBody>
                  <a:tcPr marL="6274" marR="6274" marT="62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</a:tr>
              <a:tr h="163135"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9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10</a:t>
                      </a:r>
                    </a:p>
                  </a:txBody>
                  <a:tcPr marL="6274" marR="6274" marT="62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sv-SE" sz="9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CMB in MPI</a:t>
                      </a:r>
                    </a:p>
                  </a:txBody>
                  <a:tcPr marL="6274" marR="6274" marT="6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sv-SE" sz="9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August</a:t>
                      </a:r>
                    </a:p>
                  </a:txBody>
                  <a:tcPr marL="6274" marR="6274" marT="6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9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31</a:t>
                      </a:r>
                    </a:p>
                  </a:txBody>
                  <a:tcPr marL="6274" marR="6274" marT="62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sv-SE" sz="9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Simulation Data</a:t>
                      </a:r>
                    </a:p>
                  </a:txBody>
                  <a:tcPr marL="6274" marR="6274" marT="6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</a:tr>
              <a:tr h="163135"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900" b="0" i="0" u="none" strike="noStrike" dirty="0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11</a:t>
                      </a:r>
                    </a:p>
                  </a:txBody>
                  <a:tcPr marL="6274" marR="6274" marT="62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9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32</a:t>
                      </a:r>
                    </a:p>
                  </a:txBody>
                  <a:tcPr marL="6274" marR="6274" marT="62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sv-SE" sz="9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Draft of Final Report</a:t>
                      </a:r>
                    </a:p>
                  </a:txBody>
                  <a:tcPr marL="6274" marR="6274" marT="6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</a:tr>
              <a:tr h="163135"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9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12</a:t>
                      </a:r>
                    </a:p>
                  </a:txBody>
                  <a:tcPr marL="6274" marR="6274" marT="62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sv-SE" sz="900" b="0" i="0" u="none" strike="noStrike" dirty="0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ISS</a:t>
                      </a:r>
                    </a:p>
                  </a:txBody>
                  <a:tcPr marL="6274" marR="6274" marT="6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9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33</a:t>
                      </a:r>
                    </a:p>
                  </a:txBody>
                  <a:tcPr marL="6274" marR="6274" marT="62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</a:tr>
              <a:tr h="163135"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9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13</a:t>
                      </a:r>
                    </a:p>
                  </a:txBody>
                  <a:tcPr marL="6274" marR="6274" marT="62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9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34</a:t>
                      </a:r>
                    </a:p>
                  </a:txBody>
                  <a:tcPr marL="6274" marR="6274" marT="62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</a:tr>
              <a:tr h="16313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sv-SE" sz="9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April</a:t>
                      </a:r>
                    </a:p>
                  </a:txBody>
                  <a:tcPr marL="6274" marR="6274" marT="6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9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14</a:t>
                      </a:r>
                    </a:p>
                  </a:txBody>
                  <a:tcPr marL="6274" marR="6274" marT="62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sv-SE" sz="9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September</a:t>
                      </a:r>
                    </a:p>
                  </a:txBody>
                  <a:tcPr marL="6274" marR="6274" marT="6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9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35</a:t>
                      </a:r>
                    </a:p>
                  </a:txBody>
                  <a:tcPr marL="6274" marR="6274" marT="62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sv-SE" sz="9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Defence of thesis </a:t>
                      </a:r>
                    </a:p>
                  </a:txBody>
                  <a:tcPr marL="6274" marR="6274" marT="6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</a:tr>
              <a:tr h="163135"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9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15</a:t>
                      </a:r>
                    </a:p>
                  </a:txBody>
                  <a:tcPr marL="6274" marR="6274" marT="62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sv-SE" sz="9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Intermediate Report</a:t>
                      </a:r>
                    </a:p>
                  </a:txBody>
                  <a:tcPr marL="6274" marR="6274" marT="6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9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36</a:t>
                      </a:r>
                    </a:p>
                  </a:txBody>
                  <a:tcPr marL="6274" marR="6274" marT="62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sv-SE" sz="9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Finalize Report</a:t>
                      </a:r>
                    </a:p>
                  </a:txBody>
                  <a:tcPr marL="6274" marR="6274" marT="6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</a:tr>
              <a:tr h="163135"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9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16</a:t>
                      </a:r>
                    </a:p>
                  </a:txBody>
                  <a:tcPr marL="6274" marR="6274" marT="62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3135"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9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17</a:t>
                      </a:r>
                    </a:p>
                  </a:txBody>
                  <a:tcPr marL="6274" marR="6274" marT="62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3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sv-SE" sz="9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May</a:t>
                      </a:r>
                    </a:p>
                  </a:txBody>
                  <a:tcPr marL="6274" marR="6274" marT="6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9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18</a:t>
                      </a:r>
                    </a:p>
                  </a:txBody>
                  <a:tcPr marL="6274" marR="6274" marT="62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35"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9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19</a:t>
                      </a:r>
                    </a:p>
                  </a:txBody>
                  <a:tcPr marL="6274" marR="6274" marT="62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sv-SE" sz="9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Modeling Cache Hierarchy</a:t>
                      </a:r>
                    </a:p>
                  </a:txBody>
                  <a:tcPr marL="6274" marR="6274" marT="6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35"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9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20</a:t>
                      </a:r>
                    </a:p>
                  </a:txBody>
                  <a:tcPr marL="6274" marR="6274" marT="62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35"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9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21</a:t>
                      </a:r>
                    </a:p>
                  </a:txBody>
                  <a:tcPr marL="6274" marR="6274" marT="62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sv-SE" sz="9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KTH Exams + Week off</a:t>
                      </a:r>
                    </a:p>
                  </a:txBody>
                  <a:tcPr marL="6274" marR="6274" marT="6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3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sv-SE" sz="9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June</a:t>
                      </a:r>
                    </a:p>
                  </a:txBody>
                  <a:tcPr marL="6274" marR="6274" marT="6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9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22</a:t>
                      </a:r>
                    </a:p>
                  </a:txBody>
                  <a:tcPr marL="6274" marR="6274" marT="62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35"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9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23</a:t>
                      </a:r>
                    </a:p>
                  </a:txBody>
                  <a:tcPr marL="6274" marR="6274" marT="62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sv-SE" sz="9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Testing Cache Hierarchy</a:t>
                      </a:r>
                    </a:p>
                  </a:txBody>
                  <a:tcPr marL="6274" marR="6274" marT="6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35"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9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24</a:t>
                      </a:r>
                    </a:p>
                  </a:txBody>
                  <a:tcPr marL="6274" marR="6274" marT="62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35"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9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25</a:t>
                      </a:r>
                    </a:p>
                  </a:txBody>
                  <a:tcPr marL="6274" marR="6274" marT="62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7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Integration testing (TLM model)</a:t>
                      </a:r>
                    </a:p>
                  </a:txBody>
                  <a:tcPr marL="6274" marR="6274" marT="6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274" marR="6274" marT="6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3C7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 dirty="0">
                        <a:solidFill>
                          <a:srgbClr val="003C7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44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cap="none" dirty="0" smtClean="0">
                <a:latin typeface="+mj-lt"/>
                <a:cs typeface="Clear Sans" panose="020B0503030202020304" pitchFamily="34" charset="0"/>
              </a:rPr>
              <a:t>Problem </a:t>
            </a:r>
            <a:r>
              <a:rPr lang="sv-SE" b="1" cap="none" dirty="0" smtClean="0">
                <a:latin typeface="+mj-lt"/>
                <a:cs typeface="Clear Sans" panose="020B0503030202020304" pitchFamily="34" charset="0"/>
              </a:rPr>
              <a:t>statement</a:t>
            </a:r>
            <a:endParaRPr lang="sv-SE" b="1" cap="none" dirty="0">
              <a:latin typeface="+mj-lt"/>
              <a:cs typeface="Clear Sans" panose="020B05030302020203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cs typeface="Clear Sans" panose="020B0503030202020304" pitchFamily="34" charset="0"/>
              </a:rPr>
              <a:t>Parellel execution must be carefully orchestrated </a:t>
            </a:r>
            <a:r>
              <a:rPr lang="sv-SE" i="1" dirty="0" smtClean="0">
                <a:cs typeface="Clear Sans" panose="020B0503030202020304" pitchFamily="34" charset="0"/>
              </a:rPr>
              <a:t>to</a:t>
            </a:r>
            <a:r>
              <a:rPr lang="sv-SE" b="1" i="1" dirty="0" smtClean="0">
                <a:cs typeface="Clear Sans" panose="020B0503030202020304" pitchFamily="34" charset="0"/>
              </a:rPr>
              <a:t> </a:t>
            </a:r>
            <a:r>
              <a:rPr lang="sv-SE" i="1" dirty="0">
                <a:cs typeface="Clear Sans" panose="020B0503030202020304" pitchFamily="34" charset="0"/>
              </a:rPr>
              <a:t>preserve </a:t>
            </a:r>
            <a:r>
              <a:rPr lang="sv-SE" b="1" i="1" dirty="0">
                <a:cs typeface="Clear Sans" panose="020B0503030202020304" pitchFamily="34" charset="0"/>
              </a:rPr>
              <a:t>c</a:t>
            </a:r>
            <a:r>
              <a:rPr lang="sv-SE" b="1" i="1" dirty="0" smtClean="0">
                <a:cs typeface="Clear Sans" panose="020B0503030202020304" pitchFamily="34" charset="0"/>
              </a:rPr>
              <a:t>ausality</a:t>
            </a:r>
            <a:endParaRPr lang="sv-SE" i="1" dirty="0">
              <a:cs typeface="Clear Sans" panose="020B05030302020203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b="1" i="1" dirty="0" smtClean="0">
                <a:cs typeface="Clear Sans" panose="020B0503030202020304" pitchFamily="34" charset="0"/>
              </a:rPr>
              <a:t>Causality</a:t>
            </a:r>
            <a:r>
              <a:rPr lang="sv-SE" i="1" dirty="0" smtClean="0">
                <a:cs typeface="Clear Sans" panose="020B0503030202020304" pitchFamily="34" charset="0"/>
              </a:rPr>
              <a:t> </a:t>
            </a:r>
            <a:r>
              <a:rPr lang="sv-SE" i="1" dirty="0" smtClean="0">
                <a:cs typeface="Clear Sans" panose="020B0503030202020304" pitchFamily="34" charset="0"/>
              </a:rPr>
              <a:t>demands </a:t>
            </a:r>
            <a:r>
              <a:rPr lang="sv-SE" b="1" i="1" dirty="0" smtClean="0">
                <a:cs typeface="Clear Sans" panose="020B0503030202020304" pitchFamily="34" charset="0"/>
              </a:rPr>
              <a:t>Synchronization</a:t>
            </a:r>
            <a:endParaRPr lang="sv-SE" b="1" i="1" dirty="0">
              <a:cs typeface="Clear Sans" panose="020B05030302020203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i="1" dirty="0" smtClean="0">
                <a:cs typeface="Clear Sans" panose="020B0503030202020304" pitchFamily="34" charset="0"/>
              </a:rPr>
              <a:t>“This </a:t>
            </a:r>
            <a:r>
              <a:rPr lang="en-IE" i="1" dirty="0">
                <a:cs typeface="Clear Sans" panose="020B0503030202020304" pitchFamily="34" charset="0"/>
              </a:rPr>
              <a:t>project evaluates the efficiency of existing process synchronization algorithms when applied to the parallel </a:t>
            </a:r>
            <a:r>
              <a:rPr lang="en-IE" i="1" dirty="0" smtClean="0">
                <a:cs typeface="Clear Sans" panose="020B0503030202020304" pitchFamily="34" charset="0"/>
              </a:rPr>
              <a:t>simulation of </a:t>
            </a:r>
            <a:r>
              <a:rPr lang="en-IE" i="1" dirty="0">
                <a:cs typeface="Clear Sans" panose="020B0503030202020304" pitchFamily="34" charset="0"/>
              </a:rPr>
              <a:t>Loosely-Timed Transaction Level </a:t>
            </a:r>
            <a:r>
              <a:rPr lang="en-IE" i="1" dirty="0" smtClean="0">
                <a:cs typeface="Clear Sans" panose="020B0503030202020304" pitchFamily="34" charset="0"/>
              </a:rPr>
              <a:t>Models</a:t>
            </a:r>
            <a:r>
              <a:rPr lang="en-IE" i="1" dirty="0" smtClean="0">
                <a:cs typeface="Clear Sans" panose="020B0503030202020304" pitchFamily="34" charset="0"/>
              </a:rPr>
              <a:t>.”</a:t>
            </a:r>
          </a:p>
          <a:p>
            <a:endParaRPr lang="en-IE" i="1" dirty="0">
              <a:cs typeface="Clear Sans" panose="020B05030302020203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b="1" i="1" dirty="0">
              <a:cs typeface="Clear Sans" panose="020B0503030202020304" pitchFamily="34" charset="0"/>
            </a:endParaRP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8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Motivation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Poor simulation performance often constraints the scope and depth of design decisions that can be evaluated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Extend the literature for TLM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1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34645"/>
            <a:ext cx="8229600" cy="868680"/>
          </a:xfrm>
        </p:spPr>
        <p:txBody>
          <a:bodyPr/>
          <a:lstStyle/>
          <a:p>
            <a:r>
              <a:rPr lang="sv-SE" b="1" dirty="0" smtClean="0">
                <a:latin typeface="+mj-lt"/>
                <a:cs typeface="Clear Sans" panose="020B0503030202020304" pitchFamily="34" charset="0"/>
              </a:rPr>
              <a:t>Objectives</a:t>
            </a:r>
            <a:endParaRPr lang="sv-SE" b="1" cap="none" dirty="0">
              <a:latin typeface="+mj-lt"/>
              <a:cs typeface="Clear Sans" panose="020B05030302020203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b="1" dirty="0" smtClean="0">
                <a:cs typeface="Clear Sans" panose="020B0503030202020304" pitchFamily="34" charset="0"/>
              </a:rPr>
              <a:t>Document</a:t>
            </a:r>
          </a:p>
          <a:p>
            <a:pPr lvl="4" indent="0">
              <a:buNone/>
            </a:pPr>
            <a:r>
              <a:rPr lang="sv-SE" sz="1200" i="1" dirty="0" smtClean="0">
                <a:solidFill>
                  <a:schemeClr val="accent1"/>
                </a:solidFill>
                <a:cs typeface="Clear Sans" panose="020B0503030202020304" pitchFamily="34" charset="0"/>
              </a:rPr>
              <a:t>Intermediate report </a:t>
            </a:r>
            <a:r>
              <a:rPr lang="sv-SE" sz="1200" i="1" dirty="0" smtClean="0">
                <a:solidFill>
                  <a:schemeClr val="accent1"/>
                </a:solidFill>
                <a:cs typeface="Clear Sans" panose="020B0503030202020304" pitchFamily="34" charset="0"/>
              </a:rPr>
              <a:t>available</a:t>
            </a:r>
            <a:endParaRPr lang="sv-SE" sz="1200" i="1" dirty="0" smtClean="0">
              <a:solidFill>
                <a:schemeClr val="accent1"/>
              </a:solidFill>
              <a:cs typeface="Clear Sans" panose="020B05030302020203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b="1" dirty="0" smtClean="0">
                <a:cs typeface="Clear Sans" panose="020B0503030202020304" pitchFamily="34" charset="0"/>
              </a:rPr>
              <a:t>Synchronization algorithms for PDES:</a:t>
            </a:r>
          </a:p>
          <a:p>
            <a:pPr lvl="4" indent="0">
              <a:buNone/>
            </a:pPr>
            <a:r>
              <a:rPr lang="sv-SE" sz="1200" i="1" dirty="0" smtClean="0">
                <a:solidFill>
                  <a:schemeClr val="accent1"/>
                </a:solidFill>
                <a:cs typeface="Clear Sans" panose="020B0503030202020304" pitchFamily="34" charset="0"/>
              </a:rPr>
              <a:t>	</a:t>
            </a:r>
            <a:r>
              <a:rPr lang="sv-SE" sz="1200" i="1" dirty="0" smtClean="0">
                <a:solidFill>
                  <a:schemeClr val="accent1"/>
                </a:solidFill>
                <a:cs typeface="Clear Sans" panose="020B0503030202020304" pitchFamily="34" charset="0"/>
              </a:rPr>
              <a:t>Chandy-Misra-Bryant family </a:t>
            </a:r>
            <a:r>
              <a:rPr lang="sv-SE" sz="1200" i="1" dirty="0" smtClean="0">
                <a:solidFill>
                  <a:schemeClr val="accent1"/>
                </a:solidFill>
                <a:cs typeface="Clear Sans" panose="020B0503030202020304" pitchFamily="34" charset="0"/>
              </a:rPr>
              <a:t>of conservative synchronization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b="1" dirty="0" smtClean="0">
                <a:cs typeface="Clear Sans" panose="020B0503030202020304" pitchFamily="34" charset="0"/>
              </a:rPr>
              <a:t>A programming framework for expressing the parallel simulation:</a:t>
            </a:r>
          </a:p>
          <a:p>
            <a:pPr lvl="4" indent="0">
              <a:buNone/>
            </a:pPr>
            <a:r>
              <a:rPr lang="sv-SE" sz="1200" i="1" dirty="0" smtClean="0">
                <a:solidFill>
                  <a:schemeClr val="accent1"/>
                </a:solidFill>
                <a:cs typeface="Clear Sans" panose="020B0503030202020304" pitchFamily="34" charset="0"/>
              </a:rPr>
              <a:t>	Intel MPI</a:t>
            </a:r>
            <a:endParaRPr lang="sv-SE" dirty="0" smtClean="0">
              <a:cs typeface="Clear Sans" panose="020B05030302020203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b="1" dirty="0" smtClean="0">
                <a:cs typeface="Clear Sans" panose="020B0503030202020304" pitchFamily="34" charset="0"/>
              </a:rPr>
              <a:t>A recoding infrastructure </a:t>
            </a:r>
            <a:r>
              <a:rPr lang="sv-SE" b="1" dirty="0" smtClean="0">
                <a:cs typeface="Clear Sans" panose="020B0503030202020304" pitchFamily="34" charset="0"/>
              </a:rPr>
              <a:t>able to generate both TLM and MPI version:</a:t>
            </a:r>
            <a:endParaRPr lang="sv-SE" b="1" dirty="0" smtClean="0">
              <a:cs typeface="Clear Sans" panose="020B0503030202020304" pitchFamily="34" charset="0"/>
            </a:endParaRPr>
          </a:p>
          <a:p>
            <a:pPr lvl="4" indent="0">
              <a:buNone/>
            </a:pPr>
            <a:r>
              <a:rPr lang="sv-SE" sz="1200" i="1" dirty="0">
                <a:solidFill>
                  <a:schemeClr val="accent1"/>
                </a:solidFill>
                <a:cs typeface="Clear Sans" panose="020B0503030202020304" pitchFamily="34" charset="0"/>
              </a:rPr>
              <a:t>	</a:t>
            </a:r>
            <a:r>
              <a:rPr lang="sv-SE" sz="1200" i="1" dirty="0" smtClean="0">
                <a:solidFill>
                  <a:schemeClr val="accent1"/>
                </a:solidFill>
                <a:cs typeface="Clear Sans" panose="020B0503030202020304" pitchFamily="34" charset="0"/>
              </a:rPr>
              <a:t>XML representation of  the system using a library of TLM components</a:t>
            </a:r>
            <a:endParaRPr lang="sv-SE" dirty="0" smtClean="0">
              <a:cs typeface="Clear Sans" panose="020B05030302020203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b="1" dirty="0" smtClean="0">
                <a:cs typeface="Clear Sans" panose="020B0503030202020304" pitchFamily="34" charset="0"/>
              </a:rPr>
              <a:t>A pragmatic Transaction Level Model to experiment on.</a:t>
            </a:r>
          </a:p>
          <a:p>
            <a:pPr lvl="3" indent="0">
              <a:buNone/>
            </a:pPr>
            <a:r>
              <a:rPr lang="sv-SE" b="1" dirty="0">
                <a:cs typeface="Clear Sans" panose="020B0503030202020304" pitchFamily="34" charset="0"/>
              </a:rPr>
              <a:t>	</a:t>
            </a:r>
            <a:r>
              <a:rPr lang="sv-SE" sz="1200" i="1" dirty="0" smtClean="0">
                <a:solidFill>
                  <a:schemeClr val="accent1"/>
                </a:solidFill>
                <a:cs typeface="Clear Sans" panose="020B0503030202020304" pitchFamily="34" charset="0"/>
              </a:rPr>
              <a:t>Simulating en tandem Hardware and Software.</a:t>
            </a:r>
            <a:endParaRPr lang="sv-SE" sz="1200" i="1" dirty="0" smtClean="0">
              <a:solidFill>
                <a:schemeClr val="accent1"/>
              </a:solidFill>
              <a:cs typeface="Clear Sans" panose="020B05030302020203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b="1" dirty="0">
              <a:cs typeface="Clear Sans" panose="020B05030302020203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r>
              <a:rPr lang="en-US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05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 smtClean="0"/>
              <a:t>TLM loosely-timed diagram semantics</a:t>
            </a:r>
            <a:br>
              <a:rPr lang="sv-SE" b="1" dirty="0" smtClean="0"/>
            </a:br>
            <a:endParaRPr lang="sv-S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3" y="920058"/>
            <a:ext cx="6046246" cy="31585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5613" y="4115041"/>
            <a:ext cx="1796967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sv-SE" sz="800" dirty="0" smtClean="0">
                <a:solidFill>
                  <a:srgbClr val="003C71"/>
                </a:solidFill>
              </a:rPr>
              <a:t>Figure </a:t>
            </a:r>
            <a:r>
              <a:rPr lang="sv-SE" sz="800" dirty="0">
                <a:solidFill>
                  <a:srgbClr val="003C71"/>
                </a:solidFill>
              </a:rPr>
              <a:t>1</a:t>
            </a:r>
            <a:r>
              <a:rPr lang="sv-SE" sz="800" dirty="0" smtClean="0">
                <a:solidFill>
                  <a:srgbClr val="003C71"/>
                </a:solidFill>
              </a:rPr>
              <a:t>: Semantics of TLM LT diagram</a:t>
            </a:r>
          </a:p>
        </p:txBody>
      </p:sp>
    </p:spTree>
    <p:extLst>
      <p:ext uri="{BB962C8B-B14F-4D97-AF65-F5344CB8AC3E}">
        <p14:creationId xmlns:p14="http://schemas.microsoft.com/office/powerpoint/2010/main" val="167167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54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445834"/>
          </a:xfrm>
        </p:spPr>
        <p:txBody>
          <a:bodyPr/>
          <a:lstStyle/>
          <a:p>
            <a:r>
              <a:rPr lang="sv-SE" b="1" dirty="0" smtClean="0"/>
              <a:t>System</a:t>
            </a:r>
            <a:br>
              <a:rPr lang="sv-SE" b="1" dirty="0" smtClean="0"/>
            </a:br>
            <a:endParaRPr lang="sv-SE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55613" y="4282530"/>
            <a:ext cx="4594206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sv-SE" sz="800" dirty="0" smtClean="0">
                <a:solidFill>
                  <a:srgbClr val="003C71"/>
                </a:solidFill>
              </a:rPr>
              <a:t>Figure 2: A Shared </a:t>
            </a:r>
            <a:r>
              <a:rPr lang="sv-SE" sz="800" dirty="0">
                <a:solidFill>
                  <a:srgbClr val="003C71"/>
                </a:solidFill>
              </a:rPr>
              <a:t>M</a:t>
            </a:r>
            <a:r>
              <a:rPr lang="sv-SE" sz="800" dirty="0" smtClean="0">
                <a:solidFill>
                  <a:srgbClr val="003C71"/>
                </a:solidFill>
              </a:rPr>
              <a:t>emory, Cache-Coherent, Symmetric </a:t>
            </a:r>
            <a:r>
              <a:rPr lang="sv-SE" sz="800" dirty="0">
                <a:solidFill>
                  <a:srgbClr val="003C71"/>
                </a:solidFill>
              </a:rPr>
              <a:t>M</a:t>
            </a:r>
            <a:r>
              <a:rPr lang="sv-SE" sz="800" dirty="0" smtClean="0">
                <a:solidFill>
                  <a:srgbClr val="003C71"/>
                </a:solidFill>
              </a:rPr>
              <a:t>ultiprocessor based on the OpenRisc ISS</a:t>
            </a: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3" y="914569"/>
            <a:ext cx="4966501" cy="333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4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464062"/>
          </a:xfrm>
        </p:spPr>
        <p:txBody>
          <a:bodyPr/>
          <a:lstStyle/>
          <a:p>
            <a:r>
              <a:rPr lang="sv-SE" sz="2400" b="1" dirty="0" smtClean="0"/>
              <a:t>System behavior (Read Miss)</a:t>
            </a:r>
            <a:endParaRPr lang="sv-SE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3" y="694186"/>
            <a:ext cx="6067107" cy="38276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5613" y="4521789"/>
            <a:ext cx="451085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sv-SE" sz="800" dirty="0" smtClean="0">
                <a:solidFill>
                  <a:srgbClr val="003C71"/>
                </a:solidFill>
              </a:rPr>
              <a:t>Figure 3: A sequence diagram indicating component interaction in case of L1 &amp; L2 cache read miss</a:t>
            </a:r>
          </a:p>
        </p:txBody>
      </p:sp>
    </p:spTree>
    <p:extLst>
      <p:ext uri="{BB962C8B-B14F-4D97-AF65-F5344CB8AC3E}">
        <p14:creationId xmlns:p14="http://schemas.microsoft.com/office/powerpoint/2010/main" val="58265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CMB synchronization algorithm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5613" y="2859863"/>
            <a:ext cx="8228012" cy="210144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sv-SE" sz="1400" dirty="0" smtClean="0">
                <a:cs typeface="Clear Sans" panose="020B0503030202020304" pitchFamily="34" charset="0"/>
              </a:rPr>
              <a:t>Each process </a:t>
            </a:r>
            <a:r>
              <a:rPr lang="sv-SE" sz="1400" b="1" dirty="0" smtClean="0">
                <a:cs typeface="Clear Sans" panose="020B0503030202020304" pitchFamily="34" charset="0"/>
              </a:rPr>
              <a:t>keeps a local time </a:t>
            </a:r>
            <a:r>
              <a:rPr lang="sv-SE" sz="1400" dirty="0" smtClean="0">
                <a:cs typeface="Clear Sans" panose="020B0503030202020304" pitchFamily="34" charset="0"/>
              </a:rPr>
              <a:t>which corresponds to the timestamp of the last event processed.</a:t>
            </a:r>
          </a:p>
          <a:p>
            <a:pPr marL="342900" indent="-342900">
              <a:buFont typeface="+mj-lt"/>
              <a:buAutoNum type="arabicPeriod"/>
            </a:pPr>
            <a:r>
              <a:rPr lang="sv-SE" sz="1400" dirty="0" smtClean="0">
                <a:cs typeface="Clear Sans" panose="020B0503030202020304" pitchFamily="34" charset="0"/>
              </a:rPr>
              <a:t>For every incoming link, a process </a:t>
            </a:r>
            <a:r>
              <a:rPr lang="sv-SE" sz="1400" b="1" dirty="0" smtClean="0">
                <a:cs typeface="Clear Sans" panose="020B0503030202020304" pitchFamily="34" charset="0"/>
              </a:rPr>
              <a:t>selects the event with the smallest timestamp.</a:t>
            </a:r>
            <a:endParaRPr lang="sv-SE" sz="1400" b="1" dirty="0" smtClean="0">
              <a:cs typeface="Clear Sans" panose="020B05030302020203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sv-SE" sz="1400" dirty="0" smtClean="0">
                <a:cs typeface="Clear Sans" panose="020B0503030202020304" pitchFamily="34" charset="0"/>
              </a:rPr>
              <a:t>When an incoming link is empty, the process </a:t>
            </a:r>
            <a:r>
              <a:rPr lang="sv-SE" sz="1400" b="1" dirty="0" smtClean="0">
                <a:cs typeface="Clear Sans" panose="020B0503030202020304" pitchFamily="34" charset="0"/>
              </a:rPr>
              <a:t>blocks</a:t>
            </a:r>
            <a:r>
              <a:rPr lang="sv-SE" sz="1400" dirty="0" smtClean="0">
                <a:cs typeface="Clear Sans" panose="020B05030302020203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sv-SE" sz="1400" dirty="0" smtClean="0">
                <a:cs typeface="Clear Sans" panose="020B0503030202020304" pitchFamily="34" charset="0"/>
              </a:rPr>
              <a:t>After processing an event, a process </a:t>
            </a:r>
            <a:r>
              <a:rPr lang="sv-SE" sz="1400" b="1" dirty="0" smtClean="0">
                <a:cs typeface="Clear Sans" panose="020B0503030202020304" pitchFamily="34" charset="0"/>
              </a:rPr>
              <a:t>provides an event in every outgoing link</a:t>
            </a:r>
            <a:r>
              <a:rPr lang="sv-SE" sz="1400" dirty="0" smtClean="0">
                <a:cs typeface="Clear Sans" panose="020B0503030202020304" pitchFamily="34" charset="0"/>
              </a:rPr>
              <a:t>. </a:t>
            </a:r>
            <a:r>
              <a:rPr lang="sv-SE" sz="1400" dirty="0">
                <a:cs typeface="Clear Sans" panose="020B0503030202020304" pitchFamily="34" charset="0"/>
              </a:rPr>
              <a:t>E</a:t>
            </a:r>
            <a:r>
              <a:rPr lang="sv-SE" sz="1400" dirty="0" smtClean="0">
                <a:cs typeface="Clear Sans" panose="020B0503030202020304" pitchFamily="34" charset="0"/>
              </a:rPr>
              <a:t>ither a meaningful payload, or a null value with a timestamp. The timestamp is the process’ local time plus a </a:t>
            </a:r>
            <a:r>
              <a:rPr lang="sv-SE" sz="1400" b="1" dirty="0" smtClean="0">
                <a:cs typeface="Clear Sans" panose="020B0503030202020304" pitchFamily="34" charset="0"/>
              </a:rPr>
              <a:t>lookahead</a:t>
            </a:r>
            <a:r>
              <a:rPr lang="sv-SE" sz="1400" dirty="0" smtClean="0">
                <a:cs typeface="Clear Sans" panose="020B0503030202020304" pitchFamily="34" charset="0"/>
              </a:rPr>
              <a:t>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1400" dirty="0">
              <a:cs typeface="Clear Sans" panose="020B05030302020203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3" y="953092"/>
            <a:ext cx="4762874" cy="14085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5613" y="2368545"/>
            <a:ext cx="262892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sv-SE" sz="800" dirty="0" smtClean="0">
                <a:solidFill>
                  <a:srgbClr val="003C71"/>
                </a:solidFill>
              </a:rPr>
              <a:t>Figure </a:t>
            </a:r>
            <a:r>
              <a:rPr lang="sv-SE" sz="800" dirty="0" smtClean="0">
                <a:solidFill>
                  <a:srgbClr val="003C71"/>
                </a:solidFill>
              </a:rPr>
              <a:t>4: Transforming a TLM system to process network</a:t>
            </a:r>
            <a:endParaRPr lang="sv-SE" sz="800" dirty="0" smtClean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553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Message Passing Interface in a nutshell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Basic primitives: </a:t>
            </a:r>
            <a:r>
              <a:rPr lang="sv-SE" b="1" dirty="0" smtClean="0">
                <a:latin typeface="Courier" pitchFamily="49" charset="0"/>
              </a:rPr>
              <a:t>MPI_Send()</a:t>
            </a:r>
            <a:r>
              <a:rPr lang="sv-SE" dirty="0"/>
              <a:t>,</a:t>
            </a:r>
            <a:r>
              <a:rPr lang="sv-SE" dirty="0" smtClean="0"/>
              <a:t> </a:t>
            </a:r>
            <a:r>
              <a:rPr lang="sv-SE" b="1" dirty="0" smtClean="0">
                <a:latin typeface="Courier" pitchFamily="49" charset="0"/>
              </a:rPr>
              <a:t>MPI_Recv()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latin typeface="+mj-lt"/>
              </a:rPr>
              <a:t>Basic arguments: the peer process’ </a:t>
            </a:r>
            <a:r>
              <a:rPr lang="sv-SE" b="1" dirty="0" smtClean="0">
                <a:latin typeface="+mj-lt"/>
              </a:rPr>
              <a:t>id</a:t>
            </a:r>
            <a:r>
              <a:rPr lang="sv-SE" dirty="0" smtClean="0">
                <a:latin typeface="+mj-lt"/>
              </a:rPr>
              <a:t> and a </a:t>
            </a:r>
            <a:r>
              <a:rPr lang="sv-SE" b="1" dirty="0" smtClean="0">
                <a:latin typeface="+mj-lt"/>
              </a:rPr>
              <a:t>data 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latin typeface="+mj-lt"/>
              </a:rPr>
              <a:t>Each process has its own address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latin typeface="+mj-lt"/>
              </a:rPr>
              <a:t>Message transmission consists of three phases:</a:t>
            </a:r>
          </a:p>
          <a:p>
            <a:pPr marL="914400" lvl="2" indent="-342900">
              <a:buFont typeface="+mj-lt"/>
              <a:buAutoNum type="arabicPeriod"/>
            </a:pPr>
            <a:r>
              <a:rPr lang="en-IE" dirty="0">
                <a:solidFill>
                  <a:srgbClr val="0071C5"/>
                </a:solidFill>
              </a:rPr>
              <a:t>Data is pulled out of the send buffer and a </a:t>
            </a:r>
            <a:r>
              <a:rPr lang="en-IE" b="1" dirty="0">
                <a:solidFill>
                  <a:srgbClr val="0071C5"/>
                </a:solidFill>
              </a:rPr>
              <a:t>message is </a:t>
            </a:r>
            <a:r>
              <a:rPr lang="en-IE" b="1" dirty="0" smtClean="0">
                <a:solidFill>
                  <a:srgbClr val="0071C5"/>
                </a:solidFill>
              </a:rPr>
              <a:t>assembled</a:t>
            </a:r>
          </a:p>
          <a:p>
            <a:pPr marL="914400" lvl="2" indent="-342900">
              <a:buFont typeface="+mj-lt"/>
              <a:buAutoNum type="arabicPeriod"/>
            </a:pPr>
            <a:r>
              <a:rPr lang="en-IE" dirty="0">
                <a:solidFill>
                  <a:srgbClr val="0071C5"/>
                </a:solidFill>
              </a:rPr>
              <a:t>A </a:t>
            </a:r>
            <a:r>
              <a:rPr lang="en-IE" b="1" dirty="0">
                <a:solidFill>
                  <a:srgbClr val="0071C5"/>
                </a:solidFill>
              </a:rPr>
              <a:t>message is transferred </a:t>
            </a:r>
            <a:r>
              <a:rPr lang="en-IE" dirty="0">
                <a:solidFill>
                  <a:srgbClr val="0071C5"/>
                </a:solidFill>
              </a:rPr>
              <a:t>from sender to </a:t>
            </a:r>
            <a:r>
              <a:rPr lang="en-IE" dirty="0" smtClean="0">
                <a:solidFill>
                  <a:srgbClr val="0071C5"/>
                </a:solidFill>
              </a:rPr>
              <a:t>receiver</a:t>
            </a:r>
          </a:p>
          <a:p>
            <a:pPr marL="914400" lvl="2" indent="-342900">
              <a:buFont typeface="+mj-lt"/>
              <a:buAutoNum type="arabicPeriod"/>
            </a:pPr>
            <a:r>
              <a:rPr lang="en-IE" dirty="0">
                <a:solidFill>
                  <a:srgbClr val="0071C5"/>
                </a:solidFill>
              </a:rPr>
              <a:t>Data is pulled from the incoming message </a:t>
            </a:r>
            <a:r>
              <a:rPr lang="en-IE" dirty="0" smtClean="0">
                <a:solidFill>
                  <a:srgbClr val="0071C5"/>
                </a:solidFill>
              </a:rPr>
              <a:t>FIFO and </a:t>
            </a:r>
            <a:r>
              <a:rPr lang="en-IE" b="1" dirty="0">
                <a:solidFill>
                  <a:srgbClr val="0071C5"/>
                </a:solidFill>
              </a:rPr>
              <a:t>disassembled</a:t>
            </a:r>
            <a:r>
              <a:rPr lang="en-IE" dirty="0">
                <a:solidFill>
                  <a:srgbClr val="0071C5"/>
                </a:solidFill>
              </a:rPr>
              <a:t> into the receive </a:t>
            </a:r>
            <a:r>
              <a:rPr lang="en-IE" dirty="0" smtClean="0">
                <a:solidFill>
                  <a:srgbClr val="0071C5"/>
                </a:solidFill>
              </a:rPr>
              <a:t>buffer</a:t>
            </a:r>
          </a:p>
          <a:p>
            <a:pPr lvl="1" indent="0">
              <a:buNone/>
            </a:pPr>
            <a:endParaRPr lang="sv-SE" dirty="0">
              <a:solidFill>
                <a:srgbClr val="0071C5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45802"/>
      </p:ext>
    </p:extLst>
  </p:cSld>
  <p:clrMapOvr>
    <a:masterClrMapping/>
  </p:clrMapOvr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PDK-2016.pptx [Read-Only]" id="{DE3CF388-DA41-4A2D-9400-AB56F008AE5A}" vid="{2E03D225-DF8A-401E-854E-0E6C4A866D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DPDK-2016</Template>
  <TotalTime>0</TotalTime>
  <Words>476</Words>
  <Application>Microsoft Office PowerPoint</Application>
  <PresentationFormat>On-screen Show (16:9)</PresentationFormat>
  <Paragraphs>129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Clear Sans</vt:lpstr>
      <vt:lpstr>Courier</vt:lpstr>
      <vt:lpstr>Courier New</vt:lpstr>
      <vt:lpstr>Intel Clear</vt:lpstr>
      <vt:lpstr>Intel Clear Pro</vt:lpstr>
      <vt:lpstr>Wingdings</vt:lpstr>
      <vt:lpstr>Int_PPT Template_ClearPro_16x9</vt:lpstr>
      <vt:lpstr>Parallel simulation of SystemC TLM 2.0 LT models </vt:lpstr>
      <vt:lpstr>Problem statement</vt:lpstr>
      <vt:lpstr>Motivation</vt:lpstr>
      <vt:lpstr>Objectives</vt:lpstr>
      <vt:lpstr>TLM loosely-timed diagram semantics </vt:lpstr>
      <vt:lpstr>System </vt:lpstr>
      <vt:lpstr>System behavior (Read Miss)</vt:lpstr>
      <vt:lpstr>The CMB synchronization algorithm</vt:lpstr>
      <vt:lpstr>Message Passing Interface in a nutshell</vt:lpstr>
      <vt:lpstr>The CMB algorithm in MPI</vt:lpstr>
      <vt:lpstr>Hypotheses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CTPClassification=CTP_PUBLIC:VisualMarkings=</cp:keywords>
  <cp:lastModifiedBy/>
  <cp:revision>1</cp:revision>
  <dcterms:created xsi:type="dcterms:W3CDTF">2016-03-10T10:03:41Z</dcterms:created>
  <dcterms:modified xsi:type="dcterms:W3CDTF">2016-06-20T11:11:11Z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2e6b08b4-fce7-4c14-8698-df95a40824c9</vt:lpwstr>
  </property>
  <property fmtid="{D5CDD505-2E9C-101B-9397-08002B2CF9AE}" pid="3" name="CTP_BU">
    <vt:lpwstr>NA</vt:lpwstr>
  </property>
  <property fmtid="{D5CDD505-2E9C-101B-9397-08002B2CF9AE}" pid="4" name="CTP_TimeStamp">
    <vt:lpwstr>2016-06-20 11:11:10Z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