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sldIdLst>
    <p:sldId id="258" r:id="rId2"/>
    <p:sldId id="264" r:id="rId3"/>
    <p:sldId id="266" r:id="rId4"/>
    <p:sldId id="267" r:id="rId5"/>
    <p:sldId id="268" r:id="rId6"/>
    <p:sldId id="274" r:id="rId7"/>
    <p:sldId id="269" r:id="rId8"/>
    <p:sldId id="284" r:id="rId9"/>
    <p:sldId id="263" r:id="rId10"/>
    <p:sldId id="283" r:id="rId11"/>
    <p:sldId id="286" r:id="rId12"/>
    <p:sldId id="270" r:id="rId13"/>
    <p:sldId id="277" r:id="rId14"/>
    <p:sldId id="288" r:id="rId15"/>
    <p:sldId id="289" r:id="rId16"/>
    <p:sldId id="285" r:id="rId17"/>
    <p:sldId id="287" r:id="rId18"/>
    <p:sldId id="279" r:id="rId19"/>
    <p:sldId id="280" r:id="rId20"/>
    <p:sldId id="281" r:id="rId21"/>
    <p:sldId id="282" r:id="rId22"/>
    <p:sldId id="271" r:id="rId23"/>
    <p:sldId id="292" r:id="rId24"/>
    <p:sldId id="294" r:id="rId25"/>
    <p:sldId id="295" r:id="rId26"/>
    <p:sldId id="296" r:id="rId27"/>
    <p:sldId id="272" r:id="rId28"/>
    <p:sldId id="275" r:id="rId29"/>
    <p:sldId id="278" r:id="rId30"/>
    <p:sldId id="291" r:id="rId31"/>
    <p:sldId id="293" r:id="rId3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29C"/>
    <a:srgbClr val="E5E0E9"/>
    <a:srgbClr val="0B346E"/>
    <a:srgbClr val="04C4F0"/>
    <a:srgbClr val="E4F8FD"/>
    <a:srgbClr val="B3DDF3"/>
    <a:srgbClr val="92DCF0"/>
    <a:srgbClr val="0AC3EF"/>
    <a:srgbClr val="05C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8"/>
    <p:restoredTop sz="94737"/>
  </p:normalViewPr>
  <p:slideViewPr>
    <p:cSldViewPr snapToGrid="0" snapToObjects="1">
      <p:cViewPr>
        <p:scale>
          <a:sx n="117" d="100"/>
          <a:sy n="117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62CC6-D1C3-1B46-828A-155DA319A05A}" type="datetimeFigureOut">
              <a:t>13.09.20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D0AB3-5382-3D4D-B2D2-7EE75B8E2034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36001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6AA5-CDB9-944B-B278-0360E71DB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20168-F114-1642-93F2-662DD0E59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1361C-4C27-2343-999C-516183F5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0925-A682-D441-8E02-FE87DBD79C64}" type="datetime1">
              <a:t>13.09.20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9548-42B4-7945-AD77-79004621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Tasks - Heiko Kromer - September 2020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148E1-3F12-194F-BFF7-8F476CEA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0409-7A08-7747-9B86-D6B5A2A1F538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097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6E81-0DB2-3C43-8D3D-978E9E62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A5B2A-738E-C341-866D-D9288236B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FD6A4-7E22-9C42-AA32-CCA042E8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0B64-8AB6-6A44-910A-65AC16D7FE5A}" type="datetime1">
              <a:t>13.09.20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3BA96-4E0D-2F47-8F7B-6F68A4D4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Tasks - Heiko Kromer - September 2020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A22D9-3172-6D4F-AD04-C8D1FD14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0409-7A08-7747-9B86-D6B5A2A1F538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0382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59F97C-D4BC-EC46-85F7-C6E277E24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4539B-70E8-A64E-8645-0104C871D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3B5D8-B6AE-FF4B-A9D4-06386017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1169-9F8C-FF4C-A33E-F5F52A39F232}" type="datetime1">
              <a:t>13.09.20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DF0B8-5B34-184F-BD4F-8AE6C08B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Tasks - Heiko Kromer - September 2020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1DE6D-5EF4-994C-A26A-92B8B9D5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0409-7A08-7747-9B86-D6B5A2A1F538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8782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9E552-62A1-154D-A786-7C6B0552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A4FF-0E3F-A64C-9172-058A51A8C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FA6B0-CA13-AC4C-90FE-60D0E5E95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80F5-C639-3942-B887-9D6B3BE82219}" type="datetime1">
              <a:t>13.09.20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5ABFC-1885-224B-9E23-47960623B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Tasks - Heiko Kromer - September 2020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05548-EF08-924A-B3B0-29DE792DD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0409-7A08-7747-9B86-D6B5A2A1F538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2130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874F-199E-1E4C-B18D-A28C31AA2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7CFA3-6951-524F-984A-0DC0F78C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F2BE5-F102-EB43-8312-F0EC5092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A426-773C-E54E-B2E7-6C3E49E4AD0D}" type="datetime1">
              <a:t>13.09.20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E6572-218A-8F41-AC6C-2C4AC6E3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Tasks - Heiko Kromer - September 2020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D1245-F7A0-464D-8A3F-7233D077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0409-7A08-7747-9B86-D6B5A2A1F538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0552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AAAB-3086-E34B-AD1B-840B0EB43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8F65B-3098-E54A-9828-697F7CBF2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CD417-9591-1440-8DF6-6AA2AD3F5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7F28A-6E46-4E40-88A1-849B90C4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9C31-6F5F-5A45-944B-191ECCEC6DD9}" type="datetime1">
              <a:t>13.09.20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F1660-5A87-374C-866C-A223DF9D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Tasks - Heiko Kromer - September 2020</a:t>
            </a:r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50CE5-B2DA-7649-BAA7-B12E71A4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0409-7A08-7747-9B86-D6B5A2A1F538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443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322F4-7E2A-9D4D-9C45-910608086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E25C9-BB78-3D47-8499-28E1EEE3A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62834-CA6E-994F-AEE3-C8071A75B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BE71A-C0C4-3A48-ABE4-D7D049154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D3310-C706-1141-822A-762E5E6B8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4E0DD-59D7-694B-85EC-73FAF8E6E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A57F-AC62-9F42-8F7B-6160C3E9563E}" type="datetime1">
              <a:t>13.09.20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0F18BD-0C58-9940-9E12-F6AE311C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Tasks - Heiko Kromer - September 2020</a:t>
            </a:r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7CC72-B31D-344D-8324-D80C53336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0409-7A08-7747-9B86-D6B5A2A1F538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2021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FF4F-3F72-654D-9909-318428B0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80CA9-0130-B64C-AEAA-0723D9AD1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F6A7-E775-CE4B-87C0-DEB4280EB863}" type="datetime1">
              <a:t>13.09.20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73B2A-B166-7E40-B590-579B4B876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Tasks - Heiko Kromer - September 2020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A9EA0-14D1-A14A-9487-5521DC36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0409-7A08-7747-9B86-D6B5A2A1F538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1675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AD1BA3-216B-6443-825B-627DE770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DE6F-B4F0-AD4D-99AD-D21EB78791DB}" type="datetime1">
              <a:t>13.09.20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FD7749-F0F6-9C4E-90D1-6FE6B0C6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Tasks - Heiko Kromer - September 2020</a:t>
            </a:r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CDA9A-7839-C946-9214-5237D891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0409-7A08-7747-9B86-D6B5A2A1F538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2911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EA69B-24BE-B548-A39B-6CE0DFFE1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8A324-A04D-E940-BF43-4A95F813B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88CB4-F858-7240-8612-FFF558E00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C49C0-8FCF-7548-BC39-79B5D6C9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2948-E0F8-744D-86E6-F931A620D37C}" type="datetime1">
              <a:t>13.09.20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CC93C-883E-7B42-A085-66C96B6AE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Tasks - Heiko Kromer - September 2020</a:t>
            </a:r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34E28-674E-B945-9201-271D77F7F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0409-7A08-7747-9B86-D6B5A2A1F538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3466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B283E-D5A9-3545-8708-568127AAE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B5E4A-18C0-C049-8F78-509BFF091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E3DB5-ECD3-9D41-8DA3-1A04E9724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9375E-51BC-D84D-B693-CD7B955D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1FAF-D2FA-C145-8353-8CD887746164}" type="datetime1">
              <a:t>13.09.20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7D4DB-6364-7548-9CF4-200FB330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Tasks - Heiko Kromer - September 2020</a:t>
            </a:r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23103-AEEB-494F-8EB2-8FB85ADD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0409-7A08-7747-9B86-D6B5A2A1F538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2183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FBB317-E83A-B14C-A541-002D532E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3591F-232F-C44E-A089-F2CB22E53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8D444-6DE2-524E-8CD3-38B70BE5A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610C1-6CE6-834B-9499-339149405475}" type="datetime1">
              <a:t>13.09.20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91594-8033-F946-9E99-D98CF13E2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Data Tasks - Heiko Kromer - September 2020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5232D-84A3-8A4D-9DF6-FED8DC868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30409-7A08-7747-9B86-D6B5A2A1F538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8574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C627-70F4-EF42-8DE7-651810848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43" y="88219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CH" b="1">
                <a:solidFill>
                  <a:srgbClr val="05C4E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Helvetica Neue" panose="02000503000000020004" pitchFamily="2" charset="0"/>
              </a:rPr>
            </a:br>
            <a:br>
              <a:rPr lang="en-CH" b="1">
                <a:solidFill>
                  <a:srgbClr val="05C4E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Helvetica Neue" panose="02000503000000020004" pitchFamily="2" charset="0"/>
              </a:rPr>
            </a:br>
            <a:r>
              <a:rPr lang="en-CH" b="1">
                <a:solidFill>
                  <a:srgbClr val="05C4E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Helvetica Neue" panose="02000503000000020004" pitchFamily="2" charset="0"/>
              </a:rPr>
              <a:t>Data Tasks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222F6-CA13-3344-8471-E4D107F8D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33" y="4484905"/>
            <a:ext cx="9144000" cy="1655762"/>
          </a:xfrm>
        </p:spPr>
        <p:txBody>
          <a:bodyPr/>
          <a:lstStyle/>
          <a:p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Heiko Kromer</a:t>
            </a:r>
          </a:p>
          <a:p>
            <a:endParaRPr lang="en-CH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September 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004295-884D-8043-BC21-7235F1C49359}"/>
              </a:ext>
            </a:extLst>
          </p:cNvPr>
          <p:cNvSpPr txBox="1"/>
          <p:nvPr/>
        </p:nvSpPr>
        <p:spPr>
          <a:xfrm>
            <a:off x="4639733" y="24948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11970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2E0B-A7AD-5B48-86C4-5AF26EDF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b="1">
                <a:solidFill>
                  <a:srgbClr val="05C4E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Helvetica Neue" panose="02000503000000020004" pitchFamily="2" charset="0"/>
              </a:rPr>
              <a:t>Pre-processing</a:t>
            </a:r>
            <a:endParaRPr lang="en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4FCD88CD-6B4C-CA4E-AA90-9669DABF97BD}"/>
                  </a:ext>
                </a:extLst>
              </p:cNvPr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</p:spPr>
            <p:txBody>
              <a:bodyPr/>
              <a:lstStyle/>
              <a:p>
                <a:r>
                  <a:rPr lang="en-GB"/>
                  <a:t>Data Tasks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Heiko Kromer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September 2020</a:t>
                </a:r>
                <a:endParaRPr lang="en-CH"/>
              </a:p>
            </p:txBody>
          </p:sp>
        </mc:Choice>
        <mc:Fallback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4FCD88CD-6B4C-CA4E-AA90-9669DABF9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AEB5C-0CE7-AC48-82B6-10D80B0F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0409-7A08-7747-9B86-D6B5A2A1F538}" type="slidenum">
              <a:rPr lang="en-CH"/>
              <a:t>10</a:t>
            </a:fld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F3F881-CEEE-3145-8CFB-67492A0C0936}"/>
              </a:ext>
            </a:extLst>
          </p:cNvPr>
          <p:cNvSpPr txBox="1"/>
          <p:nvPr/>
        </p:nvSpPr>
        <p:spPr>
          <a:xfrm>
            <a:off x="942680" y="1583703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main_preprocess.py</a:t>
            </a:r>
          </a:p>
          <a:p>
            <a:endParaRPr lang="en-CH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pic>
        <p:nvPicPr>
          <p:cNvPr id="10" name="Picture 6" descr="Json file - Free interface icons">
            <a:extLst>
              <a:ext uri="{FF2B5EF4-FFF2-40B4-BE49-F238E27FC236}">
                <a16:creationId xmlns:a16="http://schemas.microsoft.com/office/drawing/2014/main" id="{8518D0D9-2729-9248-BF5B-EC053C581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728" y="3059190"/>
            <a:ext cx="966087" cy="96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65CE265-BB8D-F545-B38B-456E34E82432}"/>
              </a:ext>
            </a:extLst>
          </p:cNvPr>
          <p:cNvSpPr/>
          <p:nvPr/>
        </p:nvSpPr>
        <p:spPr>
          <a:xfrm>
            <a:off x="2624547" y="2451767"/>
            <a:ext cx="9188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u="sng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INPUT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009808-1934-5F4B-966B-E6835E55020D}"/>
              </a:ext>
            </a:extLst>
          </p:cNvPr>
          <p:cNvSpPr/>
          <p:nvPr/>
        </p:nvSpPr>
        <p:spPr>
          <a:xfrm>
            <a:off x="4736417" y="3428999"/>
            <a:ext cx="2563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groupby_id_and_pivot()</a:t>
            </a:r>
            <a:endParaRPr lang="en-C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2ABAB5-4B54-B64D-AAE9-53C93EBEF944}"/>
              </a:ext>
            </a:extLst>
          </p:cNvPr>
          <p:cNvSpPr/>
          <p:nvPr/>
        </p:nvSpPr>
        <p:spPr>
          <a:xfrm>
            <a:off x="8269670" y="4295261"/>
            <a:ext cx="16594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Preprocessed </a:t>
            </a:r>
          </a:p>
          <a:p>
            <a:pPr algn="ctr"/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dataframe</a:t>
            </a:r>
            <a:endParaRPr lang="en-CH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52015BFE-5E02-444A-AC4C-4CDF90A2968D}"/>
              </a:ext>
            </a:extLst>
          </p:cNvPr>
          <p:cNvSpPr/>
          <p:nvPr/>
        </p:nvSpPr>
        <p:spPr>
          <a:xfrm>
            <a:off x="3694016" y="3536082"/>
            <a:ext cx="794973" cy="142863"/>
          </a:xfrm>
          <a:prstGeom prst="rightArrow">
            <a:avLst/>
          </a:prstGeom>
          <a:solidFill>
            <a:srgbClr val="04C4F0"/>
          </a:solidFill>
          <a:ln>
            <a:solidFill>
              <a:srgbClr val="0B3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AC743A4A-BFDD-464E-B965-4221C9E0AC63}"/>
              </a:ext>
            </a:extLst>
          </p:cNvPr>
          <p:cNvSpPr/>
          <p:nvPr/>
        </p:nvSpPr>
        <p:spPr>
          <a:xfrm>
            <a:off x="7495884" y="3542234"/>
            <a:ext cx="794973" cy="142863"/>
          </a:xfrm>
          <a:prstGeom prst="rightArrow">
            <a:avLst/>
          </a:prstGeom>
          <a:solidFill>
            <a:srgbClr val="04C4F0"/>
          </a:solidFill>
          <a:ln>
            <a:solidFill>
              <a:srgbClr val="0B3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34" name="Picture 2" descr="Dataset Icon - Quantum Computing">
            <a:extLst>
              <a:ext uri="{FF2B5EF4-FFF2-40B4-BE49-F238E27FC236}">
                <a16:creationId xmlns:a16="http://schemas.microsoft.com/office/drawing/2014/main" id="{FABA9026-95E7-964E-846C-A5C69E10E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541" y="2964668"/>
            <a:ext cx="1188145" cy="118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337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2E0B-A7AD-5B48-86C4-5AF26EDF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b="1">
                <a:solidFill>
                  <a:srgbClr val="05C4E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Helvetica Neue" panose="02000503000000020004" pitchFamily="2" charset="0"/>
              </a:rPr>
              <a:t>Pre-processing</a:t>
            </a:r>
            <a:endParaRPr lang="en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4FCD88CD-6B4C-CA4E-AA90-9669DABF97BD}"/>
                  </a:ext>
                </a:extLst>
              </p:cNvPr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</p:spPr>
            <p:txBody>
              <a:bodyPr/>
              <a:lstStyle/>
              <a:p>
                <a:r>
                  <a:rPr lang="en-GB"/>
                  <a:t>Data Tasks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Heiko Kromer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September 2020</a:t>
                </a:r>
                <a:endParaRPr lang="en-CH"/>
              </a:p>
            </p:txBody>
          </p:sp>
        </mc:Choice>
        <mc:Fallback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4FCD88CD-6B4C-CA4E-AA90-9669DABF9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AEB5C-0CE7-AC48-82B6-10D80B0F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0409-7A08-7747-9B86-D6B5A2A1F538}" type="slidenum">
              <a:rPr lang="en-CH"/>
              <a:t>11</a:t>
            </a:fld>
            <a:endParaRPr lang="en-CH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3501354-3642-F544-83D0-29E44D0D3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499647"/>
              </p:ext>
            </p:extLst>
          </p:nvPr>
        </p:nvGraphicFramePr>
        <p:xfrm>
          <a:off x="522515" y="2270541"/>
          <a:ext cx="4365686" cy="3428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829">
                  <a:extLst>
                    <a:ext uri="{9D8B030D-6E8A-4147-A177-3AD203B41FA5}">
                      <a16:colId xmlns:a16="http://schemas.microsoft.com/office/drawing/2014/main" val="2686496813"/>
                    </a:ext>
                  </a:extLst>
                </a:gridCol>
                <a:gridCol w="1796143">
                  <a:extLst>
                    <a:ext uri="{9D8B030D-6E8A-4147-A177-3AD203B41FA5}">
                      <a16:colId xmlns:a16="http://schemas.microsoft.com/office/drawing/2014/main" val="399241409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399187188"/>
                    </a:ext>
                  </a:extLst>
                </a:gridCol>
              </a:tblGrid>
              <a:tr h="307655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ID</a:t>
                      </a:r>
                    </a:p>
                  </a:txBody>
                  <a:tcPr marL="80197" marR="80197" marT="40098" marB="4009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Attribute Names</a:t>
                      </a:r>
                    </a:p>
                  </a:txBody>
                  <a:tcPr marL="80197" marR="80197" marT="40098" marB="4009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Attribute Values</a:t>
                      </a:r>
                    </a:p>
                  </a:txBody>
                  <a:tcPr marL="80197" marR="80197" marT="40098" marB="4009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855666"/>
                  </a:ext>
                </a:extLst>
              </a:tr>
              <a:tr h="517358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608</a:t>
                      </a:r>
                    </a:p>
                  </a:txBody>
                  <a:tcPr marL="80197" marR="80197" marT="40098" marB="4009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BodyColorText</a:t>
                      </a:r>
                    </a:p>
                  </a:txBody>
                  <a:tcPr marL="80197" marR="80197" marT="40098" marB="4009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schwarz mét.</a:t>
                      </a:r>
                    </a:p>
                  </a:txBody>
                  <a:tcPr marL="80197" marR="80197" marT="40098" marB="4009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07743"/>
                  </a:ext>
                </a:extLst>
              </a:tr>
              <a:tr h="517358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608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City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Zuzwil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69706"/>
                  </a:ext>
                </a:extLst>
              </a:tr>
              <a:tr h="517358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608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Km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134600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444637"/>
                  </a:ext>
                </a:extLst>
              </a:tr>
              <a:tr h="517358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895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BodyColorText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silber mét.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95835"/>
                  </a:ext>
                </a:extLst>
              </a:tr>
              <a:tr h="517358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895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City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Zuzwil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359868"/>
                  </a:ext>
                </a:extLst>
              </a:tr>
              <a:tr h="517358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895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Km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125000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180717"/>
                  </a:ext>
                </a:extLst>
              </a:tr>
            </a:tbl>
          </a:graphicData>
        </a:graphic>
      </p:graphicFrame>
      <p:sp>
        <p:nvSpPr>
          <p:cNvPr id="21" name="Right Arrow 20">
            <a:extLst>
              <a:ext uri="{FF2B5EF4-FFF2-40B4-BE49-F238E27FC236}">
                <a16:creationId xmlns:a16="http://schemas.microsoft.com/office/drawing/2014/main" id="{2A4B64A7-BBEC-394F-B879-C13612D6CA4D}"/>
              </a:ext>
            </a:extLst>
          </p:cNvPr>
          <p:cNvSpPr/>
          <p:nvPr/>
        </p:nvSpPr>
        <p:spPr>
          <a:xfrm>
            <a:off x="5422031" y="3703868"/>
            <a:ext cx="737808" cy="561529"/>
          </a:xfrm>
          <a:prstGeom prst="rightArrow">
            <a:avLst/>
          </a:prstGeom>
          <a:solidFill>
            <a:srgbClr val="04C4F0"/>
          </a:solidFill>
          <a:ln>
            <a:solidFill>
              <a:srgbClr val="0B3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86F0BF-EDC4-8842-8B4A-D541F07A1738}"/>
              </a:ext>
            </a:extLst>
          </p:cNvPr>
          <p:cNvSpPr/>
          <p:nvPr/>
        </p:nvSpPr>
        <p:spPr>
          <a:xfrm>
            <a:off x="3648759" y="5883047"/>
            <a:ext cx="12394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sz="14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(long format)</a:t>
            </a:r>
            <a:endParaRPr lang="en-CH" sz="140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6682754-AD58-F546-A465-4B0AAF4D7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953123"/>
              </p:ext>
            </p:extLst>
          </p:nvPr>
        </p:nvGraphicFramePr>
        <p:xfrm>
          <a:off x="6640287" y="3305256"/>
          <a:ext cx="4942112" cy="1358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880">
                  <a:extLst>
                    <a:ext uri="{9D8B030D-6E8A-4147-A177-3AD203B41FA5}">
                      <a16:colId xmlns:a16="http://schemas.microsoft.com/office/drawing/2014/main" val="2686496813"/>
                    </a:ext>
                  </a:extLst>
                </a:gridCol>
                <a:gridCol w="1453440">
                  <a:extLst>
                    <a:ext uri="{9D8B030D-6E8A-4147-A177-3AD203B41FA5}">
                      <a16:colId xmlns:a16="http://schemas.microsoft.com/office/drawing/2014/main" val="3992414099"/>
                    </a:ext>
                  </a:extLst>
                </a:gridCol>
                <a:gridCol w="1409396">
                  <a:extLst>
                    <a:ext uri="{9D8B030D-6E8A-4147-A177-3AD203B41FA5}">
                      <a16:colId xmlns:a16="http://schemas.microsoft.com/office/drawing/2014/main" val="1399187188"/>
                    </a:ext>
                  </a:extLst>
                </a:gridCol>
                <a:gridCol w="1409396">
                  <a:extLst>
                    <a:ext uri="{9D8B030D-6E8A-4147-A177-3AD203B41FA5}">
                      <a16:colId xmlns:a16="http://schemas.microsoft.com/office/drawing/2014/main" val="54881012"/>
                    </a:ext>
                  </a:extLst>
                </a:gridCol>
              </a:tblGrid>
              <a:tr h="307655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ID</a:t>
                      </a:r>
                    </a:p>
                  </a:txBody>
                  <a:tcPr marL="80197" marR="80197" marT="40098" marB="4009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BodyColorText</a:t>
                      </a:r>
                    </a:p>
                  </a:txBody>
                  <a:tcPr marL="80197" marR="80197" marT="40098" marB="4009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City</a:t>
                      </a:r>
                    </a:p>
                  </a:txBody>
                  <a:tcPr marL="80197" marR="80197" marT="40098" marB="4009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Km</a:t>
                      </a:r>
                    </a:p>
                  </a:txBody>
                  <a:tcPr marL="80197" marR="80197" marT="40098" marB="4009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855666"/>
                  </a:ext>
                </a:extLst>
              </a:tr>
              <a:tr h="517358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608</a:t>
                      </a:r>
                    </a:p>
                  </a:txBody>
                  <a:tcPr marL="80197" marR="80197" marT="40098" marB="4009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schwarz mét.</a:t>
                      </a:r>
                    </a:p>
                  </a:txBody>
                  <a:tcPr marL="80197" marR="80197" marT="40098" marB="4009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Zuzwil</a:t>
                      </a:r>
                    </a:p>
                  </a:txBody>
                  <a:tcPr marL="80197" marR="80197" marT="40098" marB="4009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134600</a:t>
                      </a:r>
                    </a:p>
                  </a:txBody>
                  <a:tcPr marL="80197" marR="80197" marT="40098" marB="4009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07743"/>
                  </a:ext>
                </a:extLst>
              </a:tr>
              <a:tr h="517358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895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silber mét.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Zuzwil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12500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69706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B8EBFCBC-D588-A944-8825-8F427AB44777}"/>
              </a:ext>
            </a:extLst>
          </p:cNvPr>
          <p:cNvSpPr/>
          <p:nvPr/>
        </p:nvSpPr>
        <p:spPr>
          <a:xfrm>
            <a:off x="10342957" y="4816247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sz="14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(wide format)</a:t>
            </a:r>
            <a:endParaRPr lang="en-CH" sz="1400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13C115CF-60D8-4142-841A-D9B3966C6358}"/>
              </a:ext>
            </a:extLst>
          </p:cNvPr>
          <p:cNvSpPr/>
          <p:nvPr/>
        </p:nvSpPr>
        <p:spPr>
          <a:xfrm>
            <a:off x="8417479" y="5124024"/>
            <a:ext cx="386241" cy="386241"/>
          </a:xfrm>
          <a:prstGeom prst="plus">
            <a:avLst/>
          </a:prstGeom>
          <a:solidFill>
            <a:srgbClr val="04C4F0"/>
          </a:solidFill>
          <a:ln>
            <a:solidFill>
              <a:srgbClr val="0B3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4D67B2-B14F-5E47-B270-6ABA89B9F447}"/>
              </a:ext>
            </a:extLst>
          </p:cNvPr>
          <p:cNvSpPr/>
          <p:nvPr/>
        </p:nvSpPr>
        <p:spPr>
          <a:xfrm>
            <a:off x="6630164" y="5894595"/>
            <a:ext cx="4945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Attributes to be kept (MakeText, TypeName, …)</a:t>
            </a:r>
            <a:endParaRPr lang="en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F6E4B3-D12C-8545-9EDC-CAA8A5C87BE9}"/>
              </a:ext>
            </a:extLst>
          </p:cNvPr>
          <p:cNvSpPr txBox="1"/>
          <p:nvPr/>
        </p:nvSpPr>
        <p:spPr>
          <a:xfrm>
            <a:off x="942680" y="1583703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Function: groupby_id_and_pivot()</a:t>
            </a:r>
            <a:endParaRPr lang="en-CH"/>
          </a:p>
          <a:p>
            <a:pPr marL="285750" indent="-285750">
              <a:buBlip>
                <a:blip r:embed="rId4"/>
              </a:buBlip>
            </a:pPr>
            <a:endParaRPr lang="en-CH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CH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1604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97FB-DBF6-CA4F-9FA1-E3170E3E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>
                <a:solidFill>
                  <a:srgbClr val="05C4E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Helvetica Neue" panose="02000503000000020004" pitchFamily="2" charset="0"/>
              </a:rPr>
              <a:t>4. Normalisation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BA101-8D45-5E43-B0E3-09195BEF4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>
                <a:latin typeface="Roboto" panose="02000000000000000000" pitchFamily="2" charset="0"/>
                <a:ea typeface="Roboto" panose="02000000000000000000" pitchFamily="2" charset="0"/>
              </a:rPr>
              <a:t>Normalisation of input attributes where an </a:t>
            </a:r>
          </a:p>
          <a:p>
            <a:r>
              <a:rPr lang="en-GB">
                <a:latin typeface="Roboto" panose="02000000000000000000" pitchFamily="2" charset="0"/>
                <a:ea typeface="Roboto" panose="02000000000000000000" pitchFamily="2" charset="0"/>
              </a:rPr>
              <a:t>attribute value is different but actually is the </a:t>
            </a:r>
          </a:p>
          <a:p>
            <a:r>
              <a:rPr lang="en-GB">
                <a:latin typeface="Roboto" panose="02000000000000000000" pitchFamily="2" charset="0"/>
                <a:ea typeface="Roboto" panose="02000000000000000000" pitchFamily="2" charset="0"/>
              </a:rPr>
              <a:t>same </a:t>
            </a:r>
            <a:r>
              <a:rPr lang="en-CH">
                <a:latin typeface="Roboto" panose="02000000000000000000" pitchFamily="2" charset="0"/>
                <a:ea typeface="Roboto" panose="02000000000000000000" pitchFamily="2" charset="0"/>
              </a:rPr>
              <a:t>as the target attribute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8FB6D-9F53-E34C-9350-E228541E3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0409-7A08-7747-9B86-D6B5A2A1F538}" type="slidenum">
              <a:rPr lang="en-CH"/>
              <a:t>12</a:t>
            </a:fld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9C7B03-9DE6-1645-87FC-D3BDEF60B0D6}"/>
              </a:ext>
            </a:extLst>
          </p:cNvPr>
          <p:cNvSpPr/>
          <p:nvPr/>
        </p:nvSpPr>
        <p:spPr>
          <a:xfrm>
            <a:off x="1610405" y="1777857"/>
            <a:ext cx="19752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sz="32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Grün mét.</a:t>
            </a:r>
            <a:endParaRPr lang="en-CH" sz="3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A9C08DB-08E3-304C-B5C7-D8D10425BC41}"/>
              </a:ext>
            </a:extLst>
          </p:cNvPr>
          <p:cNvSpPr/>
          <p:nvPr/>
        </p:nvSpPr>
        <p:spPr>
          <a:xfrm>
            <a:off x="3882032" y="1806138"/>
            <a:ext cx="661688" cy="503595"/>
          </a:xfrm>
          <a:prstGeom prst="rightArrow">
            <a:avLst/>
          </a:prstGeom>
          <a:solidFill>
            <a:srgbClr val="04C4F0"/>
          </a:solidFill>
          <a:ln>
            <a:solidFill>
              <a:srgbClr val="0B3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D652E3-DB2F-F942-8E9A-074076B6BA55}"/>
              </a:ext>
            </a:extLst>
          </p:cNvPr>
          <p:cNvSpPr/>
          <p:nvPr/>
        </p:nvSpPr>
        <p:spPr>
          <a:xfrm>
            <a:off x="5159605" y="1735763"/>
            <a:ext cx="12650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sz="32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Green</a:t>
            </a:r>
            <a:endParaRPr lang="en-CH" sz="3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E0899E-3E1E-AF49-ACD5-7F1BFCBC5193}"/>
              </a:ext>
            </a:extLst>
          </p:cNvPr>
          <p:cNvSpPr/>
          <p:nvPr/>
        </p:nvSpPr>
        <p:spPr>
          <a:xfrm>
            <a:off x="1610405" y="2551331"/>
            <a:ext cx="10999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sz="32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AUDI</a:t>
            </a:r>
            <a:endParaRPr lang="en-CH" sz="3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1E4183D-4D51-1645-B452-18F035DF4F33}"/>
              </a:ext>
            </a:extLst>
          </p:cNvPr>
          <p:cNvSpPr/>
          <p:nvPr/>
        </p:nvSpPr>
        <p:spPr>
          <a:xfrm>
            <a:off x="3882032" y="2591920"/>
            <a:ext cx="661688" cy="503595"/>
          </a:xfrm>
          <a:prstGeom prst="rightArrow">
            <a:avLst/>
          </a:prstGeom>
          <a:solidFill>
            <a:srgbClr val="04C4F0"/>
          </a:solidFill>
          <a:ln>
            <a:solidFill>
              <a:srgbClr val="0B3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0AAE12-8C4E-804A-BD09-76A05FCA5989}"/>
              </a:ext>
            </a:extLst>
          </p:cNvPr>
          <p:cNvSpPr/>
          <p:nvPr/>
        </p:nvSpPr>
        <p:spPr>
          <a:xfrm>
            <a:off x="5159605" y="2551331"/>
            <a:ext cx="1008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sz="32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Audi</a:t>
            </a:r>
            <a:endParaRPr lang="en-CH" sz="3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05739B-7E78-D443-8DF6-B0565320C22C}"/>
              </a:ext>
            </a:extLst>
          </p:cNvPr>
          <p:cNvSpPr/>
          <p:nvPr/>
        </p:nvSpPr>
        <p:spPr>
          <a:xfrm>
            <a:off x="1610405" y="630920"/>
            <a:ext cx="13324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sz="3200" i="1" u="sng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INPUT</a:t>
            </a:r>
            <a:endParaRPr lang="en-CH" sz="3200" i="1" u="sn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C65788-3DDF-7E48-B8F7-25496CA35C7D}"/>
              </a:ext>
            </a:extLst>
          </p:cNvPr>
          <p:cNvSpPr/>
          <p:nvPr/>
        </p:nvSpPr>
        <p:spPr>
          <a:xfrm>
            <a:off x="5159605" y="617002"/>
            <a:ext cx="16706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sz="3200" i="1" u="sng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TARGET</a:t>
            </a:r>
            <a:endParaRPr lang="en-CH" sz="3200" i="1" u="sn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Footer Placeholder 3">
                <a:extLst>
                  <a:ext uri="{FF2B5EF4-FFF2-40B4-BE49-F238E27FC236}">
                    <a16:creationId xmlns:a16="http://schemas.microsoft.com/office/drawing/2014/main" id="{7C7C27B9-4639-DB44-89C5-8A1A4D697BE3}"/>
                  </a:ext>
                </a:extLst>
              </p:cNvPr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</p:spPr>
            <p:txBody>
              <a:bodyPr/>
              <a:lstStyle/>
              <a:p>
                <a:r>
                  <a:rPr lang="en-GB"/>
                  <a:t>Data Tasks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Heiko Kromer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September 2020</a:t>
                </a:r>
                <a:endParaRPr lang="en-CH"/>
              </a:p>
            </p:txBody>
          </p:sp>
        </mc:Choice>
        <mc:Fallback>
          <p:sp>
            <p:nvSpPr>
              <p:cNvPr id="15" name="Footer Placeholder 3">
                <a:extLst>
                  <a:ext uri="{FF2B5EF4-FFF2-40B4-BE49-F238E27FC236}">
                    <a16:creationId xmlns:a16="http://schemas.microsoft.com/office/drawing/2014/main" id="{7C7C27B9-4639-DB44-89C5-8A1A4D697B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5634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2E0B-A7AD-5B48-86C4-5AF26EDFB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CH" b="1">
                <a:solidFill>
                  <a:srgbClr val="05C4E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Helvetica Neue" panose="02000503000000020004" pitchFamily="2" charset="0"/>
              </a:rPr>
              <a:t>Normalisation</a:t>
            </a:r>
            <a:endParaRPr lang="en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4FCD88CD-6B4C-CA4E-AA90-9669DABF97BD}"/>
                  </a:ext>
                </a:extLst>
              </p:cNvPr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</p:spPr>
            <p:txBody>
              <a:bodyPr/>
              <a:lstStyle/>
              <a:p>
                <a:r>
                  <a:rPr lang="en-GB"/>
                  <a:t>Data Tasks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Heiko Kromer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September 2020</a:t>
                </a:r>
                <a:endParaRPr lang="en-CH"/>
              </a:p>
            </p:txBody>
          </p:sp>
        </mc:Choice>
        <mc:Fallback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4FCD88CD-6B4C-CA4E-AA90-9669DABF9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AEB5C-0CE7-AC48-82B6-10D80B0F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0409-7A08-7747-9B86-D6B5A2A1F538}" type="slidenum">
              <a:rPr lang="en-CH"/>
              <a:t>13</a:t>
            </a:fld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F8F675-AC0A-3449-82E1-88B6C8764CFB}"/>
              </a:ext>
            </a:extLst>
          </p:cNvPr>
          <p:cNvSpPr txBox="1"/>
          <p:nvPr/>
        </p:nvSpPr>
        <p:spPr>
          <a:xfrm>
            <a:off x="942680" y="1583703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main_normaliser.py</a:t>
            </a:r>
          </a:p>
          <a:p>
            <a:endParaRPr lang="en-CH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71DC39-6046-F44F-BDD3-25A12423155B}"/>
              </a:ext>
            </a:extLst>
          </p:cNvPr>
          <p:cNvSpPr/>
          <p:nvPr/>
        </p:nvSpPr>
        <p:spPr>
          <a:xfrm>
            <a:off x="60868" y="2334373"/>
            <a:ext cx="17636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Preprocessed</a:t>
            </a:r>
          </a:p>
          <a:p>
            <a:pPr algn="ctr"/>
            <a:r>
              <a:rPr lang="en-GB" sz="20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dataframe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E3B4AD-59A0-0740-933F-6CB8442E4084}"/>
              </a:ext>
            </a:extLst>
          </p:cNvPr>
          <p:cNvSpPr/>
          <p:nvPr/>
        </p:nvSpPr>
        <p:spPr>
          <a:xfrm>
            <a:off x="2497657" y="3394311"/>
            <a:ext cx="1981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normalise_color()</a:t>
            </a:r>
            <a:endParaRPr lang="en-CH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59547A76-FC90-374B-B2EB-2A7336DAE145}"/>
              </a:ext>
            </a:extLst>
          </p:cNvPr>
          <p:cNvSpPr/>
          <p:nvPr/>
        </p:nvSpPr>
        <p:spPr>
          <a:xfrm>
            <a:off x="1547686" y="3505463"/>
            <a:ext cx="794973" cy="142863"/>
          </a:xfrm>
          <a:prstGeom prst="rightArrow">
            <a:avLst/>
          </a:prstGeom>
          <a:solidFill>
            <a:srgbClr val="04C4F0"/>
          </a:solidFill>
          <a:ln>
            <a:solidFill>
              <a:srgbClr val="0B3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B08B2BE-FF3F-D548-8F11-32C8C05D2749}"/>
              </a:ext>
            </a:extLst>
          </p:cNvPr>
          <p:cNvSpPr/>
          <p:nvPr/>
        </p:nvSpPr>
        <p:spPr>
          <a:xfrm>
            <a:off x="4592938" y="3533151"/>
            <a:ext cx="794973" cy="142863"/>
          </a:xfrm>
          <a:prstGeom prst="rightArrow">
            <a:avLst/>
          </a:prstGeom>
          <a:solidFill>
            <a:srgbClr val="04C4F0"/>
          </a:solidFill>
          <a:ln>
            <a:solidFill>
              <a:srgbClr val="0B3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9C4651CE-776E-C840-8549-AA51780A9D84}"/>
              </a:ext>
            </a:extLst>
          </p:cNvPr>
          <p:cNvSpPr/>
          <p:nvPr/>
        </p:nvSpPr>
        <p:spPr>
          <a:xfrm>
            <a:off x="7566903" y="3554530"/>
            <a:ext cx="794973" cy="142863"/>
          </a:xfrm>
          <a:prstGeom prst="rightArrow">
            <a:avLst/>
          </a:prstGeom>
          <a:solidFill>
            <a:srgbClr val="04C4F0"/>
          </a:solidFill>
          <a:ln>
            <a:solidFill>
              <a:srgbClr val="0B3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EE44BD-781F-2742-B3CC-37314BA9CB54}"/>
              </a:ext>
            </a:extLst>
          </p:cNvPr>
          <p:cNvSpPr/>
          <p:nvPr/>
        </p:nvSpPr>
        <p:spPr>
          <a:xfrm>
            <a:off x="5537180" y="3419916"/>
            <a:ext cx="2029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normalise_make()</a:t>
            </a:r>
            <a:endParaRPr lang="en-CH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7812A215-CC84-074D-BE02-B2EBBBAA6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683" y="4770941"/>
            <a:ext cx="1036257" cy="101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500C72E-D2B9-CC40-BCBF-979F5E1BD9ED}"/>
              </a:ext>
            </a:extLst>
          </p:cNvPr>
          <p:cNvSpPr/>
          <p:nvPr/>
        </p:nvSpPr>
        <p:spPr>
          <a:xfrm>
            <a:off x="2722214" y="5871988"/>
            <a:ext cx="14975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Target data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6E733D3C-FC11-7D49-AC76-928CA0729F94}"/>
              </a:ext>
            </a:extLst>
          </p:cNvPr>
          <p:cNvSpPr/>
          <p:nvPr/>
        </p:nvSpPr>
        <p:spPr>
          <a:xfrm rot="16200000">
            <a:off x="2982757" y="4150566"/>
            <a:ext cx="794973" cy="142863"/>
          </a:xfrm>
          <a:prstGeom prst="rightArrow">
            <a:avLst/>
          </a:prstGeom>
          <a:solidFill>
            <a:srgbClr val="04C4F0"/>
          </a:solidFill>
          <a:ln>
            <a:solidFill>
              <a:srgbClr val="0B3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DFCF5C1B-19B0-B649-96A5-15E70648D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821" y="4770941"/>
            <a:ext cx="1036257" cy="101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F2037D9-DA05-1642-B3FA-13E6B8AFA68D}"/>
              </a:ext>
            </a:extLst>
          </p:cNvPr>
          <p:cNvSpPr/>
          <p:nvPr/>
        </p:nvSpPr>
        <p:spPr>
          <a:xfrm>
            <a:off x="5826352" y="5871988"/>
            <a:ext cx="14975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Target data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137195FA-440D-8A4D-B498-4A53C13E5D3C}"/>
              </a:ext>
            </a:extLst>
          </p:cNvPr>
          <p:cNvSpPr/>
          <p:nvPr/>
        </p:nvSpPr>
        <p:spPr>
          <a:xfrm rot="16200000">
            <a:off x="6086895" y="4150566"/>
            <a:ext cx="794973" cy="142863"/>
          </a:xfrm>
          <a:prstGeom prst="rightArrow">
            <a:avLst/>
          </a:prstGeom>
          <a:solidFill>
            <a:srgbClr val="04C4F0"/>
          </a:solidFill>
          <a:ln>
            <a:solidFill>
              <a:srgbClr val="0B3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CFEBFD-3CCC-0647-B363-222B760C225F}"/>
              </a:ext>
            </a:extLst>
          </p:cNvPr>
          <p:cNvSpPr/>
          <p:nvPr/>
        </p:nvSpPr>
        <p:spPr>
          <a:xfrm>
            <a:off x="8343776" y="3417102"/>
            <a:ext cx="2603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get_country_from_city()</a:t>
            </a:r>
            <a:endParaRPr lang="en-CH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F457688F-1815-D74E-BADD-5EAB3B4AEA9E}"/>
              </a:ext>
            </a:extLst>
          </p:cNvPr>
          <p:cNvSpPr/>
          <p:nvPr/>
        </p:nvSpPr>
        <p:spPr>
          <a:xfrm rot="16200000">
            <a:off x="9078858" y="2675829"/>
            <a:ext cx="794973" cy="142863"/>
          </a:xfrm>
          <a:prstGeom prst="rightArrow">
            <a:avLst/>
          </a:prstGeom>
          <a:solidFill>
            <a:srgbClr val="04C4F0"/>
          </a:solidFill>
          <a:ln>
            <a:solidFill>
              <a:srgbClr val="0B3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3314" name="Picture 2" descr="Dataset Icon - Quantum Computing">
            <a:extLst>
              <a:ext uri="{FF2B5EF4-FFF2-40B4-BE49-F238E27FC236}">
                <a16:creationId xmlns:a16="http://schemas.microsoft.com/office/drawing/2014/main" id="{C57A7FDC-1039-DC4A-9A43-4FB02EC26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46" y="3007695"/>
            <a:ext cx="1188145" cy="118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ataset Icon - Quantum Computing">
            <a:extLst>
              <a:ext uri="{FF2B5EF4-FFF2-40B4-BE49-F238E27FC236}">
                <a16:creationId xmlns:a16="http://schemas.microsoft.com/office/drawing/2014/main" id="{EC9F65B5-0130-7A40-B0C6-B32C768A4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386" y="453953"/>
            <a:ext cx="1188145" cy="118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78DB7A8-FBC3-C54D-A3BD-DA20EAD90D0E}"/>
              </a:ext>
            </a:extLst>
          </p:cNvPr>
          <p:cNvSpPr/>
          <p:nvPr/>
        </p:nvSpPr>
        <p:spPr>
          <a:xfrm>
            <a:off x="8726569" y="1613341"/>
            <a:ext cx="15023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Normalised</a:t>
            </a:r>
          </a:p>
          <a:p>
            <a:pPr algn="ctr"/>
            <a:r>
              <a:rPr lang="en-GB" sz="20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dataframe</a:t>
            </a:r>
          </a:p>
        </p:txBody>
      </p:sp>
    </p:spTree>
    <p:extLst>
      <p:ext uri="{BB962C8B-B14F-4D97-AF65-F5344CB8AC3E}">
        <p14:creationId xmlns:p14="http://schemas.microsoft.com/office/powerpoint/2010/main" val="265358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2E0B-A7AD-5B48-86C4-5AF26EDFB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CH" b="1">
                <a:solidFill>
                  <a:srgbClr val="05C4E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Helvetica Neue" panose="02000503000000020004" pitchFamily="2" charset="0"/>
              </a:rPr>
              <a:t>Normalisation</a:t>
            </a:r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4FCD88CD-6B4C-CA4E-AA90-9669DABF97BD}"/>
                  </a:ext>
                </a:extLst>
              </p:cNvPr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</p:spPr>
            <p:txBody>
              <a:bodyPr/>
              <a:lstStyle/>
              <a:p>
                <a:r>
                  <a:rPr lang="en-GB"/>
                  <a:t>Data Tasks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Heiko Kromer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September 2020</a:t>
                </a:r>
                <a:endParaRPr lang="en-CH"/>
              </a:p>
            </p:txBody>
          </p:sp>
        </mc:Choice>
        <mc:Fallback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4FCD88CD-6B4C-CA4E-AA90-9669DABF9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AEB5C-0CE7-AC48-82B6-10D80B0F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0409-7A08-7747-9B86-D6B5A2A1F538}" type="slidenum">
              <a:rPr lang="en-CH"/>
              <a:t>14</a:t>
            </a:fld>
            <a:endParaRPr lang="en-CH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430F10D-0C4D-D54A-A135-49D353F86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307080"/>
              </p:ext>
            </p:extLst>
          </p:nvPr>
        </p:nvGraphicFramePr>
        <p:xfrm>
          <a:off x="1961617" y="3768532"/>
          <a:ext cx="8268767" cy="2521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275">
                  <a:extLst>
                    <a:ext uri="{9D8B030D-6E8A-4147-A177-3AD203B41FA5}">
                      <a16:colId xmlns:a16="http://schemas.microsoft.com/office/drawing/2014/main" val="2686496813"/>
                    </a:ext>
                  </a:extLst>
                </a:gridCol>
                <a:gridCol w="2021164">
                  <a:extLst>
                    <a:ext uri="{9D8B030D-6E8A-4147-A177-3AD203B41FA5}">
                      <a16:colId xmlns:a16="http://schemas.microsoft.com/office/drawing/2014/main" val="1771014600"/>
                    </a:ext>
                  </a:extLst>
                </a:gridCol>
                <a:gridCol w="2021164">
                  <a:extLst>
                    <a:ext uri="{9D8B030D-6E8A-4147-A177-3AD203B41FA5}">
                      <a16:colId xmlns:a16="http://schemas.microsoft.com/office/drawing/2014/main" val="2521764558"/>
                    </a:ext>
                  </a:extLst>
                </a:gridCol>
                <a:gridCol w="2021164">
                  <a:extLst>
                    <a:ext uri="{9D8B030D-6E8A-4147-A177-3AD203B41FA5}">
                      <a16:colId xmlns:a16="http://schemas.microsoft.com/office/drawing/2014/main" val="2539372536"/>
                    </a:ext>
                  </a:extLst>
                </a:gridCol>
              </a:tblGrid>
              <a:tr h="237738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BodyColorText</a:t>
                      </a:r>
                    </a:p>
                  </a:txBody>
                  <a:tcPr marL="80197" marR="80197" marT="40098" marB="4009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Cleaned color</a:t>
                      </a:r>
                    </a:p>
                  </a:txBody>
                  <a:tcPr marL="80197" marR="80197" marT="40098" marB="4009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Translation</a:t>
                      </a:r>
                    </a:p>
                  </a:txBody>
                  <a:tcPr marL="80197" marR="80197" marT="40098" marB="4009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Normalised color</a:t>
                      </a:r>
                    </a:p>
                  </a:txBody>
                  <a:tcPr marL="80197" marR="80197" marT="40098" marB="4009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855666"/>
                  </a:ext>
                </a:extLst>
              </a:tr>
              <a:tr h="439460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anthrazit</a:t>
                      </a:r>
                    </a:p>
                  </a:txBody>
                  <a:tcPr marL="80197" marR="80197" marT="40098" marB="4009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anthrazit</a:t>
                      </a:r>
                    </a:p>
                  </a:txBody>
                  <a:tcPr marL="80197" marR="80197" marT="40098" marB="4009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rgbClr val="0B346E"/>
                          </a:solidFill>
                        </a:rPr>
                        <a:t>anthracite</a:t>
                      </a:r>
                      <a:endParaRPr lang="en-CH" sz="1600">
                        <a:solidFill>
                          <a:srgbClr val="0B346E"/>
                        </a:solidFill>
                      </a:endParaRPr>
                    </a:p>
                  </a:txBody>
                  <a:tcPr marL="80197" marR="80197" marT="40098" marB="4009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Other</a:t>
                      </a:r>
                    </a:p>
                  </a:txBody>
                  <a:tcPr marL="80197" marR="80197" marT="40098" marB="4009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07743"/>
                  </a:ext>
                </a:extLst>
              </a:tr>
              <a:tr h="439460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anthrazit mét.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anthrazit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rgbClr val="0B346E"/>
                          </a:solidFill>
                        </a:rPr>
                        <a:t>anthracite</a:t>
                      </a:r>
                      <a:endParaRPr lang="en-CH" sz="1600">
                        <a:solidFill>
                          <a:srgbClr val="0B346E"/>
                        </a:solidFill>
                      </a:endParaRP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Other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69706"/>
                  </a:ext>
                </a:extLst>
              </a:tr>
              <a:tr h="439460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gold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gold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gold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Gold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444637"/>
                  </a:ext>
                </a:extLst>
              </a:tr>
              <a:tr h="439460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gold mét.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gold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gold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Gold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392872"/>
                  </a:ext>
                </a:extLst>
              </a:tr>
              <a:tr h="439460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violett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violett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rgbClr val="0B346E"/>
                          </a:solidFill>
                        </a:rPr>
                        <a:t>violet</a:t>
                      </a:r>
                      <a:endParaRPr lang="en-CH" sz="1600">
                        <a:solidFill>
                          <a:srgbClr val="0B346E"/>
                        </a:solidFill>
                      </a:endParaRP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Other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9459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C22BDAC-7670-5240-9198-61456669B520}"/>
              </a:ext>
            </a:extLst>
          </p:cNvPr>
          <p:cNvSpPr txBox="1"/>
          <p:nvPr/>
        </p:nvSpPr>
        <p:spPr>
          <a:xfrm>
            <a:off x="942680" y="158370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Function: normalise_color()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16E898-95DB-5844-904E-A7AB3039AAD6}"/>
              </a:ext>
            </a:extLst>
          </p:cNvPr>
          <p:cNvSpPr/>
          <p:nvPr/>
        </p:nvSpPr>
        <p:spPr>
          <a:xfrm>
            <a:off x="942680" y="2305031"/>
            <a:ext cx="25587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Cleaning: </a:t>
            </a:r>
          </a:p>
          <a:p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 mét. if present</a:t>
            </a:r>
            <a:endParaRPr lang="en-CH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576E6CEC-A4C0-F144-8329-A6565BD03F73}"/>
              </a:ext>
            </a:extLst>
          </p:cNvPr>
          <p:cNvSpPr/>
          <p:nvPr/>
        </p:nvSpPr>
        <p:spPr>
          <a:xfrm>
            <a:off x="3776516" y="2532268"/>
            <a:ext cx="794973" cy="142863"/>
          </a:xfrm>
          <a:prstGeom prst="rightArrow">
            <a:avLst/>
          </a:prstGeom>
          <a:solidFill>
            <a:srgbClr val="04C4F0"/>
          </a:solidFill>
          <a:ln>
            <a:solidFill>
              <a:srgbClr val="0B3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8BD057B-A741-5244-B60C-CFAC227B99BE}"/>
              </a:ext>
            </a:extLst>
          </p:cNvPr>
          <p:cNvSpPr/>
          <p:nvPr/>
        </p:nvSpPr>
        <p:spPr>
          <a:xfrm>
            <a:off x="7001514" y="2528165"/>
            <a:ext cx="794973" cy="142863"/>
          </a:xfrm>
          <a:prstGeom prst="rightArrow">
            <a:avLst/>
          </a:prstGeom>
          <a:solidFill>
            <a:srgbClr val="04C4F0"/>
          </a:solidFill>
          <a:ln>
            <a:solidFill>
              <a:srgbClr val="0B3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D02741-BE71-7046-9836-F09681365B5E}"/>
              </a:ext>
            </a:extLst>
          </p:cNvPr>
          <p:cNvSpPr/>
          <p:nvPr/>
        </p:nvSpPr>
        <p:spPr>
          <a:xfrm>
            <a:off x="4971114" y="2305031"/>
            <a:ext cx="17828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Translate color </a:t>
            </a:r>
          </a:p>
          <a:p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english</a:t>
            </a:r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D4B8C8-D935-C548-ACF5-0EB23F9715A3}"/>
              </a:ext>
            </a:extLst>
          </p:cNvPr>
          <p:cNvSpPr/>
          <p:nvPr/>
        </p:nvSpPr>
        <p:spPr>
          <a:xfrm>
            <a:off x="8044027" y="2276430"/>
            <a:ext cx="25667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Find exact</a:t>
            </a:r>
          </a:p>
          <a:p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match in target dataset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234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2E0B-A7AD-5B48-86C4-5AF26EDFB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CH" b="1">
                <a:solidFill>
                  <a:srgbClr val="05C4E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Helvetica Neue" panose="02000503000000020004" pitchFamily="2" charset="0"/>
              </a:rPr>
              <a:t>Normalisation</a:t>
            </a:r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4FCD88CD-6B4C-CA4E-AA90-9669DABF97BD}"/>
                  </a:ext>
                </a:extLst>
              </p:cNvPr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</p:spPr>
            <p:txBody>
              <a:bodyPr/>
              <a:lstStyle/>
              <a:p>
                <a:r>
                  <a:rPr lang="en-GB"/>
                  <a:t>Data Tasks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Heiko Kromer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September 2020</a:t>
                </a:r>
                <a:endParaRPr lang="en-CH"/>
              </a:p>
            </p:txBody>
          </p:sp>
        </mc:Choice>
        <mc:Fallback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4FCD88CD-6B4C-CA4E-AA90-9669DABF9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AEB5C-0CE7-AC48-82B6-10D80B0F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0409-7A08-7747-9B86-D6B5A2A1F538}" type="slidenum">
              <a:rPr lang="en-CH"/>
              <a:t>15</a:t>
            </a:fld>
            <a:endParaRPr lang="en-CH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430F10D-0C4D-D54A-A135-49D353F86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530451"/>
              </p:ext>
            </p:extLst>
          </p:nvPr>
        </p:nvGraphicFramePr>
        <p:xfrm>
          <a:off x="1153885" y="3572586"/>
          <a:ext cx="10293509" cy="2765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5272">
                  <a:extLst>
                    <a:ext uri="{9D8B030D-6E8A-4147-A177-3AD203B41FA5}">
                      <a16:colId xmlns:a16="http://schemas.microsoft.com/office/drawing/2014/main" val="2686496813"/>
                    </a:ext>
                  </a:extLst>
                </a:gridCol>
                <a:gridCol w="2516079">
                  <a:extLst>
                    <a:ext uri="{9D8B030D-6E8A-4147-A177-3AD203B41FA5}">
                      <a16:colId xmlns:a16="http://schemas.microsoft.com/office/drawing/2014/main" val="1771014600"/>
                    </a:ext>
                  </a:extLst>
                </a:gridCol>
                <a:gridCol w="2516079">
                  <a:extLst>
                    <a:ext uri="{9D8B030D-6E8A-4147-A177-3AD203B41FA5}">
                      <a16:colId xmlns:a16="http://schemas.microsoft.com/office/drawing/2014/main" val="2521764558"/>
                    </a:ext>
                  </a:extLst>
                </a:gridCol>
                <a:gridCol w="2516079">
                  <a:extLst>
                    <a:ext uri="{9D8B030D-6E8A-4147-A177-3AD203B41FA5}">
                      <a16:colId xmlns:a16="http://schemas.microsoft.com/office/drawing/2014/main" val="2539372536"/>
                    </a:ext>
                  </a:extLst>
                </a:gridCol>
              </a:tblGrid>
              <a:tr h="237738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MakeText (preprocessed)</a:t>
                      </a:r>
                    </a:p>
                  </a:txBody>
                  <a:tcPr marL="80197" marR="80197" marT="40098" marB="4009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Most similar make (target)</a:t>
                      </a:r>
                    </a:p>
                  </a:txBody>
                  <a:tcPr marL="80197" marR="80197" marT="40098" marB="4009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Similarity score</a:t>
                      </a:r>
                    </a:p>
                  </a:txBody>
                  <a:tcPr marL="80197" marR="80197" marT="40098" marB="4009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Normalised make (threshold=0.879)</a:t>
                      </a:r>
                    </a:p>
                  </a:txBody>
                  <a:tcPr marL="80197" marR="80197" marT="40098" marB="4009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855666"/>
                  </a:ext>
                </a:extLst>
              </a:tr>
              <a:tr h="439460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AUDI</a:t>
                      </a:r>
                    </a:p>
                  </a:txBody>
                  <a:tcPr marL="80197" marR="80197" marT="40098" marB="4009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Audi</a:t>
                      </a:r>
                    </a:p>
                  </a:txBody>
                  <a:tcPr marL="80197" marR="80197" marT="40098" marB="4009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rgbClr val="0B346E"/>
                          </a:solidFill>
                        </a:rPr>
                        <a:t>1.0</a:t>
                      </a:r>
                      <a:endParaRPr lang="en-CH" sz="1600">
                        <a:solidFill>
                          <a:srgbClr val="0B346E"/>
                        </a:solidFill>
                      </a:endParaRPr>
                    </a:p>
                  </a:txBody>
                  <a:tcPr marL="80197" marR="80197" marT="40098" marB="4009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Audi</a:t>
                      </a:r>
                    </a:p>
                  </a:txBody>
                  <a:tcPr marL="80197" marR="80197" marT="40098" marB="4009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07743"/>
                  </a:ext>
                </a:extLst>
              </a:tr>
              <a:tr h="439460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AUTOBIANCHI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Autobianchi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rgbClr val="0B346E"/>
                          </a:solidFill>
                        </a:rPr>
                        <a:t>1.0</a:t>
                      </a:r>
                      <a:endParaRPr lang="en-CH" sz="1600">
                        <a:solidFill>
                          <a:srgbClr val="0B346E"/>
                        </a:solidFill>
                      </a:endParaRP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Autobianchi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69706"/>
                  </a:ext>
                </a:extLst>
              </a:tr>
              <a:tr h="439460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DeLorean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Delage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0.827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Other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444637"/>
                  </a:ext>
                </a:extLst>
              </a:tr>
              <a:tr h="439460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PORSCHE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Porsche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1.0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Porsche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392872"/>
                  </a:ext>
                </a:extLst>
              </a:tr>
              <a:tr h="439460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FORD (USA)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Ford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rgbClr val="0B346E"/>
                          </a:solidFill>
                        </a:rPr>
                        <a:t>0.88</a:t>
                      </a:r>
                      <a:endParaRPr lang="en-CH" sz="1600">
                        <a:solidFill>
                          <a:srgbClr val="0B346E"/>
                        </a:solidFill>
                      </a:endParaRP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Ford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9459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C22BDAC-7670-5240-9198-61456669B520}"/>
              </a:ext>
            </a:extLst>
          </p:cNvPr>
          <p:cNvSpPr txBox="1"/>
          <p:nvPr/>
        </p:nvSpPr>
        <p:spPr>
          <a:xfrm>
            <a:off x="942680" y="128978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Function: normalise_ make()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16E898-95DB-5844-904E-A7AB3039AAD6}"/>
              </a:ext>
            </a:extLst>
          </p:cNvPr>
          <p:cNvSpPr/>
          <p:nvPr/>
        </p:nvSpPr>
        <p:spPr>
          <a:xfrm>
            <a:off x="410984" y="2021048"/>
            <a:ext cx="292099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Find similarity between</a:t>
            </a:r>
          </a:p>
          <a:p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MakeText (preprocessed </a:t>
            </a:r>
          </a:p>
          <a:p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dataset) and make (target)</a:t>
            </a:r>
          </a:p>
          <a:p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entries</a:t>
            </a:r>
            <a:endParaRPr lang="en-CH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576E6CEC-A4C0-F144-8329-A6565BD03F73}"/>
              </a:ext>
            </a:extLst>
          </p:cNvPr>
          <p:cNvSpPr/>
          <p:nvPr/>
        </p:nvSpPr>
        <p:spPr>
          <a:xfrm>
            <a:off x="3656775" y="2532268"/>
            <a:ext cx="794973" cy="142863"/>
          </a:xfrm>
          <a:prstGeom prst="rightArrow">
            <a:avLst/>
          </a:prstGeom>
          <a:solidFill>
            <a:srgbClr val="04C4F0"/>
          </a:solidFill>
          <a:ln>
            <a:solidFill>
              <a:srgbClr val="0B3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8BD057B-A741-5244-B60C-CFAC227B99BE}"/>
              </a:ext>
            </a:extLst>
          </p:cNvPr>
          <p:cNvSpPr/>
          <p:nvPr/>
        </p:nvSpPr>
        <p:spPr>
          <a:xfrm>
            <a:off x="7654657" y="2528165"/>
            <a:ext cx="794973" cy="142863"/>
          </a:xfrm>
          <a:prstGeom prst="rightArrow">
            <a:avLst/>
          </a:prstGeom>
          <a:solidFill>
            <a:srgbClr val="04C4F0"/>
          </a:solidFill>
          <a:ln>
            <a:solidFill>
              <a:srgbClr val="0B3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D4B8C8-D935-C548-ACF5-0EB23F9715A3}"/>
              </a:ext>
            </a:extLst>
          </p:cNvPr>
          <p:cNvSpPr/>
          <p:nvPr/>
        </p:nvSpPr>
        <p:spPr>
          <a:xfrm>
            <a:off x="8601367" y="2021048"/>
            <a:ext cx="327846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Define similarity threshold</a:t>
            </a:r>
          </a:p>
          <a:p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below which make</a:t>
            </a:r>
          </a:p>
          <a:p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will be “Other”, otherwise take </a:t>
            </a:r>
          </a:p>
          <a:p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most similar make</a:t>
            </a:r>
            <a:endParaRPr lang="en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2A0909-301E-E941-91A2-33B55F9C0B53}"/>
              </a:ext>
            </a:extLst>
          </p:cNvPr>
          <p:cNvSpPr/>
          <p:nvPr/>
        </p:nvSpPr>
        <p:spPr>
          <a:xfrm>
            <a:off x="4625919" y="2021048"/>
            <a:ext cx="292099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Find similarity between</a:t>
            </a:r>
          </a:p>
          <a:p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MakeText (preprocessed </a:t>
            </a:r>
          </a:p>
          <a:p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dataset) and make (target)</a:t>
            </a:r>
          </a:p>
          <a:p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entries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83521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2E0B-A7AD-5B48-86C4-5AF26EDF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b="1">
                <a:solidFill>
                  <a:srgbClr val="05C4E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Helvetica Neue" panose="02000503000000020004" pitchFamily="2" charset="0"/>
              </a:rPr>
              <a:t>Normalisation</a:t>
            </a:r>
            <a:endParaRPr lang="en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4FCD88CD-6B4C-CA4E-AA90-9669DABF97BD}"/>
                  </a:ext>
                </a:extLst>
              </p:cNvPr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</p:spPr>
            <p:txBody>
              <a:bodyPr/>
              <a:lstStyle/>
              <a:p>
                <a:r>
                  <a:rPr lang="en-GB"/>
                  <a:t>Data Tasks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Heiko Kromer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September 2020</a:t>
                </a:r>
                <a:endParaRPr lang="en-CH"/>
              </a:p>
            </p:txBody>
          </p:sp>
        </mc:Choice>
        <mc:Fallback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4FCD88CD-6B4C-CA4E-AA90-9669DABF9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AEB5C-0CE7-AC48-82B6-10D80B0F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0409-7A08-7747-9B86-D6B5A2A1F538}" type="slidenum">
              <a:rPr lang="en-CH"/>
              <a:t>16</a:t>
            </a:fld>
            <a:endParaRPr lang="en-CH"/>
          </a:p>
        </p:txBody>
      </p:sp>
      <p:pic>
        <p:nvPicPr>
          <p:cNvPr id="22530" name="Picture 2" descr="GeoPythonConf on Twitter: &quot;GeoPython conference dinner currently at  #Rebhaus in #Basel #GeoPythonConf #Python #geospatial… &quot;">
            <a:extLst>
              <a:ext uri="{FF2B5EF4-FFF2-40B4-BE49-F238E27FC236}">
                <a16:creationId xmlns:a16="http://schemas.microsoft.com/office/drawing/2014/main" id="{EC0F887D-4227-BB45-B007-AE46683D9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942" y="2412198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ight Arrow 30">
            <a:extLst>
              <a:ext uri="{FF2B5EF4-FFF2-40B4-BE49-F238E27FC236}">
                <a16:creationId xmlns:a16="http://schemas.microsoft.com/office/drawing/2014/main" id="{F21B8D56-527E-B343-BC38-76E6A8E7F2C2}"/>
              </a:ext>
            </a:extLst>
          </p:cNvPr>
          <p:cNvSpPr/>
          <p:nvPr/>
        </p:nvSpPr>
        <p:spPr>
          <a:xfrm>
            <a:off x="1734866" y="3512910"/>
            <a:ext cx="737808" cy="561529"/>
          </a:xfrm>
          <a:prstGeom prst="rightArrow">
            <a:avLst/>
          </a:prstGeom>
          <a:solidFill>
            <a:srgbClr val="04C4F0"/>
          </a:solidFill>
          <a:ln>
            <a:solidFill>
              <a:srgbClr val="0B3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28EEB49-019E-1D42-AC12-D524732D211E}"/>
              </a:ext>
            </a:extLst>
          </p:cNvPr>
          <p:cNvSpPr/>
          <p:nvPr/>
        </p:nvSpPr>
        <p:spPr>
          <a:xfrm>
            <a:off x="672256" y="3609008"/>
            <a:ext cx="545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city</a:t>
            </a:r>
            <a:endParaRPr lang="en-CH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144309A0-F50F-C844-8D07-920DF3AC0524}"/>
              </a:ext>
            </a:extLst>
          </p:cNvPr>
          <p:cNvSpPr/>
          <p:nvPr/>
        </p:nvSpPr>
        <p:spPr>
          <a:xfrm>
            <a:off x="6025643" y="3512909"/>
            <a:ext cx="737808" cy="561529"/>
          </a:xfrm>
          <a:prstGeom prst="rightArrow">
            <a:avLst/>
          </a:prstGeom>
          <a:solidFill>
            <a:srgbClr val="04C4F0"/>
          </a:solidFill>
          <a:ln>
            <a:solidFill>
              <a:srgbClr val="0B3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363359-F292-6E46-8DE1-8E97F7CC733F}"/>
              </a:ext>
            </a:extLst>
          </p:cNvPr>
          <p:cNvSpPr/>
          <p:nvPr/>
        </p:nvSpPr>
        <p:spPr>
          <a:xfrm>
            <a:off x="3584917" y="4952198"/>
            <a:ext cx="135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Geopandas</a:t>
            </a:r>
            <a:endParaRPr lang="en-CH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E55B1CB-1B79-8C48-AB47-E8F96B69085E}"/>
              </a:ext>
            </a:extLst>
          </p:cNvPr>
          <p:cNvSpPr/>
          <p:nvPr/>
        </p:nvSpPr>
        <p:spPr>
          <a:xfrm>
            <a:off x="7024802" y="3512909"/>
            <a:ext cx="22044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Country short name</a:t>
            </a:r>
          </a:p>
          <a:p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e.g. CH</a:t>
            </a:r>
            <a:endParaRPr lang="en-CH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93A55C4-9BBC-3541-B586-F048B0F41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836993"/>
              </p:ext>
            </p:extLst>
          </p:nvPr>
        </p:nvGraphicFramePr>
        <p:xfrm>
          <a:off x="5529942" y="4692001"/>
          <a:ext cx="6560347" cy="1358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051">
                  <a:extLst>
                    <a:ext uri="{9D8B030D-6E8A-4147-A177-3AD203B41FA5}">
                      <a16:colId xmlns:a16="http://schemas.microsoft.com/office/drawing/2014/main" val="1779151189"/>
                    </a:ext>
                  </a:extLst>
                </a:gridCol>
                <a:gridCol w="1638235">
                  <a:extLst>
                    <a:ext uri="{9D8B030D-6E8A-4147-A177-3AD203B41FA5}">
                      <a16:colId xmlns:a16="http://schemas.microsoft.com/office/drawing/2014/main" val="3277556117"/>
                    </a:ext>
                  </a:extLst>
                </a:gridCol>
                <a:gridCol w="1588592">
                  <a:extLst>
                    <a:ext uri="{9D8B030D-6E8A-4147-A177-3AD203B41FA5}">
                      <a16:colId xmlns:a16="http://schemas.microsoft.com/office/drawing/2014/main" val="2735734177"/>
                    </a:ext>
                  </a:extLst>
                </a:gridCol>
                <a:gridCol w="858526">
                  <a:extLst>
                    <a:ext uri="{9D8B030D-6E8A-4147-A177-3AD203B41FA5}">
                      <a16:colId xmlns:a16="http://schemas.microsoft.com/office/drawing/2014/main" val="2867853833"/>
                    </a:ext>
                  </a:extLst>
                </a:gridCol>
                <a:gridCol w="1719943">
                  <a:extLst>
                    <a:ext uri="{9D8B030D-6E8A-4147-A177-3AD203B41FA5}">
                      <a16:colId xmlns:a16="http://schemas.microsoft.com/office/drawing/2014/main" val="3290901971"/>
                    </a:ext>
                  </a:extLst>
                </a:gridCol>
              </a:tblGrid>
              <a:tr h="307655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ID</a:t>
                      </a:r>
                    </a:p>
                  </a:txBody>
                  <a:tcPr marL="80197" marR="80197" marT="40098" marB="4009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BodyColorText</a:t>
                      </a:r>
                    </a:p>
                  </a:txBody>
                  <a:tcPr marL="80197" marR="80197" marT="40098" marB="4009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City</a:t>
                      </a:r>
                    </a:p>
                  </a:txBody>
                  <a:tcPr marL="80197" marR="80197" marT="40098" marB="4009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Km</a:t>
                      </a:r>
                    </a:p>
                  </a:txBody>
                  <a:tcPr marL="80197" marR="80197" marT="40098" marB="4009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Identified country</a:t>
                      </a:r>
                    </a:p>
                  </a:txBody>
                  <a:tcPr marL="80197" marR="80197" marT="40098" marB="4009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71443"/>
                  </a:ext>
                </a:extLst>
              </a:tr>
              <a:tr h="517358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608</a:t>
                      </a:r>
                    </a:p>
                  </a:txBody>
                  <a:tcPr marL="80197" marR="80197" marT="40098" marB="4009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schwarz mét.</a:t>
                      </a:r>
                    </a:p>
                  </a:txBody>
                  <a:tcPr marL="80197" marR="80197" marT="40098" marB="4009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Zuzwil</a:t>
                      </a:r>
                    </a:p>
                  </a:txBody>
                  <a:tcPr marL="80197" marR="80197" marT="40098" marB="4009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134600</a:t>
                      </a:r>
                    </a:p>
                  </a:txBody>
                  <a:tcPr marL="80197" marR="80197" marT="40098" marB="4009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CH</a:t>
                      </a:r>
                    </a:p>
                  </a:txBody>
                  <a:tcPr marL="80197" marR="80197" marT="40098" marB="4009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361018"/>
                  </a:ext>
                </a:extLst>
              </a:tr>
              <a:tr h="517358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895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silber mét.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Zuzwil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12500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CH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891710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93731C4F-4E08-4249-B759-95615FA90ECC}"/>
              </a:ext>
            </a:extLst>
          </p:cNvPr>
          <p:cNvSpPr txBox="1"/>
          <p:nvPr/>
        </p:nvSpPr>
        <p:spPr>
          <a:xfrm>
            <a:off x="942680" y="1583703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5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Function: get_country_from_city()</a:t>
            </a:r>
            <a:endParaRPr lang="en-CH"/>
          </a:p>
          <a:p>
            <a:pPr marL="285750" indent="-285750">
              <a:buBlip>
                <a:blip r:embed="rId5"/>
              </a:buBlip>
            </a:pPr>
            <a:endParaRPr lang="en-CH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CH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6257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2E0B-A7AD-5B48-86C4-5AF26EDFB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61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CH" b="1">
                <a:solidFill>
                  <a:srgbClr val="05C4E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Helvetica Neue" panose="02000503000000020004" pitchFamily="2" charset="0"/>
              </a:rPr>
              <a:t>Normalisation – What else we can do</a:t>
            </a:r>
            <a:br>
              <a:rPr lang="en-CH" b="1">
                <a:solidFill>
                  <a:srgbClr val="05C4E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Helvetica Neue" panose="02000503000000020004" pitchFamily="2" charset="0"/>
              </a:rPr>
            </a:b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BodyTypeText to carType</a:t>
            </a:r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4FCD88CD-6B4C-CA4E-AA90-9669DABF97BD}"/>
                  </a:ext>
                </a:extLst>
              </p:cNvPr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</p:spPr>
            <p:txBody>
              <a:bodyPr/>
              <a:lstStyle/>
              <a:p>
                <a:r>
                  <a:rPr lang="en-GB"/>
                  <a:t>Data Tasks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Heiko Kromer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September 2020</a:t>
                </a:r>
                <a:endParaRPr lang="en-CH"/>
              </a:p>
            </p:txBody>
          </p:sp>
        </mc:Choice>
        <mc:Fallback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4FCD88CD-6B4C-CA4E-AA90-9669DABF9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AEB5C-0CE7-AC48-82B6-10D80B0F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0409-7A08-7747-9B86-D6B5A2A1F538}" type="slidenum">
              <a:rPr lang="en-CH"/>
              <a:t>17</a:t>
            </a:fld>
            <a:endParaRPr lang="en-CH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430F10D-0C4D-D54A-A135-49D353F86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839134"/>
              </p:ext>
            </p:extLst>
          </p:nvPr>
        </p:nvGraphicFramePr>
        <p:xfrm>
          <a:off x="2647477" y="3622322"/>
          <a:ext cx="7922551" cy="2120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6497">
                  <a:extLst>
                    <a:ext uri="{9D8B030D-6E8A-4147-A177-3AD203B41FA5}">
                      <a16:colId xmlns:a16="http://schemas.microsoft.com/office/drawing/2014/main" val="2686496813"/>
                    </a:ext>
                  </a:extLst>
                </a:gridCol>
                <a:gridCol w="2563027">
                  <a:extLst>
                    <a:ext uri="{9D8B030D-6E8A-4147-A177-3AD203B41FA5}">
                      <a16:colId xmlns:a16="http://schemas.microsoft.com/office/drawing/2014/main" val="2521764558"/>
                    </a:ext>
                  </a:extLst>
                </a:gridCol>
                <a:gridCol w="2563027">
                  <a:extLst>
                    <a:ext uri="{9D8B030D-6E8A-4147-A177-3AD203B41FA5}">
                      <a16:colId xmlns:a16="http://schemas.microsoft.com/office/drawing/2014/main" val="2539372536"/>
                    </a:ext>
                  </a:extLst>
                </a:gridCol>
              </a:tblGrid>
              <a:tr h="292921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BodyTypeText</a:t>
                      </a:r>
                    </a:p>
                  </a:txBody>
                  <a:tcPr marL="80197" marR="80197" marT="40098" marB="4009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Translation</a:t>
                      </a:r>
                    </a:p>
                  </a:txBody>
                  <a:tcPr marL="80197" marR="80197" marT="40098" marB="4009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Corresponding carType</a:t>
                      </a:r>
                    </a:p>
                  </a:txBody>
                  <a:tcPr marL="80197" marR="80197" marT="40098" marB="4009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855666"/>
                  </a:ext>
                </a:extLst>
              </a:tr>
              <a:tr h="598982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SUV / Geländewagen</a:t>
                      </a:r>
                    </a:p>
                  </a:txBody>
                  <a:tcPr marL="80197" marR="80197" marT="40098" marB="4009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SUV</a:t>
                      </a:r>
                    </a:p>
                  </a:txBody>
                  <a:tcPr marL="80197" marR="80197" marT="40098" marB="4009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SUV</a:t>
                      </a:r>
                    </a:p>
                  </a:txBody>
                  <a:tcPr marL="80197" marR="80197" marT="40098" marB="4009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07743"/>
                  </a:ext>
                </a:extLst>
              </a:tr>
              <a:tr h="598982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Limousine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Saloon / Sedan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Saloon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69706"/>
                  </a:ext>
                </a:extLst>
              </a:tr>
              <a:tr h="598982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Cabriolet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Convertible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Convertible / Roadster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44463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DF3F881-CEEE-3145-8CFB-67492A0C0936}"/>
              </a:ext>
            </a:extLst>
          </p:cNvPr>
          <p:cNvSpPr txBox="1"/>
          <p:nvPr/>
        </p:nvSpPr>
        <p:spPr>
          <a:xfrm>
            <a:off x="942680" y="1583703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Translate BodyTypeText to English</a:t>
            </a:r>
          </a:p>
          <a:p>
            <a:endParaRPr lang="en-CH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Blip>
                <a:blip r:embed="rId4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Find matching metric in target attribute carType</a:t>
            </a:r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Blip>
                <a:blip r:embed="rId4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Examples:</a:t>
            </a:r>
          </a:p>
          <a:p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608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2E0B-A7AD-5B48-86C4-5AF26EDF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b="1">
                <a:solidFill>
                  <a:srgbClr val="05C4E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Helvetica Neue" panose="02000503000000020004" pitchFamily="2" charset="0"/>
              </a:rPr>
              <a:t>Normalisation – What else we can do</a:t>
            </a:r>
            <a:br>
              <a:rPr lang="en-CH" b="1">
                <a:solidFill>
                  <a:srgbClr val="05C4E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Helvetica Neue" panose="02000503000000020004" pitchFamily="2" charset="0"/>
              </a:rPr>
            </a:b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ConditionTypeText to condition</a:t>
            </a:r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4FCD88CD-6B4C-CA4E-AA90-9669DABF97BD}"/>
                  </a:ext>
                </a:extLst>
              </p:cNvPr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</p:spPr>
            <p:txBody>
              <a:bodyPr/>
              <a:lstStyle/>
              <a:p>
                <a:r>
                  <a:rPr lang="en-GB"/>
                  <a:t>Data Tasks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Heiko Kromer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September 2020</a:t>
                </a:r>
                <a:endParaRPr lang="en-CH"/>
              </a:p>
            </p:txBody>
          </p:sp>
        </mc:Choice>
        <mc:Fallback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4FCD88CD-6B4C-CA4E-AA90-9669DABF9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AEB5C-0CE7-AC48-82B6-10D80B0F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0409-7A08-7747-9B86-D6B5A2A1F538}" type="slidenum">
              <a:rPr lang="en-CH"/>
              <a:t>18</a:t>
            </a:fld>
            <a:endParaRPr lang="en-CH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430F10D-0C4D-D54A-A135-49D353F86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317934"/>
              </p:ext>
            </p:extLst>
          </p:nvPr>
        </p:nvGraphicFramePr>
        <p:xfrm>
          <a:off x="2647477" y="3883579"/>
          <a:ext cx="6496522" cy="152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138">
                  <a:extLst>
                    <a:ext uri="{9D8B030D-6E8A-4147-A177-3AD203B41FA5}">
                      <a16:colId xmlns:a16="http://schemas.microsoft.com/office/drawing/2014/main" val="2686496813"/>
                    </a:ext>
                  </a:extLst>
                </a:gridCol>
                <a:gridCol w="2101692">
                  <a:extLst>
                    <a:ext uri="{9D8B030D-6E8A-4147-A177-3AD203B41FA5}">
                      <a16:colId xmlns:a16="http://schemas.microsoft.com/office/drawing/2014/main" val="2521764558"/>
                    </a:ext>
                  </a:extLst>
                </a:gridCol>
                <a:gridCol w="2101692">
                  <a:extLst>
                    <a:ext uri="{9D8B030D-6E8A-4147-A177-3AD203B41FA5}">
                      <a16:colId xmlns:a16="http://schemas.microsoft.com/office/drawing/2014/main" val="2539372536"/>
                    </a:ext>
                  </a:extLst>
                </a:gridCol>
              </a:tblGrid>
              <a:tr h="292921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ConditionTypeText</a:t>
                      </a:r>
                    </a:p>
                  </a:txBody>
                  <a:tcPr marL="80197" marR="80197" marT="40098" marB="4009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Translation</a:t>
                      </a:r>
                    </a:p>
                  </a:txBody>
                  <a:tcPr marL="80197" marR="80197" marT="40098" marB="4009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Matching condition</a:t>
                      </a:r>
                    </a:p>
                  </a:txBody>
                  <a:tcPr marL="80197" marR="80197" marT="40098" marB="4009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855666"/>
                  </a:ext>
                </a:extLst>
              </a:tr>
              <a:tr h="598982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New</a:t>
                      </a:r>
                    </a:p>
                  </a:txBody>
                  <a:tcPr marL="80197" marR="80197" marT="40098" marB="4009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New</a:t>
                      </a:r>
                    </a:p>
                  </a:txBody>
                  <a:tcPr marL="80197" marR="80197" marT="40098" marB="4009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New</a:t>
                      </a:r>
                    </a:p>
                  </a:txBody>
                  <a:tcPr marL="80197" marR="80197" marT="40098" marB="4009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07743"/>
                  </a:ext>
                </a:extLst>
              </a:tr>
              <a:tr h="598982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Occasion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Used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Used or used with guarantee* 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697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DF3F881-CEEE-3145-8CFB-67492A0C0936}"/>
              </a:ext>
            </a:extLst>
          </p:cNvPr>
          <p:cNvSpPr txBox="1"/>
          <p:nvPr/>
        </p:nvSpPr>
        <p:spPr>
          <a:xfrm>
            <a:off x="942680" y="1583703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Translate ConditionTypeText to English</a:t>
            </a:r>
          </a:p>
          <a:p>
            <a:endParaRPr lang="en-CH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Blip>
                <a:blip r:embed="rId4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Find matching metric in target attribute condition using industry specific domain knowledge*</a:t>
            </a:r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Blip>
                <a:blip r:embed="rId4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Examples:</a:t>
            </a:r>
          </a:p>
          <a:p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3109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2E0B-A7AD-5B48-86C4-5AF26EDF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b="1">
                <a:solidFill>
                  <a:srgbClr val="05C4E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Helvetica Neue" panose="02000503000000020004" pitchFamily="2" charset="0"/>
              </a:rPr>
              <a:t>Normalisation – What else we can do</a:t>
            </a:r>
            <a:br>
              <a:rPr lang="en-CH" b="1">
                <a:solidFill>
                  <a:srgbClr val="05C4E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Helvetica Neue" panose="02000503000000020004" pitchFamily="2" charset="0"/>
              </a:rPr>
            </a:b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Km to mileage</a:t>
            </a:r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4FCD88CD-6B4C-CA4E-AA90-9669DABF97BD}"/>
                  </a:ext>
                </a:extLst>
              </p:cNvPr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</p:spPr>
            <p:txBody>
              <a:bodyPr/>
              <a:lstStyle/>
              <a:p>
                <a:r>
                  <a:rPr lang="en-GB"/>
                  <a:t>Data Tasks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Heiko Kromer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September 2020</a:t>
                </a:r>
                <a:endParaRPr lang="en-CH"/>
              </a:p>
            </p:txBody>
          </p:sp>
        </mc:Choice>
        <mc:Fallback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4FCD88CD-6B4C-CA4E-AA90-9669DABF9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AEB5C-0CE7-AC48-82B6-10D80B0F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0409-7A08-7747-9B86-D6B5A2A1F538}" type="slidenum">
              <a:rPr lang="en-CH"/>
              <a:t>19</a:t>
            </a:fld>
            <a:endParaRPr lang="en-CH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430F10D-0C4D-D54A-A135-49D353F86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161385"/>
              </p:ext>
            </p:extLst>
          </p:nvPr>
        </p:nvGraphicFramePr>
        <p:xfrm>
          <a:off x="2081050" y="3589665"/>
          <a:ext cx="7811566" cy="2120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37">
                  <a:extLst>
                    <a:ext uri="{9D8B030D-6E8A-4147-A177-3AD203B41FA5}">
                      <a16:colId xmlns:a16="http://schemas.microsoft.com/office/drawing/2014/main" val="2272988073"/>
                    </a:ext>
                  </a:extLst>
                </a:gridCol>
                <a:gridCol w="1915886">
                  <a:extLst>
                    <a:ext uri="{9D8B030D-6E8A-4147-A177-3AD203B41FA5}">
                      <a16:colId xmlns:a16="http://schemas.microsoft.com/office/drawing/2014/main" val="221275271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686496813"/>
                    </a:ext>
                  </a:extLst>
                </a:gridCol>
                <a:gridCol w="2177143">
                  <a:extLst>
                    <a:ext uri="{9D8B030D-6E8A-4147-A177-3AD203B41FA5}">
                      <a16:colId xmlns:a16="http://schemas.microsoft.com/office/drawing/2014/main" val="2521764558"/>
                    </a:ext>
                  </a:extLst>
                </a:gridCol>
                <a:gridCol w="2318657">
                  <a:extLst>
                    <a:ext uri="{9D8B030D-6E8A-4147-A177-3AD203B41FA5}">
                      <a16:colId xmlns:a16="http://schemas.microsoft.com/office/drawing/2014/main" val="2539372536"/>
                    </a:ext>
                  </a:extLst>
                </a:gridCol>
              </a:tblGrid>
              <a:tr h="292921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ID</a:t>
                      </a:r>
                    </a:p>
                  </a:txBody>
                  <a:tcPr marL="80197" marR="80197" marT="40098" marB="4009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ConditionTypeText</a:t>
                      </a:r>
                    </a:p>
                  </a:txBody>
                  <a:tcPr marL="80197" marR="80197" marT="40098" marB="4009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Km</a:t>
                      </a:r>
                    </a:p>
                  </a:txBody>
                  <a:tcPr marL="80197" marR="80197" marT="40098" marB="4009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Corresponding mileage</a:t>
                      </a:r>
                    </a:p>
                  </a:txBody>
                  <a:tcPr marL="80197" marR="80197" marT="40098" marB="4009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Identified mileage_unit</a:t>
                      </a:r>
                    </a:p>
                  </a:txBody>
                  <a:tcPr marL="80197" marR="80197" marT="40098" marB="4009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855666"/>
                  </a:ext>
                </a:extLst>
              </a:tr>
              <a:tr h="598982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108</a:t>
                      </a:r>
                    </a:p>
                  </a:txBody>
                  <a:tcPr marL="80197" marR="80197" marT="40098" marB="4009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Neu</a:t>
                      </a:r>
                    </a:p>
                  </a:txBody>
                  <a:tcPr marL="80197" marR="80197" marT="40098" marB="4009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100</a:t>
                      </a:r>
                    </a:p>
                  </a:txBody>
                  <a:tcPr marL="80197" marR="80197" marT="40098" marB="4009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0</a:t>
                      </a:r>
                    </a:p>
                  </a:txBody>
                  <a:tcPr marL="80197" marR="80197" marT="40098" marB="4009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kilometer</a:t>
                      </a:r>
                    </a:p>
                  </a:txBody>
                  <a:tcPr marL="80197" marR="80197" marT="40098" marB="4009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07743"/>
                  </a:ext>
                </a:extLst>
              </a:tr>
              <a:tr h="598982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161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Neu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200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0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kilometer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69706"/>
                  </a:ext>
                </a:extLst>
              </a:tr>
              <a:tr h="598982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200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Neu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450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0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kilometer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44463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DF3F881-CEEE-3145-8CFB-67492A0C0936}"/>
              </a:ext>
            </a:extLst>
          </p:cNvPr>
          <p:cNvSpPr txBox="1"/>
          <p:nvPr/>
        </p:nvSpPr>
        <p:spPr>
          <a:xfrm>
            <a:off x="942680" y="1583703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Clarify new car Km attribute, in the input dataset new cars have Km between 1 and 500 </a:t>
            </a:r>
          </a:p>
          <a:p>
            <a:endParaRPr lang="en-CH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Blip>
                <a:blip r:embed="rId4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mileage_unit attribute accordingly (assuming that Km means mileage is in kilometer)</a:t>
            </a:r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Blip>
                <a:blip r:embed="rId4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Examples:</a:t>
            </a:r>
          </a:p>
          <a:p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602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2E0B-A7AD-5B48-86C4-5AF26EDF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>
                <a:solidFill>
                  <a:srgbClr val="05C4E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Helvetica Neue" panose="02000503000000020004" pitchFamily="2" charset="0"/>
              </a:rPr>
              <a:t>Outline</a:t>
            </a:r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4FCD88CD-6B4C-CA4E-AA90-9669DABF97BD}"/>
                  </a:ext>
                </a:extLst>
              </p:cNvPr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</p:spPr>
            <p:txBody>
              <a:bodyPr/>
              <a:lstStyle/>
              <a:p>
                <a:r>
                  <a:rPr lang="en-GB"/>
                  <a:t>Data Tasks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Heiko Kromer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September 2020</a:t>
                </a:r>
                <a:endParaRPr lang="en-CH"/>
              </a:p>
            </p:txBody>
          </p:sp>
        </mc:Choice>
        <mc:Fallback xmlns=""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4FCD88CD-6B4C-CA4E-AA90-9669DABF9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AEB5C-0CE7-AC48-82B6-10D80B0F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0409-7A08-7747-9B86-D6B5A2A1F538}" type="slidenum">
              <a:rPr lang="en-CH"/>
              <a:t>2</a:t>
            </a:fld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4E5B-2BB1-A247-9685-5E786BDB3E63}"/>
              </a:ext>
            </a:extLst>
          </p:cNvPr>
          <p:cNvSpPr/>
          <p:nvPr/>
        </p:nvSpPr>
        <p:spPr>
          <a:xfrm>
            <a:off x="838200" y="1508877"/>
            <a:ext cx="4156907" cy="4832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AutoNum type="arabicPeriod"/>
            </a:pPr>
            <a:r>
              <a:rPr lang="en-CH" sz="28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Introduction</a:t>
            </a:r>
            <a:br>
              <a:rPr lang="en-CH" sz="28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 sz="2800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buAutoNum type="arabicPeriod"/>
            </a:pPr>
            <a:r>
              <a:rPr lang="en-CH" sz="28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Pipeline overview</a:t>
            </a:r>
            <a:br>
              <a:rPr lang="en-CH" sz="28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 sz="2800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buAutoNum type="arabicPeriod"/>
            </a:pPr>
            <a:r>
              <a:rPr lang="en-CH" sz="28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Pre-processing</a:t>
            </a:r>
            <a:br>
              <a:rPr lang="en-CH" sz="28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 sz="2800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buAutoNum type="arabicPeriod"/>
            </a:pPr>
            <a:r>
              <a:rPr lang="en-CH" sz="28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Normalisation</a:t>
            </a:r>
            <a:br>
              <a:rPr lang="en-CH" sz="28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 sz="2800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buAutoNum type="arabicPeriod"/>
            </a:pPr>
            <a:r>
              <a:rPr lang="en-CH" sz="28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Integration</a:t>
            </a:r>
            <a:br>
              <a:rPr lang="en-CH" sz="28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 sz="2800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buAutoNum type="arabicPeriod"/>
            </a:pPr>
            <a:r>
              <a:rPr lang="en-CH" sz="28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Take-away messages</a:t>
            </a:r>
            <a:endParaRPr lang="en-CH" sz="28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6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2E0B-A7AD-5B48-86C4-5AF26EDF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b="1">
                <a:solidFill>
                  <a:srgbClr val="05C4E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Helvetica Neue" panose="02000503000000020004" pitchFamily="2" charset="0"/>
              </a:rPr>
              <a:t>Normalisation – What else we can do</a:t>
            </a:r>
            <a:br>
              <a:rPr lang="en-CH" b="1">
                <a:solidFill>
                  <a:srgbClr val="05C4E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Helvetica Neue" panose="02000503000000020004" pitchFamily="2" charset="0"/>
              </a:rPr>
            </a:br>
            <a:r>
              <a:rPr lang="en-CH" sz="40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ConsumptionTotalText to fuel_consumption_unit</a:t>
            </a:r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4FCD88CD-6B4C-CA4E-AA90-9669DABF97BD}"/>
                  </a:ext>
                </a:extLst>
              </p:cNvPr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</p:spPr>
            <p:txBody>
              <a:bodyPr/>
              <a:lstStyle/>
              <a:p>
                <a:r>
                  <a:rPr lang="en-GB"/>
                  <a:t>Data Tasks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Heiko Kromer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September 2020</a:t>
                </a:r>
                <a:endParaRPr lang="en-CH"/>
              </a:p>
            </p:txBody>
          </p:sp>
        </mc:Choice>
        <mc:Fallback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4FCD88CD-6B4C-CA4E-AA90-9669DABF9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AEB5C-0CE7-AC48-82B6-10D80B0F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0409-7A08-7747-9B86-D6B5A2A1F538}" type="slidenum">
              <a:rPr lang="en-CH"/>
              <a:t>20</a:t>
            </a:fld>
            <a:endParaRPr lang="en-CH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430F10D-0C4D-D54A-A135-49D353F86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885725"/>
              </p:ext>
            </p:extLst>
          </p:nvPr>
        </p:nvGraphicFramePr>
        <p:xfrm>
          <a:off x="3174251" y="3454658"/>
          <a:ext cx="6052458" cy="2120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486">
                  <a:extLst>
                    <a:ext uri="{9D8B030D-6E8A-4147-A177-3AD203B41FA5}">
                      <a16:colId xmlns:a16="http://schemas.microsoft.com/office/drawing/2014/main" val="2272988073"/>
                    </a:ext>
                  </a:extLst>
                </a:gridCol>
                <a:gridCol w="2351314">
                  <a:extLst>
                    <a:ext uri="{9D8B030D-6E8A-4147-A177-3AD203B41FA5}">
                      <a16:colId xmlns:a16="http://schemas.microsoft.com/office/drawing/2014/main" val="2212752712"/>
                    </a:ext>
                  </a:extLst>
                </a:gridCol>
                <a:gridCol w="3080658">
                  <a:extLst>
                    <a:ext uri="{9D8B030D-6E8A-4147-A177-3AD203B41FA5}">
                      <a16:colId xmlns:a16="http://schemas.microsoft.com/office/drawing/2014/main" val="2686496813"/>
                    </a:ext>
                  </a:extLst>
                </a:gridCol>
              </a:tblGrid>
              <a:tr h="292921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ID</a:t>
                      </a:r>
                    </a:p>
                  </a:txBody>
                  <a:tcPr marL="80197" marR="80197" marT="40098" marB="4009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ConsumptionTotalText</a:t>
                      </a:r>
                    </a:p>
                  </a:txBody>
                  <a:tcPr marL="80197" marR="80197" marT="40098" marB="4009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Inferred fuel_consumption_unit</a:t>
                      </a:r>
                    </a:p>
                  </a:txBody>
                  <a:tcPr marL="80197" marR="80197" marT="40098" marB="4009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855666"/>
                  </a:ext>
                </a:extLst>
              </a:tr>
              <a:tr h="598982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6</a:t>
                      </a:r>
                    </a:p>
                  </a:txBody>
                  <a:tcPr marL="80197" marR="80197" marT="40098" marB="4009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null</a:t>
                      </a:r>
                    </a:p>
                  </a:txBody>
                  <a:tcPr marL="80197" marR="80197" marT="40098" marB="4009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null</a:t>
                      </a:r>
                    </a:p>
                  </a:txBody>
                  <a:tcPr marL="80197" marR="80197" marT="40098" marB="4009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07743"/>
                  </a:ext>
                </a:extLst>
              </a:tr>
              <a:tr h="598982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8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16.5 l/100km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rgbClr val="0B346E"/>
                          </a:solidFill>
                        </a:rPr>
                        <a:t>l_km_consumption</a:t>
                      </a:r>
                      <a:endParaRPr lang="en-CH" sz="1600">
                        <a:solidFill>
                          <a:srgbClr val="0B346E"/>
                        </a:solidFill>
                      </a:endParaRP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69706"/>
                  </a:ext>
                </a:extLst>
              </a:tr>
              <a:tr h="598982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864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12.9 l/100km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rgbClr val="0B346E"/>
                          </a:solidFill>
                        </a:rPr>
                        <a:t>l_km_consumption</a:t>
                      </a:r>
                      <a:endParaRPr lang="en-CH" sz="1600">
                        <a:solidFill>
                          <a:srgbClr val="0B346E"/>
                        </a:solidFill>
                      </a:endParaRP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44463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DF3F881-CEEE-3145-8CFB-67492A0C0936}"/>
              </a:ext>
            </a:extLst>
          </p:cNvPr>
          <p:cNvSpPr txBox="1"/>
          <p:nvPr/>
        </p:nvSpPr>
        <p:spPr>
          <a:xfrm>
            <a:off x="942680" y="1583703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Extract l_km_consumption attribute from the input dataset where applicable</a:t>
            </a:r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Blip>
                <a:blip r:embed="rId4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Examples:</a:t>
            </a:r>
          </a:p>
          <a:p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7618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2E0B-A7AD-5B48-86C4-5AF26EDFB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CH" b="1">
                <a:solidFill>
                  <a:srgbClr val="05C4E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Helvetica Neue" panose="02000503000000020004" pitchFamily="2" charset="0"/>
              </a:rPr>
              <a:t>Normalisation – What else we can do</a:t>
            </a:r>
            <a:br>
              <a:rPr lang="en-CH" b="1">
                <a:solidFill>
                  <a:srgbClr val="05C4E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Helvetica Neue" panose="02000503000000020004" pitchFamily="2" charset="0"/>
              </a:rPr>
            </a:br>
            <a:r>
              <a:rPr lang="en-CH" sz="27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ModelText, ModelTypeText, and TypeName to model and model_variant</a:t>
            </a:r>
            <a:endParaRPr lang="en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4FCD88CD-6B4C-CA4E-AA90-9669DABF97BD}"/>
                  </a:ext>
                </a:extLst>
              </p:cNvPr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</p:spPr>
            <p:txBody>
              <a:bodyPr/>
              <a:lstStyle/>
              <a:p>
                <a:r>
                  <a:rPr lang="en-GB"/>
                  <a:t>Data Tasks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Heiko Kromer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September 2020</a:t>
                </a:r>
                <a:endParaRPr lang="en-CH"/>
              </a:p>
            </p:txBody>
          </p:sp>
        </mc:Choice>
        <mc:Fallback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4FCD88CD-6B4C-CA4E-AA90-9669DABF9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AEB5C-0CE7-AC48-82B6-10D80B0F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0409-7A08-7747-9B86-D6B5A2A1F538}" type="slidenum">
              <a:rPr lang="en-CH"/>
              <a:t>21</a:t>
            </a:fld>
            <a:endParaRPr lang="en-CH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430F10D-0C4D-D54A-A135-49D353F86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974289"/>
              </p:ext>
            </p:extLst>
          </p:nvPr>
        </p:nvGraphicFramePr>
        <p:xfrm>
          <a:off x="1451980" y="4144837"/>
          <a:ext cx="10006300" cy="2120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102">
                  <a:extLst>
                    <a:ext uri="{9D8B030D-6E8A-4147-A177-3AD203B41FA5}">
                      <a16:colId xmlns:a16="http://schemas.microsoft.com/office/drawing/2014/main" val="2272988073"/>
                    </a:ext>
                  </a:extLst>
                </a:gridCol>
                <a:gridCol w="1059536">
                  <a:extLst>
                    <a:ext uri="{9D8B030D-6E8A-4147-A177-3AD203B41FA5}">
                      <a16:colId xmlns:a16="http://schemas.microsoft.com/office/drawing/2014/main" val="2212752712"/>
                    </a:ext>
                  </a:extLst>
                </a:gridCol>
                <a:gridCol w="2373271">
                  <a:extLst>
                    <a:ext uri="{9D8B030D-6E8A-4147-A177-3AD203B41FA5}">
                      <a16:colId xmlns:a16="http://schemas.microsoft.com/office/drawing/2014/main" val="2686496813"/>
                    </a:ext>
                  </a:extLst>
                </a:gridCol>
                <a:gridCol w="1883228">
                  <a:extLst>
                    <a:ext uri="{9D8B030D-6E8A-4147-A177-3AD203B41FA5}">
                      <a16:colId xmlns:a16="http://schemas.microsoft.com/office/drawing/2014/main" val="583702497"/>
                    </a:ext>
                  </a:extLst>
                </a:gridCol>
                <a:gridCol w="1774372">
                  <a:extLst>
                    <a:ext uri="{9D8B030D-6E8A-4147-A177-3AD203B41FA5}">
                      <a16:colId xmlns:a16="http://schemas.microsoft.com/office/drawing/2014/main" val="2436155629"/>
                    </a:ext>
                  </a:extLst>
                </a:gridCol>
                <a:gridCol w="2407791">
                  <a:extLst>
                    <a:ext uri="{9D8B030D-6E8A-4147-A177-3AD203B41FA5}">
                      <a16:colId xmlns:a16="http://schemas.microsoft.com/office/drawing/2014/main" val="2322381507"/>
                    </a:ext>
                  </a:extLst>
                </a:gridCol>
              </a:tblGrid>
              <a:tr h="292921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ID</a:t>
                      </a:r>
                    </a:p>
                  </a:txBody>
                  <a:tcPr marL="80197" marR="80197" marT="40098" marB="4009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ModelText</a:t>
                      </a:r>
                    </a:p>
                  </a:txBody>
                  <a:tcPr marL="80197" marR="80197" marT="40098" marB="4009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ModelTypeText</a:t>
                      </a:r>
                    </a:p>
                  </a:txBody>
                  <a:tcPr marL="80197" marR="80197" marT="40098" marB="4009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TypeName </a:t>
                      </a:r>
                    </a:p>
                  </a:txBody>
                  <a:tcPr marL="80197" marR="80197" marT="40098" marB="4009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Identified model</a:t>
                      </a:r>
                    </a:p>
                  </a:txBody>
                  <a:tcPr marL="80197" marR="80197" marT="40098" marB="4009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Identified model_variant</a:t>
                      </a:r>
                    </a:p>
                  </a:txBody>
                  <a:tcPr marL="80197" marR="80197" marT="40098" marB="4009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855666"/>
                  </a:ext>
                </a:extLst>
              </a:tr>
              <a:tr h="598982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6</a:t>
                      </a:r>
                    </a:p>
                  </a:txBody>
                  <a:tcPr marL="80197" marR="80197" marT="40098" marB="4009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MUSTANG</a:t>
                      </a:r>
                    </a:p>
                  </a:txBody>
                  <a:tcPr marL="80197" marR="80197" marT="40098" marB="4009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Mustang Shelby GT500</a:t>
                      </a:r>
                    </a:p>
                  </a:txBody>
                  <a:tcPr marL="80197" marR="80197" marT="40098" marB="4009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Shelby GT500</a:t>
                      </a:r>
                    </a:p>
                  </a:txBody>
                  <a:tcPr marL="80197" marR="80197" marT="40098" marB="4009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Mustang</a:t>
                      </a:r>
                    </a:p>
                  </a:txBody>
                  <a:tcPr marL="80197" marR="80197" marT="40098" marB="4009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Shelby GT500</a:t>
                      </a:r>
                    </a:p>
                  </a:txBody>
                  <a:tcPr marL="80197" marR="80197" marT="40098" marB="4009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07743"/>
                  </a:ext>
                </a:extLst>
              </a:tr>
              <a:tr h="598982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815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C 63 AMG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rgbClr val="0B346E"/>
                          </a:solidFill>
                        </a:rPr>
                        <a:t>C 63 AMG BLACK SERIES</a:t>
                      </a:r>
                      <a:endParaRPr lang="en-CH" sz="1600">
                        <a:solidFill>
                          <a:srgbClr val="0B346E"/>
                        </a:solidFill>
                      </a:endParaRP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BLACK SERIES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C 63 AMG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Black Series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69706"/>
                  </a:ext>
                </a:extLst>
              </a:tr>
              <a:tr h="598982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952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X5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rgbClr val="0B346E"/>
                          </a:solidFill>
                        </a:rPr>
                        <a:t>X5 4.4i</a:t>
                      </a:r>
                      <a:endParaRPr lang="en-CH" sz="1600">
                        <a:solidFill>
                          <a:srgbClr val="0B346E"/>
                        </a:solidFill>
                      </a:endParaRP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X5 4.4i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X5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4.4i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44463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DF3F881-CEEE-3145-8CFB-67492A0C0936}"/>
              </a:ext>
            </a:extLst>
          </p:cNvPr>
          <p:cNvSpPr txBox="1"/>
          <p:nvPr/>
        </p:nvSpPr>
        <p:spPr>
          <a:xfrm>
            <a:off x="942680" y="1757875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ModelTypeText contains ModelText at the beginning, can be removed</a:t>
            </a:r>
          </a:p>
          <a:p>
            <a:pPr marL="285750" indent="-285750">
              <a:buBlip>
                <a:blip r:embed="rId4"/>
              </a:buBlip>
            </a:pPr>
            <a:endParaRPr lang="en-CH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Blip>
                <a:blip r:embed="rId4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That was already done for 143 IDs in TypeName</a:t>
            </a:r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Blip>
                <a:blip r:embed="rId4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Must be clarified what the client wants in the model_variant attribute (see Take-aways)</a:t>
            </a:r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Blip>
                <a:blip r:embed="rId4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Examples:</a:t>
            </a:r>
          </a:p>
          <a:p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4095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97FB-DBF6-CA4F-9FA1-E3170E3E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>
                <a:solidFill>
                  <a:srgbClr val="05C4E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Helvetica Neue" panose="02000503000000020004" pitchFamily="2" charset="0"/>
              </a:rPr>
              <a:t>5. Integration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BA101-8D45-5E43-B0E3-09195BEF4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latin typeface="Roboto" panose="02000000000000000000" pitchFamily="2" charset="0"/>
                <a:ea typeface="Roboto" panose="02000000000000000000" pitchFamily="2" charset="0"/>
              </a:rPr>
              <a:t>Transform the normalized supplier data with </a:t>
            </a:r>
          </a:p>
          <a:p>
            <a:r>
              <a:rPr lang="en-GB">
                <a:latin typeface="Roboto" panose="02000000000000000000" pitchFamily="2" charset="0"/>
                <a:ea typeface="Roboto" panose="02000000000000000000" pitchFamily="2" charset="0"/>
              </a:rPr>
              <a:t>a specific data schema into a new dataset with</a:t>
            </a:r>
          </a:p>
          <a:p>
            <a:r>
              <a:rPr lang="en-GB">
                <a:latin typeface="Roboto" panose="02000000000000000000" pitchFamily="2" charset="0"/>
                <a:ea typeface="Roboto" panose="02000000000000000000" pitchFamily="2" charset="0"/>
              </a:rPr>
              <a:t>target data schema</a:t>
            </a:r>
          </a:p>
          <a:p>
            <a:endParaRPr lang="en-CH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8FB6D-9F53-E34C-9350-E228541E3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0409-7A08-7747-9B86-D6B5A2A1F538}" type="slidenum">
              <a:rPr lang="en-CH"/>
              <a:t>22</a:t>
            </a:fld>
            <a:endParaRPr lang="en-CH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D6CD72-A5A4-6749-A795-F9A757D96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49" y="549180"/>
            <a:ext cx="5848481" cy="29392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60A2860-C28D-7D43-920D-5BF476C1FF95}"/>
              </a:ext>
            </a:extLst>
          </p:cNvPr>
          <p:cNvSpPr/>
          <p:nvPr/>
        </p:nvSpPr>
        <p:spPr>
          <a:xfrm>
            <a:off x="1287609" y="136524"/>
            <a:ext cx="17251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sz="3200" i="1" u="sng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INPUT</a:t>
            </a:r>
            <a:endParaRPr lang="en-CH" sz="3200" i="1" u="sn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14BCFE-FFB1-A445-9C83-F340CF812BEC}"/>
              </a:ext>
            </a:extLst>
          </p:cNvPr>
          <p:cNvSpPr/>
          <p:nvPr/>
        </p:nvSpPr>
        <p:spPr>
          <a:xfrm>
            <a:off x="4469162" y="136525"/>
            <a:ext cx="21159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sz="3200" i="1" u="sng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TARGET</a:t>
            </a:r>
            <a:endParaRPr lang="en-CH" sz="3200" i="1" u="sn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Footer Placeholder 3">
                <a:extLst>
                  <a:ext uri="{FF2B5EF4-FFF2-40B4-BE49-F238E27FC236}">
                    <a16:creationId xmlns:a16="http://schemas.microsoft.com/office/drawing/2014/main" id="{BC2B08C9-CF37-CC4E-8C85-BC2200576B18}"/>
                  </a:ext>
                </a:extLst>
              </p:cNvPr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</p:spPr>
            <p:txBody>
              <a:bodyPr/>
              <a:lstStyle/>
              <a:p>
                <a:r>
                  <a:rPr lang="en-GB"/>
                  <a:t>Data Tasks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Heiko Kromer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September 2020</a:t>
                </a:r>
                <a:endParaRPr lang="en-CH"/>
              </a:p>
            </p:txBody>
          </p:sp>
        </mc:Choice>
        <mc:Fallback>
          <p:sp>
            <p:nvSpPr>
              <p:cNvPr id="18" name="Footer Placeholder 3">
                <a:extLst>
                  <a:ext uri="{FF2B5EF4-FFF2-40B4-BE49-F238E27FC236}">
                    <a16:creationId xmlns:a16="http://schemas.microsoft.com/office/drawing/2014/main" id="{BC2B08C9-CF37-CC4E-8C85-BC2200576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55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2E0B-A7AD-5B48-86C4-5AF26EDFB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CH" b="1">
                <a:solidFill>
                  <a:srgbClr val="05C4E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Helvetica Neue" panose="02000503000000020004" pitchFamily="2" charset="0"/>
              </a:rPr>
              <a:t>Integration</a:t>
            </a:r>
            <a:endParaRPr lang="en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4FCD88CD-6B4C-CA4E-AA90-9669DABF97BD}"/>
                  </a:ext>
                </a:extLst>
              </p:cNvPr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</p:spPr>
            <p:txBody>
              <a:bodyPr/>
              <a:lstStyle/>
              <a:p>
                <a:r>
                  <a:rPr lang="en-GB"/>
                  <a:t>Data Tasks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Heiko Kromer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September 2020</a:t>
                </a:r>
                <a:endParaRPr lang="en-CH"/>
              </a:p>
            </p:txBody>
          </p:sp>
        </mc:Choice>
        <mc:Fallback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4FCD88CD-6B4C-CA4E-AA90-9669DABF9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AEB5C-0CE7-AC48-82B6-10D80B0F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0409-7A08-7747-9B86-D6B5A2A1F538}" type="slidenum">
              <a:rPr lang="en-CH"/>
              <a:t>23</a:t>
            </a:fld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F8F675-AC0A-3449-82E1-88B6C8764CFB}"/>
              </a:ext>
            </a:extLst>
          </p:cNvPr>
          <p:cNvSpPr txBox="1"/>
          <p:nvPr/>
        </p:nvSpPr>
        <p:spPr>
          <a:xfrm>
            <a:off x="942680" y="1583703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main_integrator.py</a:t>
            </a:r>
          </a:p>
          <a:p>
            <a:endParaRPr lang="en-CH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71DC39-6046-F44F-BDD3-25A12423155B}"/>
              </a:ext>
            </a:extLst>
          </p:cNvPr>
          <p:cNvSpPr/>
          <p:nvPr/>
        </p:nvSpPr>
        <p:spPr>
          <a:xfrm>
            <a:off x="191513" y="2334373"/>
            <a:ext cx="15023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Normalised</a:t>
            </a:r>
          </a:p>
          <a:p>
            <a:pPr algn="ctr"/>
            <a:r>
              <a:rPr lang="en-GB" sz="20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dataframe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E3B4AD-59A0-0740-933F-6CB8442E4084}"/>
              </a:ext>
            </a:extLst>
          </p:cNvPr>
          <p:cNvSpPr/>
          <p:nvPr/>
        </p:nvSpPr>
        <p:spPr>
          <a:xfrm>
            <a:off x="2497657" y="3231026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rename_columns()</a:t>
            </a:r>
            <a:endParaRPr lang="en-CH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59547A76-FC90-374B-B2EB-2A7336DAE145}"/>
              </a:ext>
            </a:extLst>
          </p:cNvPr>
          <p:cNvSpPr/>
          <p:nvPr/>
        </p:nvSpPr>
        <p:spPr>
          <a:xfrm>
            <a:off x="1547686" y="3505463"/>
            <a:ext cx="794973" cy="142863"/>
          </a:xfrm>
          <a:prstGeom prst="rightArrow">
            <a:avLst/>
          </a:prstGeom>
          <a:solidFill>
            <a:srgbClr val="04C4F0"/>
          </a:solidFill>
          <a:ln>
            <a:solidFill>
              <a:srgbClr val="0B3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B08B2BE-FF3F-D548-8F11-32C8C05D2749}"/>
              </a:ext>
            </a:extLst>
          </p:cNvPr>
          <p:cNvSpPr/>
          <p:nvPr/>
        </p:nvSpPr>
        <p:spPr>
          <a:xfrm>
            <a:off x="4592939" y="3533151"/>
            <a:ext cx="360062" cy="149243"/>
          </a:xfrm>
          <a:prstGeom prst="rightArrow">
            <a:avLst/>
          </a:prstGeom>
          <a:solidFill>
            <a:srgbClr val="04C4F0"/>
          </a:solidFill>
          <a:ln>
            <a:solidFill>
              <a:srgbClr val="0B3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EE44BD-781F-2742-B3CC-37314BA9CB54}"/>
              </a:ext>
            </a:extLst>
          </p:cNvPr>
          <p:cNvSpPr/>
          <p:nvPr/>
        </p:nvSpPr>
        <p:spPr>
          <a:xfrm>
            <a:off x="5090865" y="3419916"/>
            <a:ext cx="3049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append_supplier_to_target()</a:t>
            </a:r>
            <a:endParaRPr lang="en-CH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DFCF5C1B-19B0-B649-96A5-15E70648D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34" y="4767317"/>
            <a:ext cx="1036257" cy="101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F2037D9-DA05-1642-B3FA-13E6B8AFA68D}"/>
              </a:ext>
            </a:extLst>
          </p:cNvPr>
          <p:cNvSpPr/>
          <p:nvPr/>
        </p:nvSpPr>
        <p:spPr>
          <a:xfrm>
            <a:off x="5090865" y="5868364"/>
            <a:ext cx="14975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Target data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137195FA-440D-8A4D-B498-4A53C13E5D3C}"/>
              </a:ext>
            </a:extLst>
          </p:cNvPr>
          <p:cNvSpPr/>
          <p:nvPr/>
        </p:nvSpPr>
        <p:spPr>
          <a:xfrm rot="16200000">
            <a:off x="5351408" y="4146942"/>
            <a:ext cx="794973" cy="142863"/>
          </a:xfrm>
          <a:prstGeom prst="rightArrow">
            <a:avLst/>
          </a:prstGeom>
          <a:solidFill>
            <a:srgbClr val="04C4F0"/>
          </a:solidFill>
          <a:ln>
            <a:solidFill>
              <a:srgbClr val="0B3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3314" name="Picture 2" descr="Dataset Icon - Quantum Computing">
            <a:extLst>
              <a:ext uri="{FF2B5EF4-FFF2-40B4-BE49-F238E27FC236}">
                <a16:creationId xmlns:a16="http://schemas.microsoft.com/office/drawing/2014/main" id="{C57A7FDC-1039-DC4A-9A43-4FB02EC26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46" y="3007695"/>
            <a:ext cx="1188145" cy="118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AA5839E-080B-7B42-9658-EE68CCD1D915}"/>
              </a:ext>
            </a:extLst>
          </p:cNvPr>
          <p:cNvSpPr/>
          <p:nvPr/>
        </p:nvSpPr>
        <p:spPr>
          <a:xfrm>
            <a:off x="2497657" y="3600358"/>
            <a:ext cx="1798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drop_columns()</a:t>
            </a:r>
            <a:endParaRPr lang="en-CH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9362AE43-FAF2-1F45-97E3-F1C44C85E976}"/>
              </a:ext>
            </a:extLst>
          </p:cNvPr>
          <p:cNvSpPr/>
          <p:nvPr/>
        </p:nvSpPr>
        <p:spPr>
          <a:xfrm>
            <a:off x="8140098" y="3537433"/>
            <a:ext cx="360062" cy="149243"/>
          </a:xfrm>
          <a:prstGeom prst="rightArrow">
            <a:avLst/>
          </a:prstGeom>
          <a:solidFill>
            <a:srgbClr val="04C4F0"/>
          </a:solidFill>
          <a:ln>
            <a:solidFill>
              <a:srgbClr val="0B3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A37189B-06FB-2146-8C6E-1C11C6D329D6}"/>
              </a:ext>
            </a:extLst>
          </p:cNvPr>
          <p:cNvSpPr/>
          <p:nvPr/>
        </p:nvSpPr>
        <p:spPr>
          <a:xfrm>
            <a:off x="8628243" y="3414519"/>
            <a:ext cx="132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save_xlsx()</a:t>
            </a:r>
            <a:endParaRPr lang="en-CH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74638CB-2513-2841-9C01-CCA511313FDA}"/>
              </a:ext>
            </a:extLst>
          </p:cNvPr>
          <p:cNvGrpSpPr/>
          <p:nvPr/>
        </p:nvGrpSpPr>
        <p:grpSpPr>
          <a:xfrm>
            <a:off x="8545285" y="909942"/>
            <a:ext cx="1341057" cy="1318759"/>
            <a:chOff x="8991216" y="614401"/>
            <a:chExt cx="1341057" cy="1318759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55593174-E950-824F-ABC8-CF0C315AFD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1216" y="614401"/>
              <a:ext cx="1036257" cy="1013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5194F1CA-2814-EE47-9120-2E21F5635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3616" y="766801"/>
              <a:ext cx="1036257" cy="1013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7AC1B991-A429-0948-A98A-881B9AF24D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6016" y="919201"/>
              <a:ext cx="1036257" cy="1013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Right Arrow 39">
            <a:extLst>
              <a:ext uri="{FF2B5EF4-FFF2-40B4-BE49-F238E27FC236}">
                <a16:creationId xmlns:a16="http://schemas.microsoft.com/office/drawing/2014/main" id="{FD77E43E-1654-7640-AC76-6CE5C99623D0}"/>
              </a:ext>
            </a:extLst>
          </p:cNvPr>
          <p:cNvSpPr/>
          <p:nvPr/>
        </p:nvSpPr>
        <p:spPr>
          <a:xfrm rot="16200000">
            <a:off x="8858147" y="2796297"/>
            <a:ext cx="794973" cy="142863"/>
          </a:xfrm>
          <a:prstGeom prst="rightArrow">
            <a:avLst/>
          </a:prstGeom>
          <a:solidFill>
            <a:srgbClr val="04C4F0"/>
          </a:solidFill>
          <a:ln>
            <a:solidFill>
              <a:srgbClr val="0B3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43881D9-92F4-374D-830D-CC7CF347BB30}"/>
              </a:ext>
            </a:extLst>
          </p:cNvPr>
          <p:cNvSpPr/>
          <p:nvPr/>
        </p:nvSpPr>
        <p:spPr>
          <a:xfrm>
            <a:off x="8021415" y="145370"/>
            <a:ext cx="23887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Integrated supplier </a:t>
            </a:r>
          </a:p>
          <a:p>
            <a:pPr algn="ctr"/>
            <a:r>
              <a:rPr lang="en-GB" sz="20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19C5CE6-47A1-0446-9B37-A4B188978E8A}"/>
              </a:ext>
            </a:extLst>
          </p:cNvPr>
          <p:cNvSpPr/>
          <p:nvPr/>
        </p:nvSpPr>
        <p:spPr>
          <a:xfrm>
            <a:off x="8330648" y="4956421"/>
            <a:ext cx="9162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0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Normalised</a:t>
            </a:r>
          </a:p>
          <a:p>
            <a:pPr algn="ctr"/>
            <a:r>
              <a:rPr lang="en-GB" sz="10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dataframe</a:t>
            </a:r>
          </a:p>
        </p:txBody>
      </p:sp>
      <p:pic>
        <p:nvPicPr>
          <p:cNvPr id="43" name="Picture 2" descr="Dataset Icon - Quantum Computing">
            <a:extLst>
              <a:ext uri="{FF2B5EF4-FFF2-40B4-BE49-F238E27FC236}">
                <a16:creationId xmlns:a16="http://schemas.microsoft.com/office/drawing/2014/main" id="{1FDAA2E3-64C5-854B-820F-A6EA95E95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160" y="4253832"/>
            <a:ext cx="603899" cy="60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6576C21-B4DE-CD48-944F-50BD2D63C933}"/>
              </a:ext>
            </a:extLst>
          </p:cNvPr>
          <p:cNvSpPr/>
          <p:nvPr/>
        </p:nvSpPr>
        <p:spPr>
          <a:xfrm>
            <a:off x="9226482" y="4956421"/>
            <a:ext cx="100790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0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Preprocessed</a:t>
            </a:r>
          </a:p>
          <a:p>
            <a:pPr algn="ctr"/>
            <a:r>
              <a:rPr lang="en-GB" sz="10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dataframe</a:t>
            </a:r>
          </a:p>
        </p:txBody>
      </p:sp>
      <p:pic>
        <p:nvPicPr>
          <p:cNvPr id="45" name="Picture 2" descr="Dataset Icon - Quantum Computing">
            <a:extLst>
              <a:ext uri="{FF2B5EF4-FFF2-40B4-BE49-F238E27FC236}">
                <a16:creationId xmlns:a16="http://schemas.microsoft.com/office/drawing/2014/main" id="{03E500B6-FCC7-9B4F-BE1E-82A233FB1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807" y="4253832"/>
            <a:ext cx="603899" cy="60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ight Arrow 45">
            <a:extLst>
              <a:ext uri="{FF2B5EF4-FFF2-40B4-BE49-F238E27FC236}">
                <a16:creationId xmlns:a16="http://schemas.microsoft.com/office/drawing/2014/main" id="{A9F98B4E-8070-1F41-971C-4EB71B49C6A6}"/>
              </a:ext>
            </a:extLst>
          </p:cNvPr>
          <p:cNvSpPr/>
          <p:nvPr/>
        </p:nvSpPr>
        <p:spPr>
          <a:xfrm rot="16200000">
            <a:off x="8659168" y="3924319"/>
            <a:ext cx="360062" cy="149243"/>
          </a:xfrm>
          <a:prstGeom prst="rightArrow">
            <a:avLst/>
          </a:prstGeom>
          <a:solidFill>
            <a:srgbClr val="04C4F0"/>
          </a:solidFill>
          <a:ln>
            <a:solidFill>
              <a:srgbClr val="0B3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887B7593-80D2-E842-B97A-972A133F6D95}"/>
              </a:ext>
            </a:extLst>
          </p:cNvPr>
          <p:cNvSpPr/>
          <p:nvPr/>
        </p:nvSpPr>
        <p:spPr>
          <a:xfrm rot="16200000">
            <a:off x="9514312" y="3924319"/>
            <a:ext cx="360062" cy="149243"/>
          </a:xfrm>
          <a:prstGeom prst="rightArrow">
            <a:avLst/>
          </a:prstGeom>
          <a:solidFill>
            <a:srgbClr val="04C4F0"/>
          </a:solidFill>
          <a:ln>
            <a:solidFill>
              <a:srgbClr val="0B3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C426D869-4D97-6341-9045-D3764DDEFED4}"/>
              </a:ext>
            </a:extLst>
          </p:cNvPr>
          <p:cNvSpPr/>
          <p:nvPr/>
        </p:nvSpPr>
        <p:spPr>
          <a:xfrm rot="16200000">
            <a:off x="8648031" y="2988131"/>
            <a:ext cx="360062" cy="149243"/>
          </a:xfrm>
          <a:prstGeom prst="rightArrow">
            <a:avLst/>
          </a:prstGeom>
          <a:solidFill>
            <a:srgbClr val="04C4F0"/>
          </a:solidFill>
          <a:ln>
            <a:solidFill>
              <a:srgbClr val="0B3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F06F9E6B-008F-2F4D-90E2-B1B822586787}"/>
              </a:ext>
            </a:extLst>
          </p:cNvPr>
          <p:cNvSpPr/>
          <p:nvPr/>
        </p:nvSpPr>
        <p:spPr>
          <a:xfrm rot="16200000">
            <a:off x="9503175" y="2988131"/>
            <a:ext cx="360062" cy="149243"/>
          </a:xfrm>
          <a:prstGeom prst="rightArrow">
            <a:avLst/>
          </a:prstGeom>
          <a:solidFill>
            <a:srgbClr val="04C4F0"/>
          </a:solidFill>
          <a:ln>
            <a:solidFill>
              <a:srgbClr val="0B3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44124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2E0B-A7AD-5B48-86C4-5AF26EDFB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CH" b="1">
                <a:solidFill>
                  <a:srgbClr val="05C4E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Helvetica Neue" panose="02000503000000020004" pitchFamily="2" charset="0"/>
              </a:rPr>
              <a:t>Integration</a:t>
            </a:r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4FCD88CD-6B4C-CA4E-AA90-9669DABF97BD}"/>
                  </a:ext>
                </a:extLst>
              </p:cNvPr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</p:spPr>
            <p:txBody>
              <a:bodyPr/>
              <a:lstStyle/>
              <a:p>
                <a:r>
                  <a:rPr lang="en-GB"/>
                  <a:t>Data Tasks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Heiko Kromer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September 2020</a:t>
                </a:r>
                <a:endParaRPr lang="en-CH"/>
              </a:p>
            </p:txBody>
          </p:sp>
        </mc:Choice>
        <mc:Fallback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4FCD88CD-6B4C-CA4E-AA90-9669DABF9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AEB5C-0CE7-AC48-82B6-10D80B0F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0409-7A08-7747-9B86-D6B5A2A1F538}" type="slidenum">
              <a:rPr lang="en-CH"/>
              <a:t>24</a:t>
            </a:fld>
            <a:endParaRPr lang="en-CH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430F10D-0C4D-D54A-A135-49D353F86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660659"/>
              </p:ext>
            </p:extLst>
          </p:nvPr>
        </p:nvGraphicFramePr>
        <p:xfrm>
          <a:off x="1312797" y="2764221"/>
          <a:ext cx="4226439" cy="3400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275">
                  <a:extLst>
                    <a:ext uri="{9D8B030D-6E8A-4147-A177-3AD203B41FA5}">
                      <a16:colId xmlns:a16="http://schemas.microsoft.com/office/drawing/2014/main" val="2686496813"/>
                    </a:ext>
                  </a:extLst>
                </a:gridCol>
                <a:gridCol w="2021164">
                  <a:extLst>
                    <a:ext uri="{9D8B030D-6E8A-4147-A177-3AD203B41FA5}">
                      <a16:colId xmlns:a16="http://schemas.microsoft.com/office/drawing/2014/main" val="1771014600"/>
                    </a:ext>
                  </a:extLst>
                </a:gridCol>
              </a:tblGrid>
              <a:tr h="237738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Attribute name before</a:t>
                      </a:r>
                    </a:p>
                  </a:txBody>
                  <a:tcPr marL="80197" marR="80197" marT="40098" marB="4009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Attribute name after</a:t>
                      </a:r>
                    </a:p>
                  </a:txBody>
                  <a:tcPr marL="80197" marR="80197" marT="40098" marB="4009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855666"/>
                  </a:ext>
                </a:extLst>
              </a:tr>
              <a:tr h="439460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BodyTypeText</a:t>
                      </a:r>
                    </a:p>
                  </a:txBody>
                  <a:tcPr marL="80197" marR="80197" marT="40098" marB="4009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carType</a:t>
                      </a:r>
                    </a:p>
                  </a:txBody>
                  <a:tcPr marL="80197" marR="80197" marT="40098" marB="4009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07743"/>
                  </a:ext>
                </a:extLst>
              </a:tr>
              <a:tr h="439460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ConditionTypeText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condition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69706"/>
                  </a:ext>
                </a:extLst>
              </a:tr>
              <a:tr h="439460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City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city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444637"/>
                  </a:ext>
                </a:extLst>
              </a:tr>
              <a:tr h="439460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ModelText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model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392872"/>
                  </a:ext>
                </a:extLst>
              </a:tr>
              <a:tr h="439460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ModelTypeText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model_variant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725840"/>
                  </a:ext>
                </a:extLst>
              </a:tr>
              <a:tr h="439460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Km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mileage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172151"/>
                  </a:ext>
                </a:extLst>
              </a:tr>
              <a:tr h="439460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Country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country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7702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C22BDAC-7670-5240-9198-61456669B520}"/>
              </a:ext>
            </a:extLst>
          </p:cNvPr>
          <p:cNvSpPr txBox="1"/>
          <p:nvPr/>
        </p:nvSpPr>
        <p:spPr>
          <a:xfrm>
            <a:off x="768509" y="1583703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Function: rename_color()</a:t>
            </a:r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Blip>
                <a:blip r:embed="rId4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Rename attributes to match target schema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E37F396-8EB7-A24A-A69C-728E6943D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194290"/>
              </p:ext>
            </p:extLst>
          </p:nvPr>
        </p:nvGraphicFramePr>
        <p:xfrm>
          <a:off x="7267282" y="2764221"/>
          <a:ext cx="2205275" cy="3400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275">
                  <a:extLst>
                    <a:ext uri="{9D8B030D-6E8A-4147-A177-3AD203B41FA5}">
                      <a16:colId xmlns:a16="http://schemas.microsoft.com/office/drawing/2014/main" val="2686496813"/>
                    </a:ext>
                  </a:extLst>
                </a:gridCol>
              </a:tblGrid>
              <a:tr h="237738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Dropped attributes</a:t>
                      </a:r>
                    </a:p>
                  </a:txBody>
                  <a:tcPr marL="80197" marR="80197" marT="40098" marB="4009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855666"/>
                  </a:ext>
                </a:extLst>
              </a:tr>
              <a:tr h="439460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DriveTypeText</a:t>
                      </a:r>
                    </a:p>
                  </a:txBody>
                  <a:tcPr marL="80197" marR="80197" marT="40098" marB="4009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07743"/>
                  </a:ext>
                </a:extLst>
              </a:tr>
              <a:tr h="439460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TransmissionTypeText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69706"/>
                  </a:ext>
                </a:extLst>
              </a:tr>
              <a:tr h="439460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FirstRegMonth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444637"/>
                  </a:ext>
                </a:extLst>
              </a:tr>
              <a:tr h="439460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FirstRegYear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392872"/>
                  </a:ext>
                </a:extLst>
              </a:tr>
              <a:tr h="439460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Ccm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725840"/>
                  </a:ext>
                </a:extLst>
              </a:tr>
              <a:tr h="439460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Seats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172151"/>
                  </a:ext>
                </a:extLst>
              </a:tr>
              <a:tr h="439460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( … )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7702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C3BE288-0E79-4445-8162-72EEE69ED233}"/>
              </a:ext>
            </a:extLst>
          </p:cNvPr>
          <p:cNvSpPr txBox="1"/>
          <p:nvPr/>
        </p:nvSpPr>
        <p:spPr>
          <a:xfrm>
            <a:off x="6722994" y="1583703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Function: drop_color()</a:t>
            </a:r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Blip>
                <a:blip r:embed="rId4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Delete attributes that have no match, e.g.:</a:t>
            </a:r>
          </a:p>
        </p:txBody>
      </p:sp>
    </p:spTree>
    <p:extLst>
      <p:ext uri="{BB962C8B-B14F-4D97-AF65-F5344CB8AC3E}">
        <p14:creationId xmlns:p14="http://schemas.microsoft.com/office/powerpoint/2010/main" val="3461545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2E0B-A7AD-5B48-86C4-5AF26EDFB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CH" b="1">
                <a:solidFill>
                  <a:srgbClr val="05C4E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Helvetica Neue" panose="02000503000000020004" pitchFamily="2" charset="0"/>
              </a:rPr>
              <a:t>Integration</a:t>
            </a:r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4FCD88CD-6B4C-CA4E-AA90-9669DABF97BD}"/>
                  </a:ext>
                </a:extLst>
              </p:cNvPr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</p:spPr>
            <p:txBody>
              <a:bodyPr/>
              <a:lstStyle/>
              <a:p>
                <a:r>
                  <a:rPr lang="en-GB"/>
                  <a:t>Data Tasks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Heiko Kromer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September 2020</a:t>
                </a:r>
                <a:endParaRPr lang="en-CH"/>
              </a:p>
            </p:txBody>
          </p:sp>
        </mc:Choice>
        <mc:Fallback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4FCD88CD-6B4C-CA4E-AA90-9669DABF9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AEB5C-0CE7-AC48-82B6-10D80B0F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0409-7A08-7747-9B86-D6B5A2A1F538}" type="slidenum">
              <a:rPr lang="en-CH"/>
              <a:t>25</a:t>
            </a:fld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2BDAC-7670-5240-9198-61456669B520}"/>
              </a:ext>
            </a:extLst>
          </p:cNvPr>
          <p:cNvSpPr txBox="1"/>
          <p:nvPr/>
        </p:nvSpPr>
        <p:spPr>
          <a:xfrm>
            <a:off x="768509" y="1268021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Function: append_supplier_to_target()</a:t>
            </a:r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Blip>
                <a:blip r:embed="rId4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Append processed supplier data to the target dataset</a:t>
            </a:r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200150" lvl="2" indent="-285750">
              <a:buBlip>
                <a:blip r:embed="rId4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Replace NaN with null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32E1BA4-FC8A-484C-BEF2-BE9B4B4252C9}"/>
              </a:ext>
            </a:extLst>
          </p:cNvPr>
          <p:cNvGrpSpPr/>
          <p:nvPr/>
        </p:nvGrpSpPr>
        <p:grpSpPr>
          <a:xfrm>
            <a:off x="813504" y="3386706"/>
            <a:ext cx="10506311" cy="2189027"/>
            <a:chOff x="116818" y="3266962"/>
            <a:chExt cx="10506311" cy="218902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4872A1D-F93A-2F4E-940F-F8F34290B2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67340" b="61264"/>
            <a:stretch/>
          </p:blipFill>
          <p:spPr>
            <a:xfrm>
              <a:off x="240837" y="3419162"/>
              <a:ext cx="1267120" cy="103137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A9982E6-CD5B-294D-8763-33B4074FCC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9638" t="54937"/>
            <a:stretch/>
          </p:blipFill>
          <p:spPr>
            <a:xfrm>
              <a:off x="5880618" y="3383973"/>
              <a:ext cx="4293349" cy="171862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DC219D-0336-C140-AE4A-A40AA3C10B22}"/>
                </a:ext>
              </a:extLst>
            </p:cNvPr>
            <p:cNvSpPr/>
            <p:nvPr/>
          </p:nvSpPr>
          <p:spPr>
            <a:xfrm>
              <a:off x="116818" y="4440326"/>
              <a:ext cx="151515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H">
                  <a:solidFill>
                    <a:srgbClr val="0B346E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Processed</a:t>
              </a:r>
            </a:p>
            <a:p>
              <a:pPr algn="ctr"/>
              <a:r>
                <a:rPr lang="en-CH">
                  <a:solidFill>
                    <a:srgbClr val="0B346E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supplier data</a:t>
              </a:r>
              <a:endParaRPr lang="en-CH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4DDBD97-AFC0-7A4E-8C9B-EB760144F4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9638" b="65244"/>
            <a:stretch/>
          </p:blipFill>
          <p:spPr>
            <a:xfrm>
              <a:off x="2203511" y="3266962"/>
              <a:ext cx="2460174" cy="1325563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5701785-4119-B14E-9471-2965EB9B0185}"/>
                </a:ext>
              </a:extLst>
            </p:cNvPr>
            <p:cNvSpPr/>
            <p:nvPr/>
          </p:nvSpPr>
          <p:spPr>
            <a:xfrm>
              <a:off x="2750558" y="4581639"/>
              <a:ext cx="13660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H">
                  <a:solidFill>
                    <a:srgbClr val="0B346E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Target data</a:t>
              </a:r>
              <a:endParaRPr lang="en-CH"/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273A4E85-3A61-9F40-A425-ADF7B902173D}"/>
                </a:ext>
              </a:extLst>
            </p:cNvPr>
            <p:cNvSpPr/>
            <p:nvPr/>
          </p:nvSpPr>
          <p:spPr>
            <a:xfrm>
              <a:off x="1662613" y="3680672"/>
              <a:ext cx="386241" cy="386241"/>
            </a:xfrm>
            <a:prstGeom prst="plus">
              <a:avLst/>
            </a:prstGeom>
            <a:solidFill>
              <a:srgbClr val="04C4F0"/>
            </a:solidFill>
            <a:ln>
              <a:solidFill>
                <a:srgbClr val="0B34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1FDBEBA-B941-C54D-9CB2-AC9187508EF0}"/>
                </a:ext>
              </a:extLst>
            </p:cNvPr>
            <p:cNvGrpSpPr/>
            <p:nvPr/>
          </p:nvGrpSpPr>
          <p:grpSpPr>
            <a:xfrm>
              <a:off x="5092537" y="3762166"/>
              <a:ext cx="359229" cy="223252"/>
              <a:chOff x="5410200" y="3680672"/>
              <a:chExt cx="359229" cy="223252"/>
            </a:xfrm>
            <a:solidFill>
              <a:srgbClr val="04C4F0"/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A7C11EE-4145-D74C-B726-3AA81253686D}"/>
                  </a:ext>
                </a:extLst>
              </p:cNvPr>
              <p:cNvSpPr/>
              <p:nvPr/>
            </p:nvSpPr>
            <p:spPr>
              <a:xfrm>
                <a:off x="5410200" y="3680672"/>
                <a:ext cx="359229" cy="70852"/>
              </a:xfrm>
              <a:prstGeom prst="rect">
                <a:avLst/>
              </a:prstGeom>
              <a:grpFill/>
              <a:ln>
                <a:solidFill>
                  <a:srgbClr val="0B346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B441229-65AD-FB40-8567-5E75B83913CC}"/>
                  </a:ext>
                </a:extLst>
              </p:cNvPr>
              <p:cNvSpPr/>
              <p:nvPr/>
            </p:nvSpPr>
            <p:spPr>
              <a:xfrm>
                <a:off x="5410200" y="3833072"/>
                <a:ext cx="359229" cy="70852"/>
              </a:xfrm>
              <a:prstGeom prst="rect">
                <a:avLst/>
              </a:prstGeom>
              <a:grpFill/>
              <a:ln>
                <a:solidFill>
                  <a:srgbClr val="0B346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C3229EB-ACD8-8C4A-B0A8-C54FE258CA69}"/>
                </a:ext>
              </a:extLst>
            </p:cNvPr>
            <p:cNvSpPr/>
            <p:nvPr/>
          </p:nvSpPr>
          <p:spPr>
            <a:xfrm>
              <a:off x="6897473" y="5086657"/>
              <a:ext cx="20601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H">
                  <a:solidFill>
                    <a:srgbClr val="0B346E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Integrated dataset</a:t>
              </a:r>
              <a:endParaRPr lang="en-CH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5D54462-9EC3-4049-9255-12050DBF2F35}"/>
                </a:ext>
              </a:extLst>
            </p:cNvPr>
            <p:cNvSpPr/>
            <p:nvPr/>
          </p:nvSpPr>
          <p:spPr>
            <a:xfrm>
              <a:off x="10173967" y="4486492"/>
              <a:ext cx="4491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H" sz="1200" i="1">
                  <a:solidFill>
                    <a:srgbClr val="F9A29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Null</a:t>
              </a:r>
              <a:endParaRPr lang="en-CH" sz="1200" i="1">
                <a:solidFill>
                  <a:srgbClr val="F9A29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4088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2E0B-A7AD-5B48-86C4-5AF26EDFB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CH" b="1">
                <a:solidFill>
                  <a:srgbClr val="05C4E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Helvetica Neue" panose="02000503000000020004" pitchFamily="2" charset="0"/>
              </a:rPr>
              <a:t>Integration</a:t>
            </a:r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4FCD88CD-6B4C-CA4E-AA90-9669DABF97BD}"/>
                  </a:ext>
                </a:extLst>
              </p:cNvPr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</p:spPr>
            <p:txBody>
              <a:bodyPr/>
              <a:lstStyle/>
              <a:p>
                <a:r>
                  <a:rPr lang="en-GB"/>
                  <a:t>Data Tasks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Heiko Kromer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September 2020</a:t>
                </a:r>
                <a:endParaRPr lang="en-CH"/>
              </a:p>
            </p:txBody>
          </p:sp>
        </mc:Choice>
        <mc:Fallback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4FCD88CD-6B4C-CA4E-AA90-9669DABF9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AEB5C-0CE7-AC48-82B6-10D80B0F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0409-7A08-7747-9B86-D6B5A2A1F538}" type="slidenum">
              <a:rPr lang="en-CH"/>
              <a:t>26</a:t>
            </a:fld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2BDAC-7670-5240-9198-61456669B520}"/>
              </a:ext>
            </a:extLst>
          </p:cNvPr>
          <p:cNvSpPr txBox="1"/>
          <p:nvPr/>
        </p:nvSpPr>
        <p:spPr>
          <a:xfrm>
            <a:off x="768509" y="1268021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Function: save_xlsx()</a:t>
            </a:r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Blip>
                <a:blip r:embed="rId4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Save each step of the pipeline in a separate sheet of an xlsx file with autofilters in</a:t>
            </a:r>
            <a:r>
              <a:rPr lang="en-GB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</a:t>
            </a: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 header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42BB74-0726-5347-AA06-960B157B247C}"/>
              </a:ext>
            </a:extLst>
          </p:cNvPr>
          <p:cNvGrpSpPr/>
          <p:nvPr/>
        </p:nvGrpSpPr>
        <p:grpSpPr>
          <a:xfrm>
            <a:off x="4426095" y="2593584"/>
            <a:ext cx="3973605" cy="3602734"/>
            <a:chOff x="1672009" y="2472483"/>
            <a:chExt cx="3973605" cy="360273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50DFA32-2D48-D64B-93D3-A440C3B73011}"/>
                </a:ext>
              </a:extLst>
            </p:cNvPr>
            <p:cNvGrpSpPr/>
            <p:nvPr/>
          </p:nvGrpSpPr>
          <p:grpSpPr>
            <a:xfrm>
              <a:off x="4304557" y="3440745"/>
              <a:ext cx="1341057" cy="1318759"/>
              <a:chOff x="8991216" y="614401"/>
              <a:chExt cx="1341057" cy="1318759"/>
            </a:xfrm>
          </p:grpSpPr>
          <p:pic>
            <p:nvPicPr>
              <p:cNvPr id="24" name="Picture 2">
                <a:extLst>
                  <a:ext uri="{FF2B5EF4-FFF2-40B4-BE49-F238E27FC236}">
                    <a16:creationId xmlns:a16="http://schemas.microsoft.com/office/drawing/2014/main" id="{2813A4A6-D403-C041-B5D3-6C2A056D89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1216" y="614401"/>
                <a:ext cx="1036257" cy="10139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>
                <a:extLst>
                  <a:ext uri="{FF2B5EF4-FFF2-40B4-BE49-F238E27FC236}">
                    <a16:creationId xmlns:a16="http://schemas.microsoft.com/office/drawing/2014/main" id="{D5D2167A-2940-FB4C-900D-4FD823DFA7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43616" y="766801"/>
                <a:ext cx="1036257" cy="10139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>
                <a:extLst>
                  <a:ext uri="{FF2B5EF4-FFF2-40B4-BE49-F238E27FC236}">
                    <a16:creationId xmlns:a16="http://schemas.microsoft.com/office/drawing/2014/main" id="{382D9640-A25F-6042-8A49-25D16962DE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96016" y="919201"/>
                <a:ext cx="1036257" cy="10139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ADB0388-40DF-3142-846D-D4E6B31CF900}"/>
                </a:ext>
              </a:extLst>
            </p:cNvPr>
            <p:cNvSpPr/>
            <p:nvPr/>
          </p:nvSpPr>
          <p:spPr>
            <a:xfrm>
              <a:off x="1717822" y="4496371"/>
              <a:ext cx="91627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B346E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Normalised</a:t>
              </a:r>
            </a:p>
            <a:p>
              <a:pPr algn="ctr"/>
              <a:r>
                <a:rPr lang="en-GB" sz="1000">
                  <a:solidFill>
                    <a:srgbClr val="0B346E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dataframe</a:t>
              </a:r>
            </a:p>
          </p:txBody>
        </p:sp>
        <p:pic>
          <p:nvPicPr>
            <p:cNvPr id="28" name="Picture 2" descr="Dataset Icon - Quantum Computing">
              <a:extLst>
                <a:ext uri="{FF2B5EF4-FFF2-40B4-BE49-F238E27FC236}">
                  <a16:creationId xmlns:a16="http://schemas.microsoft.com/office/drawing/2014/main" id="{214B179C-6A56-5C4D-A030-8D193F8F92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010" y="3819242"/>
              <a:ext cx="603899" cy="603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7F3B909-3DCF-1047-8C6C-28A8D1F587A9}"/>
                </a:ext>
              </a:extLst>
            </p:cNvPr>
            <p:cNvSpPr/>
            <p:nvPr/>
          </p:nvSpPr>
          <p:spPr>
            <a:xfrm>
              <a:off x="1672009" y="3163746"/>
              <a:ext cx="1007901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B346E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Preprocessed</a:t>
              </a:r>
            </a:p>
            <a:p>
              <a:pPr algn="ctr"/>
              <a:r>
                <a:rPr lang="en-GB" sz="1000">
                  <a:solidFill>
                    <a:srgbClr val="0B346E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dataframe</a:t>
              </a:r>
            </a:p>
          </p:txBody>
        </p:sp>
        <p:pic>
          <p:nvPicPr>
            <p:cNvPr id="30" name="Picture 2" descr="Dataset Icon - Quantum Computing">
              <a:extLst>
                <a:ext uri="{FF2B5EF4-FFF2-40B4-BE49-F238E27FC236}">
                  <a16:creationId xmlns:a16="http://schemas.microsoft.com/office/drawing/2014/main" id="{C3C19CAF-9019-FD44-A971-DB99E3E5F3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010" y="2472483"/>
              <a:ext cx="603899" cy="603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Right Arrow 31">
              <a:extLst>
                <a:ext uri="{FF2B5EF4-FFF2-40B4-BE49-F238E27FC236}">
                  <a16:creationId xmlns:a16="http://schemas.microsoft.com/office/drawing/2014/main" id="{4C8D3E48-8279-5A4F-AC64-AEF316F0E4D8}"/>
                </a:ext>
              </a:extLst>
            </p:cNvPr>
            <p:cNvSpPr/>
            <p:nvPr/>
          </p:nvSpPr>
          <p:spPr>
            <a:xfrm>
              <a:off x="3248927" y="2699811"/>
              <a:ext cx="360062" cy="149243"/>
            </a:xfrm>
            <a:prstGeom prst="rightArrow">
              <a:avLst/>
            </a:prstGeom>
            <a:solidFill>
              <a:srgbClr val="04C4F0"/>
            </a:solidFill>
            <a:ln>
              <a:solidFill>
                <a:srgbClr val="0B34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4A742E5-7373-404B-B43E-E7C7BBF49029}"/>
                </a:ext>
              </a:extLst>
            </p:cNvPr>
            <p:cNvSpPr/>
            <p:nvPr/>
          </p:nvSpPr>
          <p:spPr>
            <a:xfrm>
              <a:off x="1717822" y="5675107"/>
              <a:ext cx="91627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B346E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Integrated</a:t>
              </a:r>
            </a:p>
            <a:p>
              <a:pPr algn="ctr"/>
              <a:r>
                <a:rPr lang="en-GB" sz="1000">
                  <a:solidFill>
                    <a:srgbClr val="0B346E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dataframe</a:t>
              </a:r>
            </a:p>
          </p:txBody>
        </p:sp>
        <p:pic>
          <p:nvPicPr>
            <p:cNvPr id="34" name="Picture 2" descr="Dataset Icon - Quantum Computing">
              <a:extLst>
                <a:ext uri="{FF2B5EF4-FFF2-40B4-BE49-F238E27FC236}">
                  <a16:creationId xmlns:a16="http://schemas.microsoft.com/office/drawing/2014/main" id="{49633CED-EF06-A148-ACFF-93E6D22D8C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010" y="4983845"/>
              <a:ext cx="603899" cy="603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D4666CBB-6401-044E-A932-7BBE0191AC58}"/>
                </a:ext>
              </a:extLst>
            </p:cNvPr>
            <p:cNvSpPr/>
            <p:nvPr/>
          </p:nvSpPr>
          <p:spPr>
            <a:xfrm>
              <a:off x="3211202" y="4046570"/>
              <a:ext cx="360062" cy="149243"/>
            </a:xfrm>
            <a:prstGeom prst="rightArrow">
              <a:avLst/>
            </a:prstGeom>
            <a:solidFill>
              <a:srgbClr val="04C4F0"/>
            </a:solidFill>
            <a:ln>
              <a:solidFill>
                <a:srgbClr val="0B34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6" name="Right Arrow 35">
              <a:extLst>
                <a:ext uri="{FF2B5EF4-FFF2-40B4-BE49-F238E27FC236}">
                  <a16:creationId xmlns:a16="http://schemas.microsoft.com/office/drawing/2014/main" id="{62461F3F-7B35-9545-9CC2-1AE35E9B56B3}"/>
                </a:ext>
              </a:extLst>
            </p:cNvPr>
            <p:cNvSpPr/>
            <p:nvPr/>
          </p:nvSpPr>
          <p:spPr>
            <a:xfrm>
              <a:off x="3184362" y="5211173"/>
              <a:ext cx="360062" cy="149243"/>
            </a:xfrm>
            <a:prstGeom prst="rightArrow">
              <a:avLst/>
            </a:prstGeom>
            <a:solidFill>
              <a:srgbClr val="04C4F0"/>
            </a:solidFill>
            <a:ln>
              <a:solidFill>
                <a:srgbClr val="0B34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</p:spTree>
    <p:extLst>
      <p:ext uri="{BB962C8B-B14F-4D97-AF65-F5344CB8AC3E}">
        <p14:creationId xmlns:p14="http://schemas.microsoft.com/office/powerpoint/2010/main" val="3428196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2E0B-A7AD-5B48-86C4-5AF26EDF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>
                <a:solidFill>
                  <a:srgbClr val="05C4E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Helvetica Neue" panose="02000503000000020004" pitchFamily="2" charset="0"/>
              </a:rPr>
              <a:t>Outline</a:t>
            </a:r>
            <a:endParaRPr lang="en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4FCD88CD-6B4C-CA4E-AA90-9669DABF97BD}"/>
                  </a:ext>
                </a:extLst>
              </p:cNvPr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</p:spPr>
            <p:txBody>
              <a:bodyPr/>
              <a:lstStyle/>
              <a:p>
                <a:r>
                  <a:rPr lang="en-GB"/>
                  <a:t>Data Tasks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Heiko Kromer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September 2020</a:t>
                </a:r>
                <a:endParaRPr lang="en-CH"/>
              </a:p>
            </p:txBody>
          </p:sp>
        </mc:Choice>
        <mc:Fallback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4FCD88CD-6B4C-CA4E-AA90-9669DABF9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AEB5C-0CE7-AC48-82B6-10D80B0F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0409-7A08-7747-9B86-D6B5A2A1F538}" type="slidenum">
              <a:rPr lang="en-CH"/>
              <a:t>27</a:t>
            </a:fld>
            <a:endParaRPr lang="en-C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7F119A-89E1-8E44-82E3-D68482E791FD}"/>
              </a:ext>
            </a:extLst>
          </p:cNvPr>
          <p:cNvSpPr/>
          <p:nvPr/>
        </p:nvSpPr>
        <p:spPr>
          <a:xfrm>
            <a:off x="746779" y="5732085"/>
            <a:ext cx="601253" cy="601253"/>
          </a:xfrm>
          <a:prstGeom prst="ellipse">
            <a:avLst/>
          </a:prstGeom>
          <a:ln w="76200">
            <a:solidFill>
              <a:srgbClr val="04C4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4E5B-2BB1-A247-9685-5E786BDB3E63}"/>
              </a:ext>
            </a:extLst>
          </p:cNvPr>
          <p:cNvSpPr/>
          <p:nvPr/>
        </p:nvSpPr>
        <p:spPr>
          <a:xfrm>
            <a:off x="838200" y="1508877"/>
            <a:ext cx="4156907" cy="4832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AutoNum type="arabicPeriod"/>
            </a:pPr>
            <a:r>
              <a:rPr lang="en-CH" sz="28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Introduction</a:t>
            </a:r>
            <a:br>
              <a:rPr lang="en-CH" sz="28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 sz="2800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buAutoNum type="arabicPeriod"/>
            </a:pPr>
            <a:r>
              <a:rPr lang="en-CH" sz="28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Pipeline overview</a:t>
            </a:r>
            <a:br>
              <a:rPr lang="en-CH" sz="28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 sz="2800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buAutoNum type="arabicPeriod"/>
            </a:pPr>
            <a:r>
              <a:rPr lang="en-CH" sz="28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Pre-processing</a:t>
            </a:r>
            <a:br>
              <a:rPr lang="en-CH" sz="28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 sz="2800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buAutoNum type="arabicPeriod"/>
            </a:pPr>
            <a:r>
              <a:rPr lang="en-CH" sz="28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Normalisation</a:t>
            </a:r>
            <a:br>
              <a:rPr lang="en-CH" sz="28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 sz="2800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buAutoNum type="arabicPeriod"/>
            </a:pPr>
            <a:r>
              <a:rPr lang="en-CH" sz="28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Integration</a:t>
            </a:r>
            <a:br>
              <a:rPr lang="en-CH" sz="28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 sz="2800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buAutoNum type="arabicPeriod"/>
            </a:pPr>
            <a:r>
              <a:rPr lang="en-CH" sz="28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Take-away messages</a:t>
            </a:r>
            <a:endParaRPr lang="en-CH" sz="28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050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2E0B-A7AD-5B48-86C4-5AF26EDF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b="1">
                <a:solidFill>
                  <a:srgbClr val="05C4E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Helvetica Neue" panose="02000503000000020004" pitchFamily="2" charset="0"/>
              </a:rPr>
              <a:t>Take-away – Summary</a:t>
            </a:r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4FCD88CD-6B4C-CA4E-AA90-9669DABF97BD}"/>
                  </a:ext>
                </a:extLst>
              </p:cNvPr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</p:spPr>
            <p:txBody>
              <a:bodyPr/>
              <a:lstStyle/>
              <a:p>
                <a:r>
                  <a:rPr lang="en-GB"/>
                  <a:t>Data Tasks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Heiko Kromer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September 2020</a:t>
                </a:r>
                <a:endParaRPr lang="en-CH"/>
              </a:p>
            </p:txBody>
          </p:sp>
        </mc:Choice>
        <mc:Fallback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4FCD88CD-6B4C-CA4E-AA90-9669DABF9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AEB5C-0CE7-AC48-82B6-10D80B0F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0409-7A08-7747-9B86-D6B5A2A1F538}" type="slidenum">
              <a:rPr lang="en-CH"/>
              <a:t>28</a:t>
            </a:fld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0AA15-C973-A34B-AF39-4F54DAF6BCAB}"/>
              </a:ext>
            </a:extLst>
          </p:cNvPr>
          <p:cNvSpPr txBox="1"/>
          <p:nvPr/>
        </p:nvSpPr>
        <p:spPr>
          <a:xfrm>
            <a:off x="942680" y="1583703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Blip>
                <a:blip r:embed="rId4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Automated pre-processing, normalisation, and integration of supplier data into your e-commerce dataset</a:t>
            </a:r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200150" lvl="2" indent="-285750">
              <a:buBlip>
                <a:blip r:embed="rId4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Dataset contained 1152 cars, one motorcycle</a:t>
            </a:r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200150" lvl="2" indent="-285750">
              <a:buBlip>
                <a:blip r:embed="rId4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11 attributes can be integrated from the supplier into your target dataset, 9 out of those were considered in this project</a:t>
            </a:r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200150" lvl="2" indent="-285750">
              <a:buBlip>
                <a:blip r:embed="rId4"/>
              </a:buBlip>
            </a:pPr>
            <a:endParaRPr lang="en-CH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Blip>
                <a:blip r:embed="rId4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 identified several opportunities to take action and improve your existing target data attributes</a:t>
            </a:r>
          </a:p>
          <a:p>
            <a:pPr marL="742950" lvl="1" indent="-285750">
              <a:buBlip>
                <a:blip r:embed="rId4"/>
              </a:buBlip>
            </a:pPr>
            <a:endParaRPr lang="en-CH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Blip>
                <a:blip r:embed="rId4"/>
              </a:buBlip>
            </a:pPr>
            <a:endParaRPr lang="en-CH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Blip>
                <a:blip r:embed="rId4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 make your data consumable</a:t>
            </a:r>
          </a:p>
          <a:p>
            <a:pPr marL="1200150" lvl="2" indent="-285750">
              <a:buBlip>
                <a:blip r:embed="rId4"/>
              </a:buBlip>
            </a:pPr>
            <a:endParaRPr lang="en-CH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772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2E0B-A7AD-5B48-86C4-5AF26EDF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b="1">
                <a:solidFill>
                  <a:srgbClr val="05C4E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Helvetica Neue" panose="02000503000000020004" pitchFamily="2" charset="0"/>
              </a:rPr>
              <a:t>Take-away – What else we can do for you</a:t>
            </a:r>
            <a:br>
              <a:rPr lang="en-CH" b="1">
                <a:solidFill>
                  <a:srgbClr val="05C4E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Helvetica Neue" panose="02000503000000020004" pitchFamily="2" charset="0"/>
              </a:rPr>
            </a:br>
            <a:r>
              <a:rPr lang="en-GB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</a:t>
            </a: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ata cleaning</a:t>
            </a:r>
            <a:endParaRPr lang="en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4FCD88CD-6B4C-CA4E-AA90-9669DABF97BD}"/>
                  </a:ext>
                </a:extLst>
              </p:cNvPr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</p:spPr>
            <p:txBody>
              <a:bodyPr/>
              <a:lstStyle/>
              <a:p>
                <a:r>
                  <a:rPr lang="en-GB"/>
                  <a:t>Data Tasks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Heiko Kromer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September 2020</a:t>
                </a:r>
                <a:endParaRPr lang="en-CH"/>
              </a:p>
            </p:txBody>
          </p:sp>
        </mc:Choice>
        <mc:Fallback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4FCD88CD-6B4C-CA4E-AA90-9669DABF9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AEB5C-0CE7-AC48-82B6-10D80B0F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0409-7A08-7747-9B86-D6B5A2A1F538}" type="slidenum">
              <a:rPr lang="en-CH"/>
              <a:t>29</a:t>
            </a:fld>
            <a:endParaRPr lang="en-CH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430F10D-0C4D-D54A-A135-49D353F86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976470"/>
              </p:ext>
            </p:extLst>
          </p:nvPr>
        </p:nvGraphicFramePr>
        <p:xfrm>
          <a:off x="6772413" y="1902536"/>
          <a:ext cx="4394830" cy="2120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138">
                  <a:extLst>
                    <a:ext uri="{9D8B030D-6E8A-4147-A177-3AD203B41FA5}">
                      <a16:colId xmlns:a16="http://schemas.microsoft.com/office/drawing/2014/main" val="2686496813"/>
                    </a:ext>
                  </a:extLst>
                </a:gridCol>
                <a:gridCol w="2101692">
                  <a:extLst>
                    <a:ext uri="{9D8B030D-6E8A-4147-A177-3AD203B41FA5}">
                      <a16:colId xmlns:a16="http://schemas.microsoft.com/office/drawing/2014/main" val="2521764558"/>
                    </a:ext>
                  </a:extLst>
                </a:gridCol>
              </a:tblGrid>
              <a:tr h="292921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city</a:t>
                      </a:r>
                    </a:p>
                  </a:txBody>
                  <a:tcPr marL="80197" marR="80197" marT="40098" marB="4009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Normalised city</a:t>
                      </a:r>
                    </a:p>
                  </a:txBody>
                  <a:tcPr marL="80197" marR="80197" marT="40098" marB="4009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855666"/>
                  </a:ext>
                </a:extLst>
              </a:tr>
              <a:tr h="598982"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rgbClr val="0B346E"/>
                          </a:solidFill>
                        </a:rPr>
                        <a:t>D-56276 Großmaischeid</a:t>
                      </a:r>
                      <a:endParaRPr lang="en-CH" sz="1600">
                        <a:solidFill>
                          <a:srgbClr val="0B346E"/>
                        </a:solidFill>
                      </a:endParaRPr>
                    </a:p>
                  </a:txBody>
                  <a:tcPr marL="80197" marR="80197" marT="40098" marB="4009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rgbClr val="0B346E"/>
                          </a:solidFill>
                        </a:rPr>
                        <a:t>Großmaischeid</a:t>
                      </a:r>
                      <a:endParaRPr lang="en-CH" sz="1600">
                        <a:solidFill>
                          <a:srgbClr val="0B346E"/>
                        </a:solidFill>
                      </a:endParaRPr>
                    </a:p>
                  </a:txBody>
                  <a:tcPr marL="80197" marR="80197" marT="40098" marB="4009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07743"/>
                  </a:ext>
                </a:extLst>
              </a:tr>
              <a:tr h="598982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PADOVA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Padova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69706"/>
                  </a:ext>
                </a:extLst>
              </a:tr>
              <a:tr h="598982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Zurich (n=1) or Zürich (n=5)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Zürich</a:t>
                      </a:r>
                    </a:p>
                  </a:txBody>
                  <a:tcPr marL="80197" marR="80197" marT="40098" marB="40098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44463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DF3F881-CEEE-3145-8CFB-67492A0C0936}"/>
              </a:ext>
            </a:extLst>
          </p:cNvPr>
          <p:cNvSpPr txBox="1"/>
          <p:nvPr/>
        </p:nvSpPr>
        <p:spPr>
          <a:xfrm>
            <a:off x="942680" y="2291279"/>
            <a:ext cx="53601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Cleaning of the target attributes </a:t>
            </a:r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Blip>
                <a:blip r:embed="rId4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example city:</a:t>
            </a:r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Blip>
                <a:blip r:embed="rId4"/>
              </a:buBlip>
            </a:pPr>
            <a:endParaRPr lang="en-CH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Blip>
                <a:blip r:embed="rId4"/>
              </a:buBlip>
            </a:pPr>
            <a:endParaRPr lang="en-CH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Blip>
                <a:blip r:embed="rId4"/>
              </a:buBlip>
            </a:pPr>
            <a:endParaRPr lang="en-CH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Blip>
                <a:blip r:embed="rId4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example manufacture_month and _year:</a:t>
            </a:r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200150" lvl="2" indent="-285750">
              <a:buBlip>
                <a:blip r:embed="rId4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_month values ranges from 0 to 12</a:t>
            </a:r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200150" lvl="2" indent="-285750">
              <a:buBlip>
                <a:blip r:embed="rId4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_year has values 0 and 63 </a:t>
            </a:r>
          </a:p>
          <a:p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162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2E0B-A7AD-5B48-86C4-5AF26EDF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>
                <a:solidFill>
                  <a:srgbClr val="05C4E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Helvetica Neue" panose="02000503000000020004" pitchFamily="2" charset="0"/>
              </a:rPr>
              <a:t>Outline</a:t>
            </a:r>
            <a:endParaRPr lang="en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4FCD88CD-6B4C-CA4E-AA90-9669DABF97BD}"/>
                  </a:ext>
                </a:extLst>
              </p:cNvPr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</p:spPr>
            <p:txBody>
              <a:bodyPr/>
              <a:lstStyle/>
              <a:p>
                <a:r>
                  <a:rPr lang="en-GB"/>
                  <a:t>Data Tasks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Heiko Kromer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September 2020</a:t>
                </a:r>
                <a:endParaRPr lang="en-CH"/>
              </a:p>
            </p:txBody>
          </p:sp>
        </mc:Choice>
        <mc:Fallback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4FCD88CD-6B4C-CA4E-AA90-9669DABF9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AEB5C-0CE7-AC48-82B6-10D80B0F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0409-7A08-7747-9B86-D6B5A2A1F538}" type="slidenum">
              <a:rPr lang="en-CH"/>
              <a:t>3</a:t>
            </a:fld>
            <a:endParaRPr lang="en-C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7F119A-89E1-8E44-82E3-D68482E791FD}"/>
              </a:ext>
            </a:extLst>
          </p:cNvPr>
          <p:cNvSpPr/>
          <p:nvPr/>
        </p:nvSpPr>
        <p:spPr>
          <a:xfrm>
            <a:off x="746779" y="1480595"/>
            <a:ext cx="601253" cy="601253"/>
          </a:xfrm>
          <a:prstGeom prst="ellipse">
            <a:avLst/>
          </a:prstGeom>
          <a:ln w="76200">
            <a:solidFill>
              <a:srgbClr val="04C4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4E5B-2BB1-A247-9685-5E786BDB3E63}"/>
              </a:ext>
            </a:extLst>
          </p:cNvPr>
          <p:cNvSpPr/>
          <p:nvPr/>
        </p:nvSpPr>
        <p:spPr>
          <a:xfrm>
            <a:off x="838200" y="1508877"/>
            <a:ext cx="4156907" cy="4832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AutoNum type="arabicPeriod"/>
            </a:pPr>
            <a:r>
              <a:rPr lang="en-CH" sz="28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Introduction</a:t>
            </a:r>
            <a:br>
              <a:rPr lang="en-CH" sz="28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 sz="2800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buAutoNum type="arabicPeriod"/>
            </a:pPr>
            <a:r>
              <a:rPr lang="en-CH" sz="28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Pipeline overview</a:t>
            </a:r>
            <a:br>
              <a:rPr lang="en-CH" sz="28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 sz="2800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buAutoNum type="arabicPeriod"/>
            </a:pPr>
            <a:r>
              <a:rPr lang="en-CH" sz="28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Pre-processing</a:t>
            </a:r>
            <a:br>
              <a:rPr lang="en-CH" sz="28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 sz="2800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buAutoNum type="arabicPeriod"/>
            </a:pPr>
            <a:r>
              <a:rPr lang="en-CH" sz="28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Normalisation</a:t>
            </a:r>
            <a:br>
              <a:rPr lang="en-CH" sz="28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 sz="2800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buAutoNum type="arabicPeriod"/>
            </a:pPr>
            <a:r>
              <a:rPr lang="en-CH" sz="28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Integration</a:t>
            </a:r>
            <a:br>
              <a:rPr lang="en-CH" sz="28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 sz="2800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buAutoNum type="arabicPeriod"/>
            </a:pPr>
            <a:r>
              <a:rPr lang="en-CH" sz="28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Take-away messages</a:t>
            </a:r>
            <a:endParaRPr lang="en-CH" sz="28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476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2E0B-A7AD-5B48-86C4-5AF26EDF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b="1">
                <a:solidFill>
                  <a:srgbClr val="05C4E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Helvetica Neue" panose="02000503000000020004" pitchFamily="2" charset="0"/>
              </a:rPr>
              <a:t>Take-away – What else we can do for you</a:t>
            </a:r>
            <a:br>
              <a:rPr lang="en-CH" b="1">
                <a:solidFill>
                  <a:srgbClr val="05C4E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Helvetica Neue" panose="02000503000000020004" pitchFamily="2" charset="0"/>
              </a:rPr>
            </a:b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mining and machine learning models</a:t>
            </a:r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4FCD88CD-6B4C-CA4E-AA90-9669DABF97BD}"/>
                  </a:ext>
                </a:extLst>
              </p:cNvPr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</p:spPr>
            <p:txBody>
              <a:bodyPr/>
              <a:lstStyle/>
              <a:p>
                <a:r>
                  <a:rPr lang="en-GB"/>
                  <a:t>Data Tasks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Heiko Kromer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September 2020</a:t>
                </a:r>
                <a:endParaRPr lang="en-CH"/>
              </a:p>
            </p:txBody>
          </p:sp>
        </mc:Choice>
        <mc:Fallback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4FCD88CD-6B4C-CA4E-AA90-9669DABF9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AEB5C-0CE7-AC48-82B6-10D80B0F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0409-7A08-7747-9B86-D6B5A2A1F538}" type="slidenum">
              <a:rPr lang="en-CH"/>
              <a:t>30</a:t>
            </a:fld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0AA15-C973-A34B-AF39-4F54DAF6BCAB}"/>
              </a:ext>
            </a:extLst>
          </p:cNvPr>
          <p:cNvSpPr txBox="1"/>
          <p:nvPr/>
        </p:nvSpPr>
        <p:spPr>
          <a:xfrm>
            <a:off x="942680" y="1583703"/>
            <a:ext cx="10515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Blip>
                <a:blip r:embed="rId4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Target dataset</a:t>
            </a:r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200150" lvl="2" indent="-285750">
              <a:buBlip>
                <a:blip r:embed="rId4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Using existing customer data, predict fuel consumption for cars</a:t>
            </a:r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200150" lvl="2" indent="-285750">
              <a:buBlip>
                <a:blip r:embed="rId4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Identify additional properties based on unstructured model_variant attribute, e.g. 4WD, manual, or automatic transmission</a:t>
            </a:r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200150" lvl="2" indent="-285750">
              <a:buBlip>
                <a:blip r:embed="rId4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Matching between customers and car: Customer must provide some information and a model would based on given information and other data sources (demographics, socioecomics) recommend a car</a:t>
            </a:r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200150" lvl="2" indent="-285750">
              <a:buBlip>
                <a:blip r:embed="rId4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additional attributes for a car by news sources, social media, or other databases; Features could be “family friendly” or “low number of accidents in past X years”</a:t>
            </a:r>
          </a:p>
          <a:p>
            <a:pPr marL="1200150" lvl="2" indent="-285750">
              <a:buBlip>
                <a:blip r:embed="rId4"/>
              </a:buBlip>
            </a:pPr>
            <a:endParaRPr lang="en-CH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Blip>
                <a:blip r:embed="rId4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Supplier dataset</a:t>
            </a:r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200150" lvl="2" indent="-285750">
              <a:buBlip>
                <a:blip r:embed="rId4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Predict car prices to help with pricing strategy</a:t>
            </a:r>
          </a:p>
          <a:p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5882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C627-70F4-EF42-8DE7-651810848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43" y="88219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CH" b="1">
                <a:solidFill>
                  <a:srgbClr val="05C4E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Helvetica Neue" panose="02000503000000020004" pitchFamily="2" charset="0"/>
              </a:rPr>
            </a:br>
            <a:br>
              <a:rPr lang="en-CH" b="1">
                <a:solidFill>
                  <a:srgbClr val="05C4E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Helvetica Neue" panose="02000503000000020004" pitchFamily="2" charset="0"/>
              </a:rPr>
            </a:br>
            <a:r>
              <a:rPr lang="en-CH" b="1">
                <a:solidFill>
                  <a:srgbClr val="05C4E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Helvetica Neue" panose="02000503000000020004" pitchFamily="2" charset="0"/>
              </a:rPr>
              <a:t>Data Tasks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222F6-CA13-3344-8471-E4D107F8D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33" y="4484905"/>
            <a:ext cx="9144000" cy="1655762"/>
          </a:xfrm>
        </p:spPr>
        <p:txBody>
          <a:bodyPr/>
          <a:lstStyle/>
          <a:p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Heiko Kromer</a:t>
            </a:r>
          </a:p>
          <a:p>
            <a:endParaRPr lang="en-CH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September 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004295-884D-8043-BC21-7235F1C49359}"/>
              </a:ext>
            </a:extLst>
          </p:cNvPr>
          <p:cNvSpPr txBox="1"/>
          <p:nvPr/>
        </p:nvSpPr>
        <p:spPr>
          <a:xfrm>
            <a:off x="4639733" y="24948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6934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2E0B-A7AD-5B48-86C4-5AF26EDF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>
                <a:solidFill>
                  <a:srgbClr val="05C4E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Helvetica Neue" panose="02000503000000020004" pitchFamily="2" charset="0"/>
              </a:rPr>
              <a:t>Introduction – Task description</a:t>
            </a:r>
            <a:endParaRPr lang="en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4FCD88CD-6B4C-CA4E-AA90-9669DABF97BD}"/>
                  </a:ext>
                </a:extLst>
              </p:cNvPr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</p:spPr>
            <p:txBody>
              <a:bodyPr/>
              <a:lstStyle/>
              <a:p>
                <a:r>
                  <a:rPr lang="en-GB"/>
                  <a:t>Data Tasks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Heiko Kromer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September 2020</a:t>
                </a:r>
                <a:endParaRPr lang="en-CH"/>
              </a:p>
            </p:txBody>
          </p:sp>
        </mc:Choice>
        <mc:Fallback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4FCD88CD-6B4C-CA4E-AA90-9669DABF9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AEB5C-0CE7-AC48-82B6-10D80B0F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0409-7A08-7747-9B86-D6B5A2A1F538}" type="slidenum">
              <a:rPr lang="en-CH"/>
              <a:t>4</a:t>
            </a:fld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4E5B-2BB1-A247-9685-5E786BDB3E63}"/>
              </a:ext>
            </a:extLst>
          </p:cNvPr>
          <p:cNvSpPr/>
          <p:nvPr/>
        </p:nvSpPr>
        <p:spPr>
          <a:xfrm>
            <a:off x="894762" y="1552575"/>
            <a:ext cx="7184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Efficient onboarding of new suppliers into e-commerce shop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DEA5BD-11ED-F844-9F2A-FD7E7C253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180" y="2748387"/>
            <a:ext cx="2008712" cy="196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0725854-D07B-044B-9149-03FC9BB339DF}"/>
              </a:ext>
            </a:extLst>
          </p:cNvPr>
          <p:cNvSpPr/>
          <p:nvPr/>
        </p:nvSpPr>
        <p:spPr>
          <a:xfrm>
            <a:off x="8299477" y="4929319"/>
            <a:ext cx="1850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Target Data.xlsx</a:t>
            </a:r>
          </a:p>
        </p:txBody>
      </p:sp>
      <p:pic>
        <p:nvPicPr>
          <p:cNvPr id="1030" name="Picture 6" descr="Json file - Free interface icons">
            <a:extLst>
              <a:ext uri="{FF2B5EF4-FFF2-40B4-BE49-F238E27FC236}">
                <a16:creationId xmlns:a16="http://schemas.microsoft.com/office/drawing/2014/main" id="{453B1E0B-0AED-CC41-ABEA-95A5A3F10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609" y="2748387"/>
            <a:ext cx="2047399" cy="204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F2403CF-9E8F-114B-9D62-98819BBF7C32}"/>
              </a:ext>
            </a:extLst>
          </p:cNvPr>
          <p:cNvSpPr/>
          <p:nvPr/>
        </p:nvSpPr>
        <p:spPr>
          <a:xfrm>
            <a:off x="1680215" y="4929319"/>
            <a:ext cx="1922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supplier_car.json</a:t>
            </a:r>
            <a:endParaRPr lang="en-CH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07BAE0-9112-2F4A-A8D1-D83068E7659E}"/>
              </a:ext>
            </a:extLst>
          </p:cNvPr>
          <p:cNvCxnSpPr>
            <a:cxnSpLocks/>
          </p:cNvCxnSpPr>
          <p:nvPr/>
        </p:nvCxnSpPr>
        <p:spPr>
          <a:xfrm>
            <a:off x="4251489" y="3838853"/>
            <a:ext cx="3063711" cy="0"/>
          </a:xfrm>
          <a:prstGeom prst="straightConnector1">
            <a:avLst/>
          </a:prstGeom>
          <a:ln w="76200">
            <a:solidFill>
              <a:srgbClr val="0AC3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1047EFA-E6BF-CB40-A7A8-13B67036B90F}"/>
              </a:ext>
            </a:extLst>
          </p:cNvPr>
          <p:cNvSpPr/>
          <p:nvPr/>
        </p:nvSpPr>
        <p:spPr>
          <a:xfrm>
            <a:off x="2055013" y="2196379"/>
            <a:ext cx="9188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INPUT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7386C2-C27A-2A44-B270-9FDEE5733815}"/>
              </a:ext>
            </a:extLst>
          </p:cNvPr>
          <p:cNvSpPr/>
          <p:nvPr/>
        </p:nvSpPr>
        <p:spPr>
          <a:xfrm>
            <a:off x="8568115" y="2199641"/>
            <a:ext cx="1135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58957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A48A8465-6C71-144D-8D14-457AB6472F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77"/>
          <a:stretch/>
        </p:blipFill>
        <p:spPr>
          <a:xfrm>
            <a:off x="8045256" y="4872755"/>
            <a:ext cx="1611068" cy="10216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D42E0B-A7AD-5B48-86C4-5AF26EDF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>
                <a:solidFill>
                  <a:srgbClr val="05C4E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Helvetica Neue" panose="02000503000000020004" pitchFamily="2" charset="0"/>
              </a:rPr>
              <a:t>Introduction – Key facts</a:t>
            </a:r>
            <a:endParaRPr lang="en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4FCD88CD-6B4C-CA4E-AA90-9669DABF97BD}"/>
                  </a:ext>
                </a:extLst>
              </p:cNvPr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</p:spPr>
            <p:txBody>
              <a:bodyPr/>
              <a:lstStyle/>
              <a:p>
                <a:r>
                  <a:rPr lang="en-GB"/>
                  <a:t>Data Tasks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Heiko Kromer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September 2020</a:t>
                </a:r>
                <a:endParaRPr lang="en-CH"/>
              </a:p>
            </p:txBody>
          </p:sp>
        </mc:Choice>
        <mc:Fallback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4FCD88CD-6B4C-CA4E-AA90-9669DABF9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AEB5C-0CE7-AC48-82B6-10D80B0F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0409-7A08-7747-9B86-D6B5A2A1F538}" type="slidenum">
              <a:rPr lang="en-CH"/>
              <a:t>5</a:t>
            </a:fld>
            <a:endParaRPr lang="en-CH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DEA5BD-11ED-F844-9F2A-FD7E7C253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685" y="2258519"/>
            <a:ext cx="1047300" cy="102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0725854-D07B-044B-9149-03FC9BB339DF}"/>
              </a:ext>
            </a:extLst>
          </p:cNvPr>
          <p:cNvSpPr/>
          <p:nvPr/>
        </p:nvSpPr>
        <p:spPr>
          <a:xfrm>
            <a:off x="8072182" y="3403561"/>
            <a:ext cx="1850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Target Data.xlsx</a:t>
            </a:r>
          </a:p>
        </p:txBody>
      </p:sp>
      <p:pic>
        <p:nvPicPr>
          <p:cNvPr id="1030" name="Picture 6" descr="Json file - Free interface icons">
            <a:extLst>
              <a:ext uri="{FF2B5EF4-FFF2-40B4-BE49-F238E27FC236}">
                <a16:creationId xmlns:a16="http://schemas.microsoft.com/office/drawing/2014/main" id="{453B1E0B-0AED-CC41-ABEA-95A5A3F10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059" y="2284359"/>
            <a:ext cx="966087" cy="96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F2403CF-9E8F-114B-9D62-98819BBF7C32}"/>
              </a:ext>
            </a:extLst>
          </p:cNvPr>
          <p:cNvSpPr/>
          <p:nvPr/>
        </p:nvSpPr>
        <p:spPr>
          <a:xfrm>
            <a:off x="1815137" y="3349588"/>
            <a:ext cx="1922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supplier_car.json</a:t>
            </a:r>
            <a:endParaRPr lang="en-CH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1047EFA-E6BF-CB40-A7A8-13B67036B90F}"/>
              </a:ext>
            </a:extLst>
          </p:cNvPr>
          <p:cNvSpPr/>
          <p:nvPr/>
        </p:nvSpPr>
        <p:spPr>
          <a:xfrm>
            <a:off x="2316878" y="1676936"/>
            <a:ext cx="9188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u="sng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INPUT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7386C2-C27A-2A44-B270-9FDEE5733815}"/>
              </a:ext>
            </a:extLst>
          </p:cNvPr>
          <p:cNvSpPr/>
          <p:nvPr/>
        </p:nvSpPr>
        <p:spPr>
          <a:xfrm>
            <a:off x="8340820" y="1680435"/>
            <a:ext cx="1135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u="sng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TARGET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EE2559EC-925E-ED40-ADCF-7F1FBF1A9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344224"/>
              </p:ext>
            </p:extLst>
          </p:nvPr>
        </p:nvGraphicFramePr>
        <p:xfrm>
          <a:off x="262496" y="3933407"/>
          <a:ext cx="5346453" cy="9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151">
                  <a:extLst>
                    <a:ext uri="{9D8B030D-6E8A-4147-A177-3AD203B41FA5}">
                      <a16:colId xmlns:a16="http://schemas.microsoft.com/office/drawing/2014/main" val="2686496813"/>
                    </a:ext>
                  </a:extLst>
                </a:gridCol>
                <a:gridCol w="1782151">
                  <a:extLst>
                    <a:ext uri="{9D8B030D-6E8A-4147-A177-3AD203B41FA5}">
                      <a16:colId xmlns:a16="http://schemas.microsoft.com/office/drawing/2014/main" val="2521764558"/>
                    </a:ext>
                  </a:extLst>
                </a:gridCol>
                <a:gridCol w="1782151">
                  <a:extLst>
                    <a:ext uri="{9D8B030D-6E8A-4147-A177-3AD203B41FA5}">
                      <a16:colId xmlns:a16="http://schemas.microsoft.com/office/drawing/2014/main" val="2539372536"/>
                    </a:ext>
                  </a:extLst>
                </a:gridCol>
              </a:tblGrid>
              <a:tr h="292921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# records</a:t>
                      </a:r>
                    </a:p>
                  </a:txBody>
                  <a:tcPr marL="80197" marR="80197" marT="40098" marB="4009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# columns</a:t>
                      </a:r>
                    </a:p>
                  </a:txBody>
                  <a:tcPr marL="80197" marR="80197" marT="40098" marB="4009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% missing values</a:t>
                      </a:r>
                    </a:p>
                  </a:txBody>
                  <a:tcPr marL="80197" marR="80197" marT="40098" marB="4009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855666"/>
                  </a:ext>
                </a:extLst>
              </a:tr>
              <a:tr h="598982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21906</a:t>
                      </a:r>
                    </a:p>
                  </a:txBody>
                  <a:tcPr marL="80197" marR="80197" marT="40098" marB="4009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9</a:t>
                      </a:r>
                    </a:p>
                  </a:txBody>
                  <a:tcPr marL="80197" marR="80197" marT="40098" marB="4009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up to 4% in ModelText</a:t>
                      </a:r>
                    </a:p>
                  </a:txBody>
                  <a:tcPr marL="80197" marR="80197" marT="40098" marB="4009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4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07743"/>
                  </a:ext>
                </a:extLst>
              </a:tr>
            </a:tbl>
          </a:graphicData>
        </a:graphic>
      </p:graphicFrame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7A57EFB9-C5DE-604B-A49F-F43A0FBF0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95547"/>
              </p:ext>
            </p:extLst>
          </p:nvPr>
        </p:nvGraphicFramePr>
        <p:xfrm>
          <a:off x="6096000" y="3932192"/>
          <a:ext cx="5346453" cy="893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151">
                  <a:extLst>
                    <a:ext uri="{9D8B030D-6E8A-4147-A177-3AD203B41FA5}">
                      <a16:colId xmlns:a16="http://schemas.microsoft.com/office/drawing/2014/main" val="2686496813"/>
                    </a:ext>
                  </a:extLst>
                </a:gridCol>
                <a:gridCol w="1782151">
                  <a:extLst>
                    <a:ext uri="{9D8B030D-6E8A-4147-A177-3AD203B41FA5}">
                      <a16:colId xmlns:a16="http://schemas.microsoft.com/office/drawing/2014/main" val="2521764558"/>
                    </a:ext>
                  </a:extLst>
                </a:gridCol>
                <a:gridCol w="1782151">
                  <a:extLst>
                    <a:ext uri="{9D8B030D-6E8A-4147-A177-3AD203B41FA5}">
                      <a16:colId xmlns:a16="http://schemas.microsoft.com/office/drawing/2014/main" val="2539372536"/>
                    </a:ext>
                  </a:extLst>
                </a:gridCol>
              </a:tblGrid>
              <a:tr h="325242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# records</a:t>
                      </a:r>
                    </a:p>
                  </a:txBody>
                  <a:tcPr marL="80197" marR="80197" marT="40098" marB="4009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# columns</a:t>
                      </a:r>
                    </a:p>
                  </a:txBody>
                  <a:tcPr marL="80197" marR="80197" marT="40098" marB="4009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% missing values</a:t>
                      </a:r>
                    </a:p>
                  </a:txBody>
                  <a:tcPr marL="80197" marR="80197" marT="40098" marB="4009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855666"/>
                  </a:ext>
                </a:extLst>
              </a:tr>
              <a:tr h="561377"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7252</a:t>
                      </a:r>
                    </a:p>
                  </a:txBody>
                  <a:tcPr marL="80197" marR="80197" marT="40098" marB="4009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18</a:t>
                      </a:r>
                    </a:p>
                  </a:txBody>
                  <a:tcPr marL="80197" marR="80197" marT="40098" marB="4009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4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up to 90% in </a:t>
                      </a:r>
                      <a:br>
                        <a:rPr lang="en-CH" sz="1600">
                          <a:solidFill>
                            <a:srgbClr val="0B346E"/>
                          </a:solidFill>
                        </a:rPr>
                      </a:br>
                      <a:r>
                        <a:rPr lang="en-CH" sz="1600">
                          <a:solidFill>
                            <a:srgbClr val="0B346E"/>
                          </a:solidFill>
                        </a:rPr>
                        <a:t>zip</a:t>
                      </a:r>
                    </a:p>
                  </a:txBody>
                  <a:tcPr marL="80197" marR="80197" marT="40098" marB="4009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4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07743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9FF8B06-3F83-FA4C-9923-6FA463EC4207}"/>
              </a:ext>
            </a:extLst>
          </p:cNvPr>
          <p:cNvSpPr/>
          <p:nvPr/>
        </p:nvSpPr>
        <p:spPr>
          <a:xfrm>
            <a:off x="625817" y="5258281"/>
            <a:ext cx="44390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Long format</a:t>
            </a:r>
          </a:p>
          <a:p>
            <a:endParaRPr lang="en-GB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GB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1153 IDs (automobiles) and 19 attributes </a:t>
            </a:r>
            <a:endParaRPr lang="en-CH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5A0D13E1-4F34-2F41-9038-9EFB9EFE3948}"/>
              </a:ext>
            </a:extLst>
          </p:cNvPr>
          <p:cNvSpPr/>
          <p:nvPr/>
        </p:nvSpPr>
        <p:spPr>
          <a:xfrm>
            <a:off x="262496" y="5303921"/>
            <a:ext cx="363321" cy="276515"/>
          </a:xfrm>
          <a:prstGeom prst="rightArrow">
            <a:avLst/>
          </a:prstGeom>
          <a:solidFill>
            <a:srgbClr val="04C4F0"/>
          </a:solidFill>
          <a:ln>
            <a:solidFill>
              <a:srgbClr val="0B3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C240A6-A01E-B548-A0AD-221357475409}"/>
              </a:ext>
            </a:extLst>
          </p:cNvPr>
          <p:cNvSpPr/>
          <p:nvPr/>
        </p:nvSpPr>
        <p:spPr>
          <a:xfrm>
            <a:off x="6459321" y="5212641"/>
            <a:ext cx="38908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Wide format</a:t>
            </a:r>
          </a:p>
          <a:p>
            <a:endParaRPr lang="en-GB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GB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7252 automobiles and 18 attributes </a:t>
            </a:r>
            <a:endParaRPr lang="en-CH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78977D2F-2222-0F40-AA02-B165F271B120}"/>
              </a:ext>
            </a:extLst>
          </p:cNvPr>
          <p:cNvSpPr/>
          <p:nvPr/>
        </p:nvSpPr>
        <p:spPr>
          <a:xfrm>
            <a:off x="6096000" y="5258281"/>
            <a:ext cx="363321" cy="276515"/>
          </a:xfrm>
          <a:prstGeom prst="rightArrow">
            <a:avLst/>
          </a:prstGeom>
          <a:solidFill>
            <a:srgbClr val="04C4F0"/>
          </a:solidFill>
          <a:ln>
            <a:solidFill>
              <a:srgbClr val="0B3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EEF270D-DFE1-DC4C-8890-52BFB0B38E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917"/>
          <a:stretch/>
        </p:blipFill>
        <p:spPr>
          <a:xfrm>
            <a:off x="2163869" y="5031163"/>
            <a:ext cx="619878" cy="74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8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2E0B-A7AD-5B48-86C4-5AF26EDF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>
                <a:solidFill>
                  <a:srgbClr val="05C4E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Helvetica Neue" panose="02000503000000020004" pitchFamily="2" charset="0"/>
              </a:rPr>
              <a:t>Introduction – Hypothesis</a:t>
            </a:r>
            <a:endParaRPr lang="en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4FCD88CD-6B4C-CA4E-AA90-9669DABF97BD}"/>
                  </a:ext>
                </a:extLst>
              </p:cNvPr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</p:spPr>
            <p:txBody>
              <a:bodyPr/>
              <a:lstStyle/>
              <a:p>
                <a:r>
                  <a:rPr lang="en-GB"/>
                  <a:t>Data Tasks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Heiko Kromer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September 2020</a:t>
                </a:r>
                <a:endParaRPr lang="en-CH"/>
              </a:p>
            </p:txBody>
          </p:sp>
        </mc:Choice>
        <mc:Fallback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4FCD88CD-6B4C-CA4E-AA90-9669DABF9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AEB5C-0CE7-AC48-82B6-10D80B0F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0409-7A08-7747-9B86-D6B5A2A1F538}" type="slidenum">
              <a:rPr lang="en-CH"/>
              <a:t>6</a:t>
            </a:fld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FC0A97-C824-EE4C-A12D-8AC4FDCFC5B3}"/>
              </a:ext>
            </a:extLst>
          </p:cNvPr>
          <p:cNvSpPr txBox="1"/>
          <p:nvPr/>
        </p:nvSpPr>
        <p:spPr>
          <a:xfrm>
            <a:off x="942680" y="1583703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Attribute color refers to the body color of the car</a:t>
            </a:r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Blip>
                <a:blip r:embed="rId4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Client can also handle motorcycles (supplier data contains a Harley-Davidson)</a:t>
            </a:r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Blip>
                <a:blip r:embed="rId4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Km attribute in the supplier data is the mileage that car was driven</a:t>
            </a:r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Blip>
                <a:blip r:embed="rId4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 cars get zero mileage (supplier data contains new cars with Km values from 1 to 500)</a:t>
            </a:r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Blip>
                <a:blip r:embed="rId4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Target data contains lots of information in variant (e.g. 4WD, manual or automatic transmission); It is not clear what the client expects in</a:t>
            </a:r>
            <a:r>
              <a:rPr lang="en-GB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</a:t>
            </a: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 model_variant attribute; The assumption is that only information on the car model are relevant here and not additional properties</a:t>
            </a:r>
            <a:b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Blip>
                <a:blip r:embed="rId4"/>
              </a:buBlip>
            </a:pPr>
            <a:r>
              <a:rPr lang="en-CH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Client is only concerned about manufacturing information and not registration information, the latter is given in the input dataset but not the former </a:t>
            </a:r>
          </a:p>
        </p:txBody>
      </p:sp>
    </p:spTree>
    <p:extLst>
      <p:ext uri="{BB962C8B-B14F-4D97-AF65-F5344CB8AC3E}">
        <p14:creationId xmlns:p14="http://schemas.microsoft.com/office/powerpoint/2010/main" val="2660052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BC52CCC-243F-BF4A-9BD9-71DEF1A3645B}"/>
              </a:ext>
            </a:extLst>
          </p:cNvPr>
          <p:cNvSpPr/>
          <p:nvPr/>
        </p:nvSpPr>
        <p:spPr>
          <a:xfrm>
            <a:off x="737348" y="4877375"/>
            <a:ext cx="601253" cy="601253"/>
          </a:xfrm>
          <a:prstGeom prst="ellipse">
            <a:avLst/>
          </a:prstGeom>
          <a:ln w="76200">
            <a:solidFill>
              <a:srgbClr val="04C4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4752D1-FB58-7747-82EA-FE353AA2B0D8}"/>
              </a:ext>
            </a:extLst>
          </p:cNvPr>
          <p:cNvSpPr/>
          <p:nvPr/>
        </p:nvSpPr>
        <p:spPr>
          <a:xfrm>
            <a:off x="737349" y="4024933"/>
            <a:ext cx="601253" cy="601253"/>
          </a:xfrm>
          <a:prstGeom prst="ellipse">
            <a:avLst/>
          </a:prstGeom>
          <a:ln w="76200">
            <a:solidFill>
              <a:srgbClr val="04C4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17D1C7-43C4-0B43-96CB-BB49861E9018}"/>
              </a:ext>
            </a:extLst>
          </p:cNvPr>
          <p:cNvSpPr/>
          <p:nvPr/>
        </p:nvSpPr>
        <p:spPr>
          <a:xfrm>
            <a:off x="737351" y="3161405"/>
            <a:ext cx="601253" cy="601253"/>
          </a:xfrm>
          <a:prstGeom prst="ellipse">
            <a:avLst/>
          </a:prstGeom>
          <a:ln w="76200">
            <a:solidFill>
              <a:srgbClr val="04C4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42E0B-A7AD-5B48-86C4-5AF26EDF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>
                <a:solidFill>
                  <a:srgbClr val="05C4E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Helvetica Neue" panose="02000503000000020004" pitchFamily="2" charset="0"/>
              </a:rPr>
              <a:t>Outline</a:t>
            </a:r>
            <a:endParaRPr lang="en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4FCD88CD-6B4C-CA4E-AA90-9669DABF97BD}"/>
                  </a:ext>
                </a:extLst>
              </p:cNvPr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</p:spPr>
            <p:txBody>
              <a:bodyPr/>
              <a:lstStyle/>
              <a:p>
                <a:r>
                  <a:rPr lang="en-GB"/>
                  <a:t>Data Tasks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Heiko Kromer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September 2020</a:t>
                </a:r>
                <a:endParaRPr lang="en-CH"/>
              </a:p>
            </p:txBody>
          </p:sp>
        </mc:Choice>
        <mc:Fallback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4FCD88CD-6B4C-CA4E-AA90-9669DABF9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AEB5C-0CE7-AC48-82B6-10D80B0F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0409-7A08-7747-9B86-D6B5A2A1F538}" type="slidenum">
              <a:rPr lang="en-CH"/>
              <a:t>7</a:t>
            </a:fld>
            <a:endParaRPr lang="en-C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7F119A-89E1-8E44-82E3-D68482E791FD}"/>
              </a:ext>
            </a:extLst>
          </p:cNvPr>
          <p:cNvSpPr/>
          <p:nvPr/>
        </p:nvSpPr>
        <p:spPr>
          <a:xfrm>
            <a:off x="746779" y="2347860"/>
            <a:ext cx="601253" cy="601253"/>
          </a:xfrm>
          <a:prstGeom prst="ellipse">
            <a:avLst/>
          </a:prstGeom>
          <a:ln w="76200">
            <a:solidFill>
              <a:srgbClr val="04C4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4E5B-2BB1-A247-9685-5E786BDB3E63}"/>
              </a:ext>
            </a:extLst>
          </p:cNvPr>
          <p:cNvSpPr/>
          <p:nvPr/>
        </p:nvSpPr>
        <p:spPr>
          <a:xfrm>
            <a:off x="838200" y="1508877"/>
            <a:ext cx="4156907" cy="4832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AutoNum type="arabicPeriod"/>
            </a:pPr>
            <a:r>
              <a:rPr lang="en-CH" sz="28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Introduction</a:t>
            </a:r>
            <a:br>
              <a:rPr lang="en-CH" sz="28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 sz="2800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buAutoNum type="arabicPeriod"/>
            </a:pPr>
            <a:r>
              <a:rPr lang="en-CH" sz="28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Pipeline overview</a:t>
            </a:r>
            <a:br>
              <a:rPr lang="en-CH" sz="28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 sz="2800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buAutoNum type="arabicPeriod"/>
            </a:pPr>
            <a:r>
              <a:rPr lang="en-CH" sz="28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Pre-processing</a:t>
            </a:r>
            <a:br>
              <a:rPr lang="en-CH" sz="28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 sz="2800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buAutoNum type="arabicPeriod"/>
            </a:pPr>
            <a:r>
              <a:rPr lang="en-CH" sz="28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Normalisation</a:t>
            </a:r>
            <a:br>
              <a:rPr lang="en-CH" sz="28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 sz="2800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buAutoNum type="arabicPeriod"/>
            </a:pPr>
            <a:r>
              <a:rPr lang="en-CH" sz="28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Integration</a:t>
            </a:r>
            <a:br>
              <a:rPr lang="en-CH" sz="28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CH" sz="2800">
              <a:solidFill>
                <a:srgbClr val="0B346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buAutoNum type="arabicPeriod"/>
            </a:pPr>
            <a:r>
              <a:rPr lang="en-CH" sz="28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Take-away messages</a:t>
            </a:r>
            <a:endParaRPr lang="en-CH" sz="28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08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2E0B-A7AD-5B48-86C4-5AF26EDFB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1" y="4415"/>
            <a:ext cx="10515600" cy="1325563"/>
          </a:xfrm>
        </p:spPr>
        <p:txBody>
          <a:bodyPr/>
          <a:lstStyle/>
          <a:p>
            <a:r>
              <a:rPr lang="en-CH" b="1">
                <a:solidFill>
                  <a:srgbClr val="05C4E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Helvetica Neue" panose="02000503000000020004" pitchFamily="2" charset="0"/>
              </a:rPr>
              <a:t>Pipeline overview</a:t>
            </a:r>
            <a:endParaRPr lang="en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4FCD88CD-6B4C-CA4E-AA90-9669DABF97BD}"/>
                  </a:ext>
                </a:extLst>
              </p:cNvPr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</p:spPr>
            <p:txBody>
              <a:bodyPr/>
              <a:lstStyle/>
              <a:p>
                <a:r>
                  <a:rPr lang="en-GB"/>
                  <a:t>Data Tasks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Heiko Kromer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September 2020</a:t>
                </a:r>
                <a:endParaRPr lang="en-CH"/>
              </a:p>
            </p:txBody>
          </p:sp>
        </mc:Choice>
        <mc:Fallback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4FCD88CD-6B4C-CA4E-AA90-9669DABF9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380720" y="6356349"/>
                <a:ext cx="3400661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AEB5C-0CE7-AC48-82B6-10D80B0F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0409-7A08-7747-9B86-D6B5A2A1F538}" type="slidenum">
              <a:rPr lang="en-CH"/>
              <a:t>8</a:t>
            </a:fld>
            <a:endParaRPr lang="en-C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7F119A-89E1-8E44-82E3-D68482E791FD}"/>
              </a:ext>
            </a:extLst>
          </p:cNvPr>
          <p:cNvSpPr/>
          <p:nvPr/>
        </p:nvSpPr>
        <p:spPr>
          <a:xfrm>
            <a:off x="958294" y="2931512"/>
            <a:ext cx="1995585" cy="1995585"/>
          </a:xfrm>
          <a:prstGeom prst="ellipse">
            <a:avLst/>
          </a:prstGeom>
          <a:ln w="76200">
            <a:solidFill>
              <a:srgbClr val="04C4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4E5B-2BB1-A247-9685-5E786BDB3E63}"/>
              </a:ext>
            </a:extLst>
          </p:cNvPr>
          <p:cNvSpPr/>
          <p:nvPr/>
        </p:nvSpPr>
        <p:spPr>
          <a:xfrm>
            <a:off x="557078" y="2254323"/>
            <a:ext cx="1568730" cy="275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sz="28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Pre-processing</a:t>
            </a:r>
            <a:endParaRPr lang="en-CH" sz="28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242D4CD-7107-8048-B186-5FC471ABC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846" y="3643669"/>
            <a:ext cx="1730481" cy="646605"/>
          </a:xfrm>
          <a:prstGeom prst="rect">
            <a:avLst/>
          </a:prstGeom>
        </p:spPr>
      </p:pic>
      <p:sp>
        <p:nvSpPr>
          <p:cNvPr id="34" name="Right Arrow 33">
            <a:extLst>
              <a:ext uri="{FF2B5EF4-FFF2-40B4-BE49-F238E27FC236}">
                <a16:creationId xmlns:a16="http://schemas.microsoft.com/office/drawing/2014/main" id="{086C164B-D847-694B-B5B4-E8EED0F6A3CE}"/>
              </a:ext>
            </a:extLst>
          </p:cNvPr>
          <p:cNvSpPr/>
          <p:nvPr/>
        </p:nvSpPr>
        <p:spPr>
          <a:xfrm>
            <a:off x="1668609" y="3906809"/>
            <a:ext cx="191652" cy="145862"/>
          </a:xfrm>
          <a:prstGeom prst="rightArrow">
            <a:avLst/>
          </a:prstGeom>
          <a:solidFill>
            <a:srgbClr val="04C4F0"/>
          </a:solidFill>
          <a:ln>
            <a:solidFill>
              <a:srgbClr val="0B3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24674DE-8E09-1A4C-BEDB-E008525C28F5}"/>
              </a:ext>
            </a:extLst>
          </p:cNvPr>
          <p:cNvSpPr/>
          <p:nvPr/>
        </p:nvSpPr>
        <p:spPr>
          <a:xfrm>
            <a:off x="4952067" y="2931512"/>
            <a:ext cx="1995585" cy="1995585"/>
          </a:xfrm>
          <a:prstGeom prst="ellipse">
            <a:avLst/>
          </a:prstGeom>
          <a:ln w="76200">
            <a:solidFill>
              <a:srgbClr val="04C4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FD6EB3-1752-3344-BBFA-70D7B6324D2B}"/>
              </a:ext>
            </a:extLst>
          </p:cNvPr>
          <p:cNvSpPr/>
          <p:nvPr/>
        </p:nvSpPr>
        <p:spPr>
          <a:xfrm>
            <a:off x="4671936" y="2254323"/>
            <a:ext cx="1490091" cy="275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sz="28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2. Normalisation</a:t>
            </a:r>
            <a:endParaRPr lang="en-CH" sz="28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2EAB8C7-4C29-684F-94E3-EF7F95897444}"/>
              </a:ext>
            </a:extLst>
          </p:cNvPr>
          <p:cNvSpPr/>
          <p:nvPr/>
        </p:nvSpPr>
        <p:spPr>
          <a:xfrm>
            <a:off x="5095621" y="3733512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sz="12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Grün mét.</a:t>
            </a:r>
            <a:endParaRPr lang="en-CH" sz="1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59CD1769-1F73-A643-8EE6-224F9EA23E75}"/>
              </a:ext>
            </a:extLst>
          </p:cNvPr>
          <p:cNvSpPr/>
          <p:nvPr/>
        </p:nvSpPr>
        <p:spPr>
          <a:xfrm>
            <a:off x="5905306" y="3804013"/>
            <a:ext cx="191652" cy="145862"/>
          </a:xfrm>
          <a:prstGeom prst="rightArrow">
            <a:avLst/>
          </a:prstGeom>
          <a:solidFill>
            <a:srgbClr val="04C4F0"/>
          </a:solidFill>
          <a:ln>
            <a:solidFill>
              <a:srgbClr val="0B3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CAA107-625A-AA4C-A2BC-CD037E4BF842}"/>
              </a:ext>
            </a:extLst>
          </p:cNvPr>
          <p:cNvSpPr/>
          <p:nvPr/>
        </p:nvSpPr>
        <p:spPr>
          <a:xfrm>
            <a:off x="6062267" y="3733512"/>
            <a:ext cx="588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sz="12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Green</a:t>
            </a:r>
            <a:endParaRPr lang="en-CH" sz="1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F036178-7E0E-D446-83EC-73846FC92532}"/>
              </a:ext>
            </a:extLst>
          </p:cNvPr>
          <p:cNvSpPr/>
          <p:nvPr/>
        </p:nvSpPr>
        <p:spPr>
          <a:xfrm>
            <a:off x="5095621" y="4141520"/>
            <a:ext cx="5277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sz="12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AUDI</a:t>
            </a:r>
            <a:endParaRPr lang="en-CH" sz="1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7A81488C-79E4-3545-B8CD-CF1AE600DAAB}"/>
              </a:ext>
            </a:extLst>
          </p:cNvPr>
          <p:cNvSpPr/>
          <p:nvPr/>
        </p:nvSpPr>
        <p:spPr>
          <a:xfrm>
            <a:off x="5905306" y="4212021"/>
            <a:ext cx="191652" cy="145862"/>
          </a:xfrm>
          <a:prstGeom prst="rightArrow">
            <a:avLst/>
          </a:prstGeom>
          <a:solidFill>
            <a:srgbClr val="04C4F0"/>
          </a:solidFill>
          <a:ln>
            <a:solidFill>
              <a:srgbClr val="0B3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50358B8-2034-1248-9DC8-05C7EC267A5B}"/>
              </a:ext>
            </a:extLst>
          </p:cNvPr>
          <p:cNvSpPr/>
          <p:nvPr/>
        </p:nvSpPr>
        <p:spPr>
          <a:xfrm>
            <a:off x="6062267" y="4141520"/>
            <a:ext cx="4940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sz="12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Audi</a:t>
            </a:r>
            <a:endParaRPr lang="en-CH" sz="1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DB531A8-9FF1-EB4C-A0C5-2C1F4C28F854}"/>
              </a:ext>
            </a:extLst>
          </p:cNvPr>
          <p:cNvSpPr/>
          <p:nvPr/>
        </p:nvSpPr>
        <p:spPr>
          <a:xfrm>
            <a:off x="5095621" y="3435071"/>
            <a:ext cx="615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sz="1200" i="1" u="sng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INPUT</a:t>
            </a:r>
            <a:endParaRPr lang="en-CH" sz="1200" i="1" u="sn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BE1A5C1-0A6F-C14B-99CA-41E88949748F}"/>
              </a:ext>
            </a:extLst>
          </p:cNvPr>
          <p:cNvSpPr/>
          <p:nvPr/>
        </p:nvSpPr>
        <p:spPr>
          <a:xfrm>
            <a:off x="6062267" y="3427730"/>
            <a:ext cx="7425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sz="1200" i="1" u="sng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TARGET</a:t>
            </a:r>
            <a:endParaRPr lang="en-CH" sz="1200" i="1" u="sn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57A303-698B-BD45-A13F-7601424A801B}"/>
              </a:ext>
            </a:extLst>
          </p:cNvPr>
          <p:cNvSpPr/>
          <p:nvPr/>
        </p:nvSpPr>
        <p:spPr>
          <a:xfrm>
            <a:off x="8945840" y="2928255"/>
            <a:ext cx="1995585" cy="1995585"/>
          </a:xfrm>
          <a:prstGeom prst="ellipse">
            <a:avLst/>
          </a:prstGeom>
          <a:ln w="76200">
            <a:solidFill>
              <a:srgbClr val="04C4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D0DD3-1A40-5F4C-A077-8ECC32C925BB}"/>
              </a:ext>
            </a:extLst>
          </p:cNvPr>
          <p:cNvSpPr/>
          <p:nvPr/>
        </p:nvSpPr>
        <p:spPr>
          <a:xfrm>
            <a:off x="8883434" y="2254323"/>
            <a:ext cx="1213584" cy="275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sz="2800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3. Integration</a:t>
            </a:r>
            <a:endParaRPr lang="en-CH" sz="28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58E390C-649F-9244-AB28-EDC88525E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7406" y="3654666"/>
            <a:ext cx="1379425" cy="693257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325E18B-13CF-A643-BDCE-4AC138BE0BF1}"/>
              </a:ext>
            </a:extLst>
          </p:cNvPr>
          <p:cNvSpPr/>
          <p:nvPr/>
        </p:nvSpPr>
        <p:spPr>
          <a:xfrm>
            <a:off x="9208725" y="3422918"/>
            <a:ext cx="615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sz="1200" i="1" u="sng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INPUT</a:t>
            </a:r>
            <a:endParaRPr lang="en-CH" sz="1200" i="1" u="sn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22A7B8A-7B37-AB42-8905-12DF6BADBA8D}"/>
              </a:ext>
            </a:extLst>
          </p:cNvPr>
          <p:cNvSpPr/>
          <p:nvPr/>
        </p:nvSpPr>
        <p:spPr>
          <a:xfrm>
            <a:off x="9944616" y="3415577"/>
            <a:ext cx="7425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sz="1200" i="1" u="sng">
                <a:solidFill>
                  <a:srgbClr val="0B346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TARGET</a:t>
            </a:r>
            <a:endParaRPr lang="en-CH" sz="1200" i="1" u="sng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7" name="Picture 6" descr="Json file - Free interface icons">
            <a:extLst>
              <a:ext uri="{FF2B5EF4-FFF2-40B4-BE49-F238E27FC236}">
                <a16:creationId xmlns:a16="http://schemas.microsoft.com/office/drawing/2014/main" id="{F741A001-D09C-404A-88B1-5A45D5B8C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11" y="1230518"/>
            <a:ext cx="748435" cy="74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Bent Up Arrow 16">
            <a:extLst>
              <a:ext uri="{FF2B5EF4-FFF2-40B4-BE49-F238E27FC236}">
                <a16:creationId xmlns:a16="http://schemas.microsoft.com/office/drawing/2014/main" id="{37FD20E9-FDB1-EA4A-8E8D-E92E6DFAAC5F}"/>
              </a:ext>
            </a:extLst>
          </p:cNvPr>
          <p:cNvSpPr/>
          <p:nvPr/>
        </p:nvSpPr>
        <p:spPr>
          <a:xfrm rot="10800000" flipH="1">
            <a:off x="1209495" y="1488136"/>
            <a:ext cx="978533" cy="748436"/>
          </a:xfrm>
          <a:prstGeom prst="bentUpArrow">
            <a:avLst/>
          </a:prstGeom>
          <a:solidFill>
            <a:srgbClr val="04C4F0"/>
          </a:solidFill>
          <a:ln w="6350">
            <a:solidFill>
              <a:srgbClr val="0B3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2" name="Bent Up Arrow 31">
            <a:extLst>
              <a:ext uri="{FF2B5EF4-FFF2-40B4-BE49-F238E27FC236}">
                <a16:creationId xmlns:a16="http://schemas.microsoft.com/office/drawing/2014/main" id="{A1569954-7D56-B048-820D-ABCDB4859DC7}"/>
              </a:ext>
            </a:extLst>
          </p:cNvPr>
          <p:cNvSpPr/>
          <p:nvPr/>
        </p:nvSpPr>
        <p:spPr>
          <a:xfrm rot="5400000">
            <a:off x="9829784" y="5133900"/>
            <a:ext cx="805658" cy="748436"/>
          </a:xfrm>
          <a:prstGeom prst="bentUpArrow">
            <a:avLst/>
          </a:prstGeom>
          <a:solidFill>
            <a:srgbClr val="04C4F0"/>
          </a:solidFill>
          <a:ln w="6350">
            <a:solidFill>
              <a:srgbClr val="0B3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66F236F4-E157-1E45-A203-E38814EE8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671" y="5126900"/>
            <a:ext cx="1036257" cy="101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ight Arrow 34">
            <a:extLst>
              <a:ext uri="{FF2B5EF4-FFF2-40B4-BE49-F238E27FC236}">
                <a16:creationId xmlns:a16="http://schemas.microsoft.com/office/drawing/2014/main" id="{7798D23A-A655-6849-958F-9C3AA597D92B}"/>
              </a:ext>
            </a:extLst>
          </p:cNvPr>
          <p:cNvSpPr/>
          <p:nvPr/>
        </p:nvSpPr>
        <p:spPr>
          <a:xfrm>
            <a:off x="3625887" y="3771906"/>
            <a:ext cx="737808" cy="561529"/>
          </a:xfrm>
          <a:prstGeom prst="rightArrow">
            <a:avLst/>
          </a:prstGeom>
          <a:solidFill>
            <a:srgbClr val="04C4F0"/>
          </a:solidFill>
          <a:ln>
            <a:solidFill>
              <a:srgbClr val="0B3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4DA0275F-814C-5747-87E8-AC70A5725E68}"/>
              </a:ext>
            </a:extLst>
          </p:cNvPr>
          <p:cNvSpPr/>
          <p:nvPr/>
        </p:nvSpPr>
        <p:spPr>
          <a:xfrm>
            <a:off x="7697806" y="3728745"/>
            <a:ext cx="737808" cy="561529"/>
          </a:xfrm>
          <a:prstGeom prst="rightArrow">
            <a:avLst/>
          </a:prstGeom>
          <a:solidFill>
            <a:srgbClr val="04C4F0"/>
          </a:solidFill>
          <a:ln>
            <a:solidFill>
              <a:srgbClr val="0B3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25115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97FB-DBF6-CA4F-9FA1-E3170E3E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>
                <a:solidFill>
                  <a:srgbClr val="05C4E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Helvetica Neue" panose="02000503000000020004" pitchFamily="2" charset="0"/>
              </a:rPr>
              <a:t>3. Pre-processing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BA101-8D45-5E43-B0E3-09195BEF4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latin typeface="Roboto" panose="02000000000000000000" pitchFamily="2" charset="0"/>
                <a:ea typeface="Roboto" panose="02000000000000000000" pitchFamily="2" charset="0"/>
              </a:rPr>
              <a:t>Transformation of supplier data to achieve the </a:t>
            </a:r>
          </a:p>
          <a:p>
            <a:r>
              <a:rPr lang="en-GB">
                <a:latin typeface="Roboto" panose="02000000000000000000" pitchFamily="2" charset="0"/>
                <a:ea typeface="Roboto" panose="02000000000000000000" pitchFamily="2" charset="0"/>
              </a:rPr>
              <a:t>same granularity as the target data.</a:t>
            </a:r>
          </a:p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8FB6D-9F53-E34C-9350-E228541E3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0409-7A08-7747-9B86-D6B5A2A1F538}" type="slidenum">
              <a:rPr lang="en-CH"/>
              <a:t>9</a:t>
            </a:fld>
            <a:endParaRPr lang="en-C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FEFB9E-DD3E-EF48-B067-DACF20517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341242"/>
            <a:ext cx="7180441" cy="2683015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EBBCEFBA-8521-9B47-9069-7770E5ED25B4}"/>
              </a:ext>
            </a:extLst>
          </p:cNvPr>
          <p:cNvSpPr/>
          <p:nvPr/>
        </p:nvSpPr>
        <p:spPr>
          <a:xfrm>
            <a:off x="3263496" y="1480847"/>
            <a:ext cx="601493" cy="457782"/>
          </a:xfrm>
          <a:prstGeom prst="rightArrow">
            <a:avLst/>
          </a:prstGeom>
          <a:solidFill>
            <a:srgbClr val="04C4F0"/>
          </a:solidFill>
          <a:ln>
            <a:solidFill>
              <a:srgbClr val="0B3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Footer Placeholder 3">
                <a:extLst>
                  <a:ext uri="{FF2B5EF4-FFF2-40B4-BE49-F238E27FC236}">
                    <a16:creationId xmlns:a16="http://schemas.microsoft.com/office/drawing/2014/main" id="{B58B9306-66D5-AA4C-9C87-4A91B6ADB6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0720" y="6356349"/>
                <a:ext cx="3400661" cy="3651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en-CH"/>
                </a:defPPr>
                <a:lvl1pPr marL="0" algn="ctr" defTabSz="914400" rtl="0" eaLnBrk="1" latinLnBrk="0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/>
                  <a:t>Data Tasks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Heiko Kromer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/>
                  <a:t> September 2020</a:t>
                </a:r>
                <a:endParaRPr lang="en-CH"/>
              </a:p>
            </p:txBody>
          </p:sp>
        </mc:Choice>
        <mc:Fallback>
          <p:sp>
            <p:nvSpPr>
              <p:cNvPr id="8" name="Footer Placeholder 3">
                <a:extLst>
                  <a:ext uri="{FF2B5EF4-FFF2-40B4-BE49-F238E27FC236}">
                    <a16:creationId xmlns:a16="http://schemas.microsoft.com/office/drawing/2014/main" id="{B58B9306-66D5-AA4C-9C87-4A91B6ADB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20" y="6356349"/>
                <a:ext cx="3400661" cy="3651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301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1764</Words>
  <Application>Microsoft Macintosh PowerPoint</Application>
  <PresentationFormat>Widescreen</PresentationFormat>
  <Paragraphs>524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Roboto</vt:lpstr>
      <vt:lpstr>Roboto Medium</vt:lpstr>
      <vt:lpstr>Office Theme</vt:lpstr>
      <vt:lpstr>  Data Tasks</vt:lpstr>
      <vt:lpstr>Outline</vt:lpstr>
      <vt:lpstr>Outline</vt:lpstr>
      <vt:lpstr>Introduction – Task description</vt:lpstr>
      <vt:lpstr>Introduction – Key facts</vt:lpstr>
      <vt:lpstr>Introduction – Hypothesis</vt:lpstr>
      <vt:lpstr>Outline</vt:lpstr>
      <vt:lpstr>Pipeline overview</vt:lpstr>
      <vt:lpstr>3. Pre-processing</vt:lpstr>
      <vt:lpstr>Pre-processing</vt:lpstr>
      <vt:lpstr>Pre-processing</vt:lpstr>
      <vt:lpstr>4. Normalisation</vt:lpstr>
      <vt:lpstr>Normalisation</vt:lpstr>
      <vt:lpstr>Normalisation </vt:lpstr>
      <vt:lpstr>Normalisation </vt:lpstr>
      <vt:lpstr>Normalisation</vt:lpstr>
      <vt:lpstr>Normalisation – What else we can do BodyTypeText to carType </vt:lpstr>
      <vt:lpstr>Normalisation – What else we can do ConditionTypeText to condition </vt:lpstr>
      <vt:lpstr>Normalisation – What else we can do Km to mileage </vt:lpstr>
      <vt:lpstr>Normalisation – What else we can do ConsumptionTotalText to fuel_consumption_unit </vt:lpstr>
      <vt:lpstr>Normalisation – What else we can do ModelText, ModelTypeText, and TypeName to model and model_variant</vt:lpstr>
      <vt:lpstr>5. Integration</vt:lpstr>
      <vt:lpstr>Integration</vt:lpstr>
      <vt:lpstr>Integration </vt:lpstr>
      <vt:lpstr>Integration </vt:lpstr>
      <vt:lpstr>Integration </vt:lpstr>
      <vt:lpstr>Outline</vt:lpstr>
      <vt:lpstr>Take-away – Summary </vt:lpstr>
      <vt:lpstr>Take-away – What else we can do for you Data cleaning</vt:lpstr>
      <vt:lpstr>Take-away – What else we can do for you Data mining and machine learning models </vt:lpstr>
      <vt:lpstr>  Data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</dc:title>
  <dc:creator>Kromer  Heiko</dc:creator>
  <cp:lastModifiedBy>Kromer  Heiko</cp:lastModifiedBy>
  <cp:revision>87</cp:revision>
  <dcterms:created xsi:type="dcterms:W3CDTF">2020-09-12T17:14:25Z</dcterms:created>
  <dcterms:modified xsi:type="dcterms:W3CDTF">2020-09-14T09:59:27Z</dcterms:modified>
</cp:coreProperties>
</file>