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72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222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3FC0581-D9B4-4BEB-A7ED-620E46DB1223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3A9ACA-C9CD-4859-8E43-12A9A804E634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17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17"/>
          <p:cNvPicPr/>
          <p:nvPr/>
        </p:nvPicPr>
        <p:blipFill>
          <a:blip r:embed="rId14" cstate="print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759840" y="6226560"/>
            <a:ext cx="4671360" cy="4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houghtworks.com/insights/blog/composition-vs-inheritance-how-choose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zenika.com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blog.zenika.com/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9"/>
          <p:cNvPicPr/>
          <p:nvPr/>
        </p:nvPicPr>
        <p:blipFill>
          <a:blip r:embed="rId2" cstate="print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 126"/>
          <p:cNvPicPr/>
          <p:nvPr/>
        </p:nvPicPr>
        <p:blipFill>
          <a:blip r:embed="rId2" cstate="print"/>
          <a:stretch/>
        </p:blipFill>
        <p:spPr>
          <a:xfrm>
            <a:off x="2551320" y="2190240"/>
            <a:ext cx="2704680" cy="761760"/>
          </a:xfrm>
          <a:prstGeom prst="rect">
            <a:avLst/>
          </a:prstGeom>
          <a:ln>
            <a:noFill/>
          </a:ln>
        </p:spPr>
      </p:pic>
      <p:pic>
        <p:nvPicPr>
          <p:cNvPr id="128" name="Image 127"/>
          <p:cNvPicPr/>
          <p:nvPr/>
        </p:nvPicPr>
        <p:blipFill>
          <a:blip r:embed="rId3" cstate="print"/>
          <a:stretch/>
        </p:blipFill>
        <p:spPr>
          <a:xfrm>
            <a:off x="6120000" y="1152000"/>
            <a:ext cx="4076280" cy="4114440"/>
          </a:xfrm>
          <a:prstGeom prst="rect">
            <a:avLst/>
          </a:prstGeom>
          <a:ln>
            <a:noFill/>
          </a:ln>
        </p:spPr>
      </p:pic>
      <p:pic>
        <p:nvPicPr>
          <p:cNvPr id="129" name="Image 128"/>
          <p:cNvPicPr/>
          <p:nvPr/>
        </p:nvPicPr>
        <p:blipFill>
          <a:blip r:embed="rId4" cstate="print"/>
          <a:stretch/>
        </p:blipFill>
        <p:spPr>
          <a:xfrm>
            <a:off x="2183040" y="4284720"/>
            <a:ext cx="3504960" cy="9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31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Segregation 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</a:t>
            </a: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Diminution couplage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Robustesse du client, meilleure lisibilité du </a:t>
            </a:r>
            <a:r>
              <a:rPr lang="fr-F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contrat et rôle bien défini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33080" y="2593080"/>
            <a:ext cx="6120000" cy="187200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Clients should not be forced to depend on methods 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they do not use. »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clients ne doivent pas être forcés d’utiliser 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 méthodes/contrats qu’il n’utiliseront pas »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Image 136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39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Segregation : Dino DEMO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43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 Inversion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Faciliter les tests</a:t>
            </a:r>
            <a:r>
              <a:rPr lang="fr-FR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433440" y="2593440"/>
            <a:ext cx="6120000" cy="187200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Abstractions should not depend on details. 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should depend on abstractions. »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Image 148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51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1656000" y="1728000"/>
            <a:ext cx="792000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4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4" cstate="print"/>
          <a:stretch/>
        </p:blipFill>
        <p:spPr>
          <a:xfrm>
            <a:off x="4204440" y="2453760"/>
            <a:ext cx="3571560" cy="251424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 sont mort….ou presque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59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56000" y="1728000"/>
            <a:ext cx="792000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CustomShape 4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4" cstate="print"/>
          <a:stretch/>
        </p:blipFill>
        <p:spPr>
          <a:xfrm>
            <a:off x="4204440" y="2453760"/>
            <a:ext cx="3571560" cy="2514240"/>
          </a:xfrm>
          <a:prstGeom prst="rect">
            <a:avLst/>
          </a:prstGeom>
          <a:ln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 sont mort….ou presque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67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Pour aller plus loin...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008000" y="1697760"/>
            <a:ext cx="7093440" cy="382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Bien nommée ces classes/</a:t>
            </a:r>
            <a:r>
              <a:rPr lang="fr-FR" sz="2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methodes</a:t>
            </a: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(sens métier).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Duplication de 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Yagni</a:t>
            </a: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/KISS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Loi de Déméter – Principe de connaissance minimale :  "Ne parlez qu'à vos amis immédiats"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Composition &gt; Héritage 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https://</a:t>
            </a: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www.thoughtworks.com/insights/blog/composition-vs-inheritance-how-choose</a:t>
            </a:r>
            <a:endParaRPr lang="fr-FR" sz="2400" b="0" strike="noStrike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https://medium.com/france/solid-par-l-exemple-bdef268fcd36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91440" y="5634360"/>
            <a:ext cx="185220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info@zenika.com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145520" y="6009840"/>
            <a:ext cx="158976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01 45 26 19 15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47360" y="5702040"/>
            <a:ext cx="179352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3"/>
              </a:rPr>
              <a:t>www.zenika.com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47360" y="6008400"/>
            <a:ext cx="1852200" cy="30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4"/>
              </a:rPr>
              <a:t>blog.zenika.com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4856400" y="3404880"/>
            <a:ext cx="2580120" cy="101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Merci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Shape 733"/>
          <p:cNvPicPr/>
          <p:nvPr/>
        </p:nvPicPr>
        <p:blipFill>
          <a:blip r:embed="rId5" cstate="print"/>
          <a:stretch/>
        </p:blipFill>
        <p:spPr>
          <a:xfrm>
            <a:off x="2600640" y="3339000"/>
            <a:ext cx="2254320" cy="1131480"/>
          </a:xfrm>
          <a:prstGeom prst="rect">
            <a:avLst/>
          </a:prstGeom>
          <a:ln>
            <a:noFill/>
          </a:ln>
        </p:spPr>
      </p:pic>
      <p:pic>
        <p:nvPicPr>
          <p:cNvPr id="177" name="Shape 734"/>
          <p:cNvPicPr/>
          <p:nvPr/>
        </p:nvPicPr>
        <p:blipFill>
          <a:blip r:embed="rId5" cstate="print"/>
          <a:stretch/>
        </p:blipFill>
        <p:spPr>
          <a:xfrm rot="10800000">
            <a:off x="14202720" y="6735960"/>
            <a:ext cx="2254320" cy="1131480"/>
          </a:xfrm>
          <a:prstGeom prst="rect">
            <a:avLst/>
          </a:prstGeom>
          <a:ln>
            <a:noFill/>
          </a:ln>
        </p:spPr>
      </p:pic>
      <p:pic>
        <p:nvPicPr>
          <p:cNvPr id="178" name="Shape 735"/>
          <p:cNvPicPr/>
          <p:nvPr/>
        </p:nvPicPr>
        <p:blipFill>
          <a:blip r:embed="rId6" cstate="print"/>
          <a:stretch/>
        </p:blipFill>
        <p:spPr>
          <a:xfrm>
            <a:off x="4853880" y="478800"/>
            <a:ext cx="2584800" cy="2526840"/>
          </a:xfrm>
          <a:prstGeom prst="rect">
            <a:avLst/>
          </a:prstGeom>
          <a:ln>
            <a:noFill/>
          </a:ln>
        </p:spPr>
      </p:pic>
      <p:pic>
        <p:nvPicPr>
          <p:cNvPr id="179" name="Shape 736"/>
          <p:cNvPicPr/>
          <p:nvPr/>
        </p:nvPicPr>
        <p:blipFill>
          <a:blip r:embed="rId7" cstate="print"/>
          <a:stretch/>
        </p:blipFill>
        <p:spPr>
          <a:xfrm>
            <a:off x="6618960" y="5781240"/>
            <a:ext cx="272160" cy="336600"/>
          </a:xfrm>
          <a:prstGeom prst="rect">
            <a:avLst/>
          </a:prstGeom>
          <a:ln>
            <a:noFill/>
          </a:ln>
        </p:spPr>
      </p:pic>
      <p:pic>
        <p:nvPicPr>
          <p:cNvPr id="180" name="Shape 737"/>
          <p:cNvPicPr/>
          <p:nvPr/>
        </p:nvPicPr>
        <p:blipFill>
          <a:blip r:embed="rId8" cstate="print"/>
          <a:stretch/>
        </p:blipFill>
        <p:spPr>
          <a:xfrm>
            <a:off x="6004440" y="5757120"/>
            <a:ext cx="328320" cy="360720"/>
          </a:xfrm>
          <a:prstGeom prst="rect">
            <a:avLst/>
          </a:prstGeom>
          <a:ln>
            <a:noFill/>
          </a:ln>
        </p:spPr>
      </p:pic>
      <p:pic>
        <p:nvPicPr>
          <p:cNvPr id="181" name="Shape 738"/>
          <p:cNvPicPr/>
          <p:nvPr/>
        </p:nvPicPr>
        <p:blipFill>
          <a:blip r:embed="rId9" cstate="print"/>
          <a:stretch/>
        </p:blipFill>
        <p:spPr>
          <a:xfrm>
            <a:off x="5357520" y="5797080"/>
            <a:ext cx="360720" cy="320400"/>
          </a:xfrm>
          <a:prstGeom prst="rect">
            <a:avLst/>
          </a:prstGeom>
          <a:ln>
            <a:noFill/>
          </a:ln>
        </p:spPr>
      </p:pic>
      <p:sp>
        <p:nvSpPr>
          <p:cNvPr id="182" name="CustomShape 6"/>
          <p:cNvSpPr/>
          <p:nvPr/>
        </p:nvSpPr>
        <p:spPr>
          <a:xfrm>
            <a:off x="3759840" y="6226560"/>
            <a:ext cx="4671360" cy="4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85" name="Shape 102"/>
          <p:cNvPicPr/>
          <p:nvPr/>
        </p:nvPicPr>
        <p:blipFill>
          <a:blip r:embed="rId3" cstate="print"/>
          <a:stretch/>
        </p:blipFill>
        <p:spPr>
          <a:xfrm>
            <a:off x="10674720" y="5472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828360" y="544320"/>
            <a:ext cx="312444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Sommaire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68000" y="1503000"/>
            <a:ext cx="418284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Rappel : les tontons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Les Principes SOLID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Single </a:t>
            </a:r>
            <a:r>
              <a:rPr lang="fr-FR" sz="1800" b="0" strike="noStrike" spc="-1" dirty="0" err="1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responsability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Open/close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fr-FR" sz="1800" b="0" strike="noStrike" spc="-1" dirty="0" err="1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Liskov</a:t>
            </a: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Substitution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Interface </a:t>
            </a:r>
            <a:r>
              <a:rPr lang="fr-FR" sz="1800" b="0" strike="noStrike" spc="-1" dirty="0" err="1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Segregation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fr-FR" sz="1800" b="0" strike="noStrike" spc="-1" dirty="0" err="1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Dependencies</a:t>
            </a: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Inversion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Mais...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lang="fr-FR" sz="1800" b="0" strike="noStrike" spc="-1" dirty="0" err="1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Resume</a:t>
            </a:r>
            <a:r>
              <a:rPr lang="fr-FR" sz="1800" b="0" strike="noStrike" spc="-1" dirty="0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et pour aller plus loin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104440" y="2262600"/>
            <a:ext cx="312444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90" name="Shape 102"/>
          <p:cNvPicPr/>
          <p:nvPr/>
        </p:nvPicPr>
        <p:blipFill>
          <a:blip r:embed="rId3" cstate="print"/>
          <a:stretch/>
        </p:blipFill>
        <p:spPr>
          <a:xfrm>
            <a:off x="10674720" y="5472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5104440" y="2262600"/>
            <a:ext cx="312444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3024000" y="3108240"/>
            <a:ext cx="8674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Rappel : les tontons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95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tontons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83720" y="1657440"/>
            <a:ext cx="4471920" cy="14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Robert MARTINS (Uncle Bob)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Craftsman</a:t>
            </a: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 architecture, Clean code, Agile manifesto...</a:t>
            </a:r>
          </a:p>
        </p:txBody>
      </p:sp>
      <p:pic>
        <p:nvPicPr>
          <p:cNvPr id="99" name="Image 98"/>
          <p:cNvPicPr/>
          <p:nvPr/>
        </p:nvPicPr>
        <p:blipFill>
          <a:blip r:embed="rId4" cstate="print"/>
          <a:stretch/>
        </p:blipFill>
        <p:spPr>
          <a:xfrm>
            <a:off x="6696000" y="1008000"/>
            <a:ext cx="4962240" cy="233496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6816080" y="4221088"/>
            <a:ext cx="1824840" cy="11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Kent BECK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XP, TDD,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Junit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age 100"/>
          <p:cNvPicPr/>
          <p:nvPr/>
        </p:nvPicPr>
        <p:blipFill>
          <a:blip r:embed="rId5" cstate="print"/>
          <a:stretch/>
        </p:blipFill>
        <p:spPr>
          <a:xfrm>
            <a:off x="767408" y="3573016"/>
            <a:ext cx="4846320" cy="228060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9048328" y="4221088"/>
            <a:ext cx="2616840" cy="1201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Martins FOWLER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Agile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Manifesto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fr-FR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Refactoring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95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828360" y="545400"/>
            <a:ext cx="8580008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code dangereux, c’est quoi 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83720" y="1657440"/>
            <a:ext cx="4471920" cy="3283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  <a:buFont typeface="Wingdings" pitchFamily="2" charset="2"/>
              <a:buChar char="ü"/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Couplage</a:t>
            </a:r>
          </a:p>
          <a:p>
            <a:pPr>
              <a:lnSpc>
                <a:spcPct val="100000"/>
              </a:lnSpc>
              <a:spcBef>
                <a:spcPts val="479"/>
              </a:spcBef>
              <a:buFont typeface="Wingdings" pitchFamily="2" charset="2"/>
              <a:buChar char="ü"/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Duplication</a:t>
            </a:r>
          </a:p>
          <a:p>
            <a:pPr>
              <a:lnSpc>
                <a:spcPct val="100000"/>
              </a:lnSpc>
              <a:spcBef>
                <a:spcPts val="479"/>
              </a:spcBef>
              <a:buFont typeface="Wingdings" pitchFamily="2" charset="2"/>
              <a:buChar char="ü"/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Valeurs magiques</a:t>
            </a:r>
          </a:p>
          <a:p>
            <a:pPr>
              <a:lnSpc>
                <a:spcPct val="100000"/>
              </a:lnSpc>
              <a:spcBef>
                <a:spcPts val="479"/>
              </a:spcBef>
              <a:buFont typeface="Wingdings" pitchFamily="2" charset="2"/>
              <a:buChar char="ü"/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Beaucoup de conditionnel</a:t>
            </a:r>
          </a:p>
          <a:p>
            <a:pPr>
              <a:lnSpc>
                <a:spcPct val="100000"/>
              </a:lnSpc>
              <a:spcBef>
                <a:spcPts val="479"/>
              </a:spcBef>
              <a:buFont typeface="Wingdings" pitchFamily="2" charset="2"/>
              <a:buChar char="ü"/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Longues classes/méthodes</a:t>
            </a:r>
          </a:p>
          <a:p>
            <a:pPr>
              <a:lnSpc>
                <a:spcPct val="100000"/>
              </a:lnSpc>
              <a:spcBef>
                <a:spcPts val="479"/>
              </a:spcBef>
              <a:buFont typeface="Wingdings" pitchFamily="2" charset="2"/>
              <a:buChar char="ü"/>
            </a:pPr>
            <a:r>
              <a:rPr lang="fr-FR" sz="24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Commentaires</a:t>
            </a:r>
          </a:p>
          <a:p>
            <a:pPr>
              <a:lnSpc>
                <a:spcPct val="100000"/>
              </a:lnSpc>
              <a:spcBef>
                <a:spcPts val="479"/>
              </a:spcBef>
              <a:buFont typeface="Wingdings" pitchFamily="2" charset="2"/>
              <a:buChar char="ü"/>
            </a:pPr>
            <a:r>
              <a:rPr lang="fr-FR" sz="24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</a:t>
            </a:r>
            <a:r>
              <a:rPr lang="fr-FR" sz="2400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smell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 descr="C:\Users\greg\Downloads\caca-symp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4032" y="1556792"/>
            <a:ext cx="3546252" cy="3546252"/>
          </a:xfrm>
          <a:prstGeom prst="rect">
            <a:avLst/>
          </a:prstGeom>
          <a:noFill/>
        </p:spPr>
      </p:pic>
      <p:sp>
        <p:nvSpPr>
          <p:cNvPr id="15" name="CustomShape 4"/>
          <p:cNvSpPr/>
          <p:nvPr/>
        </p:nvSpPr>
        <p:spPr>
          <a:xfrm>
            <a:off x="6168008" y="4653136"/>
            <a:ext cx="4176464" cy="521916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3810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fr-F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lang="fr-FR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04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responsability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432000" y="2592000"/>
            <a:ext cx="6120000" cy="187200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A class should have one and only one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reason to change 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Une classe ne doit posséder qu’une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une seule responsabilité 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Diminution de la complexité du code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Augmentation de la lisibilité de la classe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Meilleure encapsulation, et meilleure cohésion, les responsabilités étant regroupées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 109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39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SingleRespon</a:t>
            </a:r>
            <a:r>
              <a:rPr lang="fr-FR" sz="2400" spc="-1" dirty="0" err="1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sability</a:t>
            </a:r>
            <a:r>
              <a:rPr lang="fr-FR" sz="2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: Dino DEMO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12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Open/close Principle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Diminution du couplage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Flexibilité par rapport aux évolutions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432360" y="2592360"/>
            <a:ext cx="6120000" cy="187200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Classes,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methods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should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open for extension, </a:t>
            </a:r>
            <a:endParaRPr lang="fr-FR" sz="22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</a:t>
            </a:r>
            <a:r>
              <a:rPr lang="fr-FR" sz="18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closed</a:t>
            </a:r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modifications. »</a:t>
            </a:r>
            <a:endParaRPr lang="fr-FR" sz="22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Une classe...doit pouvoir être </a:t>
            </a: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ouverte aux extensions</a:t>
            </a:r>
            <a:endParaRPr lang="fr-FR" sz="22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fermé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fr-FR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aux modifications »</a:t>
            </a:r>
            <a:endParaRPr lang="fr-FR" sz="22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 117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01"/>
          <p:cNvPicPr/>
          <p:nvPr/>
        </p:nvPicPr>
        <p:blipFill>
          <a:blip r:embed="rId2" cstate="print"/>
          <a:stretch/>
        </p:blipFill>
        <p:spPr>
          <a:xfrm>
            <a:off x="96480" y="126720"/>
            <a:ext cx="1045440" cy="1124280"/>
          </a:xfrm>
          <a:prstGeom prst="rect">
            <a:avLst/>
          </a:prstGeom>
          <a:ln>
            <a:noFill/>
          </a:ln>
        </p:spPr>
      </p:pic>
      <p:pic>
        <p:nvPicPr>
          <p:cNvPr id="120" name="Shape 102"/>
          <p:cNvPicPr/>
          <p:nvPr/>
        </p:nvPicPr>
        <p:blipFill>
          <a:blip r:embed="rId3" cstate="print"/>
          <a:stretch/>
        </p:blipFill>
        <p:spPr>
          <a:xfrm>
            <a:off x="10674720" y="5544000"/>
            <a:ext cx="1030680" cy="103068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562280" y="1154880"/>
            <a:ext cx="54108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828360" y="545400"/>
            <a:ext cx="7738920" cy="70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4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368000" y="1656000"/>
            <a:ext cx="777528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Liskov Substitution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368000" y="4752000"/>
            <a:ext cx="7775280" cy="16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Augmentation de l'encapsulation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32720" y="2592720"/>
            <a:ext cx="6120000" cy="1872000"/>
          </a:xfrm>
          <a:custGeom>
            <a:avLst/>
            <a:gdLst/>
            <a:ahLst/>
            <a:cxn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Subtypes must be substituable for their base types »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sous-types doivent être remplaçables par 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fr-FR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leur type de base »</a:t>
            </a:r>
            <a:endParaRPr lang="fr-FR" sz="2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endParaRPr lang="fr-FR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 125"/>
          <p:cNvPicPr/>
          <p:nvPr/>
        </p:nvPicPr>
        <p:blipFill>
          <a:blip r:embed="rId4" cstate="print"/>
          <a:stretch/>
        </p:blipFill>
        <p:spPr>
          <a:xfrm>
            <a:off x="6984000" y="1548000"/>
            <a:ext cx="4716000" cy="37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231</Words>
  <Application>Microsoft Office PowerPoint</Application>
  <PresentationFormat>Personnalisé</PresentationFormat>
  <Paragraphs>114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subject/>
  <dc:creator/>
  <dc:description/>
  <cp:lastModifiedBy>greg</cp:lastModifiedBy>
  <cp:revision>69</cp:revision>
  <dcterms:modified xsi:type="dcterms:W3CDTF">2018-01-09T19:35:53Z</dcterms:modified>
  <dc:language>fr-FR</dc:language>
</cp:coreProperties>
</file>