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notesSlide15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3.png" ContentType="image/png"/>
  <Override PartName="/ppt/media/image42.png" ContentType="image/png"/>
  <Override PartName="/ppt/media/image40.png" ContentType="image/png"/>
  <Override PartName="/ppt/media/image44.png" ContentType="image/png"/>
  <Override PartName="/ppt/media/image36.jpeg" ContentType="image/jpeg"/>
  <Override PartName="/ppt/media/image32.png" ContentType="image/png"/>
  <Override PartName="/ppt/media/image31.png" ContentType="image/png"/>
  <Override PartName="/ppt/media/image37.png" ContentType="image/png"/>
  <Override PartName="/ppt/media/image30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8.png" ContentType="image/png"/>
  <Override PartName="/ppt/media/image34.png" ContentType="image/png"/>
  <Override PartName="/ppt/media/image10.jpeg" ContentType="image/jpeg"/>
  <Override PartName="/ppt/media/image33.jpeg" ContentType="image/jpeg"/>
  <Override PartName="/ppt/media/image14.png" ContentType="image/png"/>
  <Override PartName="/ppt/media/image35.png" ContentType="image/png"/>
  <Override PartName="/ppt/media/image25.jpeg" ContentType="image/jpeg"/>
  <Override PartName="/ppt/media/image9.jpeg" ContentType="image/jpeg"/>
  <Override PartName="/ppt/media/image41.png" ContentType="image/png"/>
  <Override PartName="/ppt/media/image16.jpeg" ContentType="image/jpeg"/>
  <Override PartName="/ppt/media/image1.jpeg" ContentType="image/jpeg"/>
  <Override PartName="/ppt/media/image11.png" ContentType="image/png"/>
  <Override PartName="/ppt/media/image38.png" ContentType="image/png"/>
  <Override PartName="/ppt/media/image3.png" ContentType="image/png"/>
  <Override PartName="/ppt/media/image19.jpeg" ContentType="image/jpeg"/>
  <Override PartName="/ppt/media/image6.png" ContentType="image/png"/>
  <Override PartName="/ppt/media/image21.png" ContentType="image/png"/>
  <Override PartName="/ppt/media/image39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5.png" ContentType="image/png"/>
  <Override PartName="/ppt/media/image20.png" ContentType="image/png"/>
  <Override PartName="/ppt/media/image7.png" ContentType="image/png"/>
  <Override PartName="/ppt/media/image22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3FC0581-D9B4-4BEB-A7ED-620E46DB1223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C3A9ACA-C9CD-4859-8E43-12A9A804E634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17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759840" y="6226560"/>
            <a:ext cx="467136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© ZENIKA 2017  All rights reserved  -  Proprietary &amp; confidential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jpe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jpe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zenika.com/" TargetMode="External"/><Relationship Id="rId2" Type="http://schemas.openxmlformats.org/officeDocument/2006/relationships/hyperlink" Target="https://blog.zenika.com/" TargetMode="Externa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9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39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</a:t>
            </a: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s </a:t>
            </a: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pri</a:t>
            </a: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nci</a:t>
            </a: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pe</a:t>
            </a: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s </a:t>
            </a: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SO</a:t>
            </a: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LI</a:t>
            </a: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Segregation : Dino </a:t>
            </a: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43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 Inversion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368000" y="4752000"/>
            <a:ext cx="777528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du 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Meilleure encapsulation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de la complexité du 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Faciliter les tests</a:t>
            </a: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433440" y="2593440"/>
            <a:ext cx="6120000" cy="187200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Abstractions should not depend on details. 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Details should depend on abstractions. »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6000" cy="37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51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1656000" y="1728000"/>
            <a:ext cx="7920000" cy="34344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CustomShape 4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4204440" y="2453760"/>
            <a:ext cx="3571560" cy="251424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principes SOLID sont mort….ou presque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59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56000" y="1728000"/>
            <a:ext cx="7920000" cy="34344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CustomShape 4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4204440" y="2453760"/>
            <a:ext cx="3571560" cy="2514240"/>
          </a:xfrm>
          <a:prstGeom prst="rect">
            <a:avLst/>
          </a:prstGeom>
          <a:ln>
            <a:noFill/>
          </a:ln>
        </p:spPr>
      </p:pic>
      <p:sp>
        <p:nvSpPr>
          <p:cNvPr id="165" name="CustomShape 5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principes SOLID sont mort….ou presque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67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Pour aller plus loin...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1008000" y="1697760"/>
            <a:ext cx="7093440" cy="382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Bien nommée ces classes/methodes (sens métier).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Duplication de 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Yagni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Loi de Déméter – Principe de connaissance minimale :  "Ne parlez qu'à vos amis immédiats"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Composition &gt; Héritage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https://www.thoughtworks.com/insights/blog/composition-vs-inheritance-how-choose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91440" y="5634360"/>
            <a:ext cx="185220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info@zenika.com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0145520" y="6009840"/>
            <a:ext cx="158976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01 45 26 19 15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47360" y="5702040"/>
            <a:ext cx="17935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hlinkClick r:id="rId1"/>
              </a:rPr>
              <a:t>www.zenika.com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47360" y="6008400"/>
            <a:ext cx="185220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hlinkClick r:id="rId2"/>
              </a:rPr>
              <a:t>blog.zenika.com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856400" y="3404880"/>
            <a:ext cx="2580120" cy="10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Merci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Shape 733" descr=""/>
          <p:cNvPicPr/>
          <p:nvPr/>
        </p:nvPicPr>
        <p:blipFill>
          <a:blip r:embed="rId3"/>
          <a:stretch/>
        </p:blipFill>
        <p:spPr>
          <a:xfrm>
            <a:off x="2600640" y="3339000"/>
            <a:ext cx="2254320" cy="1131480"/>
          </a:xfrm>
          <a:prstGeom prst="rect">
            <a:avLst/>
          </a:prstGeom>
          <a:ln>
            <a:noFill/>
          </a:ln>
        </p:spPr>
      </p:pic>
      <p:pic>
        <p:nvPicPr>
          <p:cNvPr id="177" name="Shape 734" descr=""/>
          <p:cNvPicPr/>
          <p:nvPr/>
        </p:nvPicPr>
        <p:blipFill>
          <a:blip r:embed="rId4"/>
          <a:stretch/>
        </p:blipFill>
        <p:spPr>
          <a:xfrm rot="10800000">
            <a:off x="14202720" y="6735960"/>
            <a:ext cx="2254320" cy="1131480"/>
          </a:xfrm>
          <a:prstGeom prst="rect">
            <a:avLst/>
          </a:prstGeom>
          <a:ln>
            <a:noFill/>
          </a:ln>
        </p:spPr>
      </p:pic>
      <p:pic>
        <p:nvPicPr>
          <p:cNvPr id="178" name="Shape 735" descr=""/>
          <p:cNvPicPr/>
          <p:nvPr/>
        </p:nvPicPr>
        <p:blipFill>
          <a:blip r:embed="rId5"/>
          <a:stretch/>
        </p:blipFill>
        <p:spPr>
          <a:xfrm>
            <a:off x="4853880" y="478800"/>
            <a:ext cx="2584800" cy="2526840"/>
          </a:xfrm>
          <a:prstGeom prst="rect">
            <a:avLst/>
          </a:prstGeom>
          <a:ln>
            <a:noFill/>
          </a:ln>
        </p:spPr>
      </p:pic>
      <p:pic>
        <p:nvPicPr>
          <p:cNvPr id="179" name="Shape 736" descr=""/>
          <p:cNvPicPr/>
          <p:nvPr/>
        </p:nvPicPr>
        <p:blipFill>
          <a:blip r:embed="rId6"/>
          <a:stretch/>
        </p:blipFill>
        <p:spPr>
          <a:xfrm>
            <a:off x="6618960" y="5781240"/>
            <a:ext cx="272160" cy="336600"/>
          </a:xfrm>
          <a:prstGeom prst="rect">
            <a:avLst/>
          </a:prstGeom>
          <a:ln>
            <a:noFill/>
          </a:ln>
        </p:spPr>
      </p:pic>
      <p:pic>
        <p:nvPicPr>
          <p:cNvPr id="180" name="Shape 737" descr=""/>
          <p:cNvPicPr/>
          <p:nvPr/>
        </p:nvPicPr>
        <p:blipFill>
          <a:blip r:embed="rId7"/>
          <a:stretch/>
        </p:blipFill>
        <p:spPr>
          <a:xfrm>
            <a:off x="6004440" y="5757120"/>
            <a:ext cx="328320" cy="360720"/>
          </a:xfrm>
          <a:prstGeom prst="rect">
            <a:avLst/>
          </a:prstGeom>
          <a:ln>
            <a:noFill/>
          </a:ln>
        </p:spPr>
      </p:pic>
      <p:pic>
        <p:nvPicPr>
          <p:cNvPr id="181" name="Shape 738" descr=""/>
          <p:cNvPicPr/>
          <p:nvPr/>
        </p:nvPicPr>
        <p:blipFill>
          <a:blip r:embed="rId8"/>
          <a:stretch/>
        </p:blipFill>
        <p:spPr>
          <a:xfrm>
            <a:off x="5357520" y="5797080"/>
            <a:ext cx="360720" cy="320400"/>
          </a:xfrm>
          <a:prstGeom prst="rect">
            <a:avLst/>
          </a:prstGeom>
          <a:ln>
            <a:noFill/>
          </a:ln>
        </p:spPr>
      </p:pic>
      <p:sp>
        <p:nvSpPr>
          <p:cNvPr id="182" name="CustomShape 6"/>
          <p:cNvSpPr/>
          <p:nvPr/>
        </p:nvSpPr>
        <p:spPr>
          <a:xfrm>
            <a:off x="3759840" y="6226560"/>
            <a:ext cx="467136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© ZENIKA 2017  All rights reserved  -  Proprietary &amp; confidential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85" name="Shape 102" descr=""/>
          <p:cNvPicPr/>
          <p:nvPr/>
        </p:nvPicPr>
        <p:blipFill>
          <a:blip r:embed="rId2"/>
          <a:stretch/>
        </p:blipFill>
        <p:spPr>
          <a:xfrm>
            <a:off x="10674720" y="5472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828360" y="544320"/>
            <a:ext cx="312444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Sommaire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368000" y="1503000"/>
            <a:ext cx="418284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Rappel : les tontons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Single responsability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Open/close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Liskov Substitution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Interface Segregation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Dependencies Inversion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Mais...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Resume et pour aller plus loin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104440" y="2262600"/>
            <a:ext cx="312444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90" name="Shape 102" descr=""/>
          <p:cNvPicPr/>
          <p:nvPr/>
        </p:nvPicPr>
        <p:blipFill>
          <a:blip r:embed="rId2"/>
          <a:stretch/>
        </p:blipFill>
        <p:spPr>
          <a:xfrm>
            <a:off x="10674720" y="5472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5104440" y="2262600"/>
            <a:ext cx="312444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3024000" y="3108240"/>
            <a:ext cx="86749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Rappel : les tontons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95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tontons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83720" y="1657440"/>
            <a:ext cx="447192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Robert MARTINS (Uncle Bob)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Craftsman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 architecture, Clean code, Agile manifesto...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6696000" y="1008000"/>
            <a:ext cx="4962240" cy="233496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6814800" y="3869280"/>
            <a:ext cx="1824840" cy="11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Kent BECK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XP, TDD, Junit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1417320" y="3744000"/>
            <a:ext cx="4846320" cy="2280600"/>
          </a:xfrm>
          <a:prstGeom prst="rect">
            <a:avLst/>
          </a:prstGeom>
          <a:ln>
            <a:noFill/>
          </a:ln>
        </p:spPr>
      </p:pic>
      <p:sp>
        <p:nvSpPr>
          <p:cNvPr id="102" name="CustomShape 5"/>
          <p:cNvSpPr/>
          <p:nvPr/>
        </p:nvSpPr>
        <p:spPr>
          <a:xfrm>
            <a:off x="9118800" y="3888000"/>
            <a:ext cx="2616840" cy="18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Martins FOWLER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Agile Manifesto, Refactoring++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04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responsability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432000" y="2592000"/>
            <a:ext cx="6120000" cy="187200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 A class should have one and only one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reason to change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 Une classe ne doit posséder qu’une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 une seule responsabilité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368000" y="4752000"/>
            <a:ext cx="777528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de la complexité du 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Augmentation de la lisibilité de la classe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Meilleure encapsulation, et meilleure cohésion, les responsabilités étant regroupées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6000" cy="37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12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Open/close Principle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368000" y="4752000"/>
            <a:ext cx="777528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du 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Flexibilité par rapport aux évolutions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432360" y="2592360"/>
            <a:ext cx="6120000" cy="187200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Classes, methods should be open for extension, 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closed for modifications. »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Une classe...doit pouvoir être implémenter de différentes 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façons sans qu’il soit nécessaire de la modifier »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6000" cy="37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20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Liskov Substitution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368000" y="4752000"/>
            <a:ext cx="777528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Augmentation de l'encapsulation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432720" y="2592720"/>
            <a:ext cx="6120000" cy="187200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</a:t>
            </a: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Subtype</a:t>
            </a: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must </a:t>
            </a: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</a:t>
            </a: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substitu</a:t>
            </a: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able for </a:t>
            </a: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their </a:t>
            </a: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 </a:t>
            </a: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 »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« Les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sous-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types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doivent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être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remplaça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bles par 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leur type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 »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6000" cy="37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551320" y="2190240"/>
            <a:ext cx="2704680" cy="7617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6120000" y="1152000"/>
            <a:ext cx="4076280" cy="41144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183040" y="4284720"/>
            <a:ext cx="3504960" cy="9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31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Segregation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368000" y="4752000"/>
            <a:ext cx="777528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Robustesse du client, meilleure lisibilité du contrat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433080" y="2593080"/>
            <a:ext cx="6120000" cy="187200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Clients should not be forced to depend on methods 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they do not use. »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« Les clients ne doivent pas être forcés d’utiliser 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 méthodes/contrats qu’il n’utiliseront pas »</a:t>
            </a:r>
            <a:endParaRPr b="0" i="1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6000" cy="37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2018-01-07T17:46:22Z</dcterms:modified>
  <cp:revision>47</cp:revision>
  <dc:subject/>
  <dc:title/>
</cp:coreProperties>
</file>