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74" r:id="rId2"/>
    <p:sldId id="257" r:id="rId3"/>
    <p:sldId id="276" r:id="rId4"/>
    <p:sldId id="258" r:id="rId5"/>
    <p:sldId id="259" r:id="rId6"/>
    <p:sldId id="277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4659" autoAdjust="0"/>
  </p:normalViewPr>
  <p:slideViewPr>
    <p:cSldViewPr>
      <p:cViewPr>
        <p:scale>
          <a:sx n="100" d="100"/>
          <a:sy n="100" d="100"/>
        </p:scale>
        <p:origin x="-2664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035B576-2D3C-4A08-AB3E-82CDAEFB095A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D5B5378-40B8-4D54-A785-9CC9C8E82200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19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759840" y="6226560"/>
            <a:ext cx="467064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zenika.com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blog.zenika.com/" TargetMode="Externa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greg\Desktop\tr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180" y="0"/>
            <a:ext cx="8572500" cy="6858000"/>
          </a:xfrm>
          <a:prstGeom prst="rect">
            <a:avLst/>
          </a:prstGeom>
          <a:noFill/>
        </p:spPr>
      </p:pic>
      <p:pic>
        <p:nvPicPr>
          <p:cNvPr id="8" name="Shape 102"/>
          <p:cNvPicPr/>
          <p:nvPr/>
        </p:nvPicPr>
        <p:blipFill>
          <a:blip r:embed="rId3" cstate="print"/>
          <a:stretch/>
        </p:blipFill>
        <p:spPr>
          <a:xfrm>
            <a:off x="10674720" y="5472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479376" y="3212976"/>
            <a:ext cx="496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rgbClr val="C00000"/>
                </a:solidFill>
              </a:rPr>
              <a:t>SOLIDE !</a:t>
            </a:r>
            <a:endParaRPr lang="fr-FR" sz="8000" dirty="0">
              <a:solidFill>
                <a:srgbClr val="C00000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3790950" y="3257550"/>
            <a:ext cx="463079" cy="1228725"/>
          </a:xfrm>
          <a:custGeom>
            <a:avLst/>
            <a:gdLst>
              <a:gd name="connsiteX0" fmla="*/ 114300 w 463079"/>
              <a:gd name="connsiteY0" fmla="*/ 114300 h 1228725"/>
              <a:gd name="connsiteX1" fmla="*/ 133350 w 463079"/>
              <a:gd name="connsiteY1" fmla="*/ 1114425 h 1228725"/>
              <a:gd name="connsiteX2" fmla="*/ 133350 w 463079"/>
              <a:gd name="connsiteY2" fmla="*/ 1114425 h 1228725"/>
              <a:gd name="connsiteX3" fmla="*/ 142875 w 463079"/>
              <a:gd name="connsiteY3" fmla="*/ 1066800 h 1228725"/>
              <a:gd name="connsiteX4" fmla="*/ 152400 w 463079"/>
              <a:gd name="connsiteY4" fmla="*/ 1009650 h 1228725"/>
              <a:gd name="connsiteX5" fmla="*/ 171450 w 463079"/>
              <a:gd name="connsiteY5" fmla="*/ 933450 h 1228725"/>
              <a:gd name="connsiteX6" fmla="*/ 180975 w 463079"/>
              <a:gd name="connsiteY6" fmla="*/ 895350 h 1228725"/>
              <a:gd name="connsiteX7" fmla="*/ 200025 w 463079"/>
              <a:gd name="connsiteY7" fmla="*/ 781050 h 1228725"/>
              <a:gd name="connsiteX8" fmla="*/ 209550 w 463079"/>
              <a:gd name="connsiteY8" fmla="*/ 742950 h 1228725"/>
              <a:gd name="connsiteX9" fmla="*/ 228600 w 463079"/>
              <a:gd name="connsiteY9" fmla="*/ 704850 h 1228725"/>
              <a:gd name="connsiteX10" fmla="*/ 247650 w 463079"/>
              <a:gd name="connsiteY10" fmla="*/ 609600 h 1228725"/>
              <a:gd name="connsiteX11" fmla="*/ 257175 w 463079"/>
              <a:gd name="connsiteY11" fmla="*/ 561975 h 1228725"/>
              <a:gd name="connsiteX12" fmla="*/ 266700 w 463079"/>
              <a:gd name="connsiteY12" fmla="*/ 523875 h 1228725"/>
              <a:gd name="connsiteX13" fmla="*/ 285750 w 463079"/>
              <a:gd name="connsiteY13" fmla="*/ 381000 h 1228725"/>
              <a:gd name="connsiteX14" fmla="*/ 295275 w 463079"/>
              <a:gd name="connsiteY14" fmla="*/ 352425 h 1228725"/>
              <a:gd name="connsiteX15" fmla="*/ 304800 w 463079"/>
              <a:gd name="connsiteY15" fmla="*/ 314325 h 1228725"/>
              <a:gd name="connsiteX16" fmla="*/ 314325 w 463079"/>
              <a:gd name="connsiteY16" fmla="*/ 285750 h 1228725"/>
              <a:gd name="connsiteX17" fmla="*/ 323850 w 463079"/>
              <a:gd name="connsiteY17" fmla="*/ 247650 h 1228725"/>
              <a:gd name="connsiteX18" fmla="*/ 342900 w 463079"/>
              <a:gd name="connsiteY18" fmla="*/ 190500 h 1228725"/>
              <a:gd name="connsiteX19" fmla="*/ 361950 w 463079"/>
              <a:gd name="connsiteY19" fmla="*/ 161925 h 1228725"/>
              <a:gd name="connsiteX20" fmla="*/ 381000 w 463079"/>
              <a:gd name="connsiteY20" fmla="*/ 95250 h 1228725"/>
              <a:gd name="connsiteX21" fmla="*/ 390525 w 463079"/>
              <a:gd name="connsiteY21" fmla="*/ 133350 h 1228725"/>
              <a:gd name="connsiteX22" fmla="*/ 400050 w 463079"/>
              <a:gd name="connsiteY22" fmla="*/ 161925 h 1228725"/>
              <a:gd name="connsiteX23" fmla="*/ 419100 w 463079"/>
              <a:gd name="connsiteY23" fmla="*/ 304800 h 1228725"/>
              <a:gd name="connsiteX24" fmla="*/ 428625 w 463079"/>
              <a:gd name="connsiteY24" fmla="*/ 352425 h 1228725"/>
              <a:gd name="connsiteX25" fmla="*/ 447675 w 463079"/>
              <a:gd name="connsiteY25" fmla="*/ 561975 h 1228725"/>
              <a:gd name="connsiteX26" fmla="*/ 428625 w 463079"/>
              <a:gd name="connsiteY26" fmla="*/ 1095375 h 1228725"/>
              <a:gd name="connsiteX27" fmla="*/ 419100 w 463079"/>
              <a:gd name="connsiteY27" fmla="*/ 1123950 h 1228725"/>
              <a:gd name="connsiteX28" fmla="*/ 400050 w 463079"/>
              <a:gd name="connsiteY28" fmla="*/ 1085850 h 1228725"/>
              <a:gd name="connsiteX29" fmla="*/ 390525 w 463079"/>
              <a:gd name="connsiteY29" fmla="*/ 1038225 h 1228725"/>
              <a:gd name="connsiteX30" fmla="*/ 381000 w 463079"/>
              <a:gd name="connsiteY30" fmla="*/ 1009650 h 1228725"/>
              <a:gd name="connsiteX31" fmla="*/ 371475 w 463079"/>
              <a:gd name="connsiteY31" fmla="*/ 971550 h 1228725"/>
              <a:gd name="connsiteX32" fmla="*/ 352425 w 463079"/>
              <a:gd name="connsiteY32" fmla="*/ 942975 h 1228725"/>
              <a:gd name="connsiteX33" fmla="*/ 342900 w 463079"/>
              <a:gd name="connsiteY33" fmla="*/ 895350 h 1228725"/>
              <a:gd name="connsiteX34" fmla="*/ 333375 w 463079"/>
              <a:gd name="connsiteY34" fmla="*/ 838200 h 1228725"/>
              <a:gd name="connsiteX35" fmla="*/ 304800 w 463079"/>
              <a:gd name="connsiteY35" fmla="*/ 685800 h 1228725"/>
              <a:gd name="connsiteX36" fmla="*/ 285750 w 463079"/>
              <a:gd name="connsiteY36" fmla="*/ 533400 h 1228725"/>
              <a:gd name="connsiteX37" fmla="*/ 266700 w 463079"/>
              <a:gd name="connsiteY37" fmla="*/ 295275 h 1228725"/>
              <a:gd name="connsiteX38" fmla="*/ 257175 w 463079"/>
              <a:gd name="connsiteY38" fmla="*/ 171450 h 1228725"/>
              <a:gd name="connsiteX39" fmla="*/ 238125 w 463079"/>
              <a:gd name="connsiteY39" fmla="*/ 0 h 1228725"/>
              <a:gd name="connsiteX40" fmla="*/ 228600 w 463079"/>
              <a:gd name="connsiteY40" fmla="*/ 28575 h 1228725"/>
              <a:gd name="connsiteX41" fmla="*/ 209550 w 463079"/>
              <a:gd name="connsiteY41" fmla="*/ 238125 h 1228725"/>
              <a:gd name="connsiteX42" fmla="*/ 200025 w 463079"/>
              <a:gd name="connsiteY42" fmla="*/ 400050 h 1228725"/>
              <a:gd name="connsiteX43" fmla="*/ 190500 w 463079"/>
              <a:gd name="connsiteY43" fmla="*/ 476250 h 1228725"/>
              <a:gd name="connsiteX44" fmla="*/ 171450 w 463079"/>
              <a:gd name="connsiteY44" fmla="*/ 666750 h 1228725"/>
              <a:gd name="connsiteX45" fmla="*/ 152400 w 463079"/>
              <a:gd name="connsiteY45" fmla="*/ 762000 h 1228725"/>
              <a:gd name="connsiteX46" fmla="*/ 133350 w 463079"/>
              <a:gd name="connsiteY46" fmla="*/ 857250 h 1228725"/>
              <a:gd name="connsiteX47" fmla="*/ 114300 w 463079"/>
              <a:gd name="connsiteY47" fmla="*/ 923925 h 1228725"/>
              <a:gd name="connsiteX48" fmla="*/ 104775 w 463079"/>
              <a:gd name="connsiteY48" fmla="*/ 971550 h 1228725"/>
              <a:gd name="connsiteX49" fmla="*/ 95250 w 463079"/>
              <a:gd name="connsiteY49" fmla="*/ 1009650 h 1228725"/>
              <a:gd name="connsiteX50" fmla="*/ 76200 w 463079"/>
              <a:gd name="connsiteY50" fmla="*/ 1114425 h 1228725"/>
              <a:gd name="connsiteX51" fmla="*/ 47625 w 463079"/>
              <a:gd name="connsiteY51" fmla="*/ 971550 h 1228725"/>
              <a:gd name="connsiteX52" fmla="*/ 38100 w 463079"/>
              <a:gd name="connsiteY52" fmla="*/ 923925 h 1228725"/>
              <a:gd name="connsiteX53" fmla="*/ 19050 w 463079"/>
              <a:gd name="connsiteY53" fmla="*/ 704850 h 1228725"/>
              <a:gd name="connsiteX54" fmla="*/ 0 w 463079"/>
              <a:gd name="connsiteY54" fmla="*/ 304800 h 1228725"/>
              <a:gd name="connsiteX55" fmla="*/ 9525 w 463079"/>
              <a:gd name="connsiteY55" fmla="*/ 161925 h 1228725"/>
              <a:gd name="connsiteX56" fmla="*/ 19050 w 463079"/>
              <a:gd name="connsiteY56" fmla="*/ 190500 h 1228725"/>
              <a:gd name="connsiteX57" fmla="*/ 28575 w 463079"/>
              <a:gd name="connsiteY57" fmla="*/ 228600 h 1228725"/>
              <a:gd name="connsiteX58" fmla="*/ 38100 w 463079"/>
              <a:gd name="connsiteY58" fmla="*/ 276225 h 1228725"/>
              <a:gd name="connsiteX59" fmla="*/ 66675 w 463079"/>
              <a:gd name="connsiteY59" fmla="*/ 371475 h 1228725"/>
              <a:gd name="connsiteX60" fmla="*/ 104775 w 463079"/>
              <a:gd name="connsiteY60" fmla="*/ 504825 h 1228725"/>
              <a:gd name="connsiteX61" fmla="*/ 114300 w 463079"/>
              <a:gd name="connsiteY61" fmla="*/ 561975 h 1228725"/>
              <a:gd name="connsiteX62" fmla="*/ 123825 w 463079"/>
              <a:gd name="connsiteY62" fmla="*/ 590550 h 1228725"/>
              <a:gd name="connsiteX63" fmla="*/ 142875 w 463079"/>
              <a:gd name="connsiteY63" fmla="*/ 704850 h 1228725"/>
              <a:gd name="connsiteX64" fmla="*/ 161925 w 463079"/>
              <a:gd name="connsiteY64" fmla="*/ 828675 h 1228725"/>
              <a:gd name="connsiteX65" fmla="*/ 171450 w 463079"/>
              <a:gd name="connsiteY65" fmla="*/ 942975 h 1228725"/>
              <a:gd name="connsiteX66" fmla="*/ 180975 w 463079"/>
              <a:gd name="connsiteY66" fmla="*/ 1000125 h 1228725"/>
              <a:gd name="connsiteX67" fmla="*/ 200025 w 463079"/>
              <a:gd name="connsiteY67" fmla="*/ 1085850 h 1228725"/>
              <a:gd name="connsiteX68" fmla="*/ 209550 w 463079"/>
              <a:gd name="connsiteY68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63079" h="1228725">
                <a:moveTo>
                  <a:pt x="114300" y="114300"/>
                </a:moveTo>
                <a:lnTo>
                  <a:pt x="133350" y="1114425"/>
                </a:lnTo>
                <a:lnTo>
                  <a:pt x="133350" y="1114425"/>
                </a:lnTo>
                <a:cubicBezTo>
                  <a:pt x="136525" y="1098550"/>
                  <a:pt x="139979" y="1082728"/>
                  <a:pt x="142875" y="1066800"/>
                </a:cubicBezTo>
                <a:cubicBezTo>
                  <a:pt x="146330" y="1047799"/>
                  <a:pt x="148353" y="1028534"/>
                  <a:pt x="152400" y="1009650"/>
                </a:cubicBezTo>
                <a:cubicBezTo>
                  <a:pt x="157886" y="984049"/>
                  <a:pt x="165100" y="958850"/>
                  <a:pt x="171450" y="933450"/>
                </a:cubicBezTo>
                <a:cubicBezTo>
                  <a:pt x="174625" y="920750"/>
                  <a:pt x="179124" y="908309"/>
                  <a:pt x="180975" y="895350"/>
                </a:cubicBezTo>
                <a:cubicBezTo>
                  <a:pt x="188927" y="839689"/>
                  <a:pt x="188883" y="831191"/>
                  <a:pt x="200025" y="781050"/>
                </a:cubicBezTo>
                <a:cubicBezTo>
                  <a:pt x="202865" y="768271"/>
                  <a:pt x="204953" y="755207"/>
                  <a:pt x="209550" y="742950"/>
                </a:cubicBezTo>
                <a:cubicBezTo>
                  <a:pt x="214536" y="729655"/>
                  <a:pt x="222250" y="717550"/>
                  <a:pt x="228600" y="704850"/>
                </a:cubicBezTo>
                <a:lnTo>
                  <a:pt x="247650" y="609600"/>
                </a:lnTo>
                <a:cubicBezTo>
                  <a:pt x="250825" y="593725"/>
                  <a:pt x="253248" y="577681"/>
                  <a:pt x="257175" y="561975"/>
                </a:cubicBezTo>
                <a:cubicBezTo>
                  <a:pt x="260350" y="549275"/>
                  <a:pt x="264133" y="536712"/>
                  <a:pt x="266700" y="523875"/>
                </a:cubicBezTo>
                <a:cubicBezTo>
                  <a:pt x="290193" y="406412"/>
                  <a:pt x="260335" y="533488"/>
                  <a:pt x="285750" y="381000"/>
                </a:cubicBezTo>
                <a:cubicBezTo>
                  <a:pt x="287401" y="371096"/>
                  <a:pt x="292517" y="362079"/>
                  <a:pt x="295275" y="352425"/>
                </a:cubicBezTo>
                <a:cubicBezTo>
                  <a:pt x="298871" y="339838"/>
                  <a:pt x="301204" y="326912"/>
                  <a:pt x="304800" y="314325"/>
                </a:cubicBezTo>
                <a:cubicBezTo>
                  <a:pt x="307558" y="304671"/>
                  <a:pt x="311567" y="295404"/>
                  <a:pt x="314325" y="285750"/>
                </a:cubicBezTo>
                <a:cubicBezTo>
                  <a:pt x="317921" y="273163"/>
                  <a:pt x="320088" y="260189"/>
                  <a:pt x="323850" y="247650"/>
                </a:cubicBezTo>
                <a:cubicBezTo>
                  <a:pt x="329620" y="228416"/>
                  <a:pt x="331761" y="207208"/>
                  <a:pt x="342900" y="190500"/>
                </a:cubicBezTo>
                <a:cubicBezTo>
                  <a:pt x="349250" y="180975"/>
                  <a:pt x="356830" y="172164"/>
                  <a:pt x="361950" y="161925"/>
                </a:cubicBezTo>
                <a:cubicBezTo>
                  <a:pt x="368782" y="148260"/>
                  <a:pt x="377948" y="107457"/>
                  <a:pt x="381000" y="95250"/>
                </a:cubicBezTo>
                <a:cubicBezTo>
                  <a:pt x="384175" y="107950"/>
                  <a:pt x="386929" y="120763"/>
                  <a:pt x="390525" y="133350"/>
                </a:cubicBezTo>
                <a:cubicBezTo>
                  <a:pt x="393283" y="143004"/>
                  <a:pt x="397872" y="152124"/>
                  <a:pt x="400050" y="161925"/>
                </a:cubicBezTo>
                <a:cubicBezTo>
                  <a:pt x="412015" y="215769"/>
                  <a:pt x="410846" y="247021"/>
                  <a:pt x="419100" y="304800"/>
                </a:cubicBezTo>
                <a:cubicBezTo>
                  <a:pt x="421390" y="320827"/>
                  <a:pt x="426335" y="336398"/>
                  <a:pt x="428625" y="352425"/>
                </a:cubicBezTo>
                <a:cubicBezTo>
                  <a:pt x="438023" y="418209"/>
                  <a:pt x="442711" y="497437"/>
                  <a:pt x="447675" y="561975"/>
                </a:cubicBezTo>
                <a:cubicBezTo>
                  <a:pt x="447421" y="574693"/>
                  <a:pt x="463079" y="940332"/>
                  <a:pt x="428625" y="1095375"/>
                </a:cubicBezTo>
                <a:cubicBezTo>
                  <a:pt x="426447" y="1105176"/>
                  <a:pt x="422275" y="1114425"/>
                  <a:pt x="419100" y="1123950"/>
                </a:cubicBezTo>
                <a:cubicBezTo>
                  <a:pt x="412750" y="1111250"/>
                  <a:pt x="404540" y="1099320"/>
                  <a:pt x="400050" y="1085850"/>
                </a:cubicBezTo>
                <a:cubicBezTo>
                  <a:pt x="394930" y="1070491"/>
                  <a:pt x="394452" y="1053931"/>
                  <a:pt x="390525" y="1038225"/>
                </a:cubicBezTo>
                <a:cubicBezTo>
                  <a:pt x="388090" y="1028485"/>
                  <a:pt x="383758" y="1019304"/>
                  <a:pt x="381000" y="1009650"/>
                </a:cubicBezTo>
                <a:cubicBezTo>
                  <a:pt x="377404" y="997063"/>
                  <a:pt x="376632" y="983582"/>
                  <a:pt x="371475" y="971550"/>
                </a:cubicBezTo>
                <a:cubicBezTo>
                  <a:pt x="366966" y="961028"/>
                  <a:pt x="358775" y="952500"/>
                  <a:pt x="352425" y="942975"/>
                </a:cubicBezTo>
                <a:cubicBezTo>
                  <a:pt x="349250" y="927100"/>
                  <a:pt x="345796" y="911278"/>
                  <a:pt x="342900" y="895350"/>
                </a:cubicBezTo>
                <a:cubicBezTo>
                  <a:pt x="339445" y="876349"/>
                  <a:pt x="337163" y="857138"/>
                  <a:pt x="333375" y="838200"/>
                </a:cubicBezTo>
                <a:cubicBezTo>
                  <a:pt x="317321" y="757931"/>
                  <a:pt x="317625" y="826870"/>
                  <a:pt x="304800" y="685800"/>
                </a:cubicBezTo>
                <a:cubicBezTo>
                  <a:pt x="293809" y="564902"/>
                  <a:pt x="302153" y="615413"/>
                  <a:pt x="285750" y="533400"/>
                </a:cubicBezTo>
                <a:cubicBezTo>
                  <a:pt x="279400" y="454025"/>
                  <a:pt x="272967" y="374657"/>
                  <a:pt x="266700" y="295275"/>
                </a:cubicBezTo>
                <a:cubicBezTo>
                  <a:pt x="263442" y="254006"/>
                  <a:pt x="263029" y="212431"/>
                  <a:pt x="257175" y="171450"/>
                </a:cubicBezTo>
                <a:cubicBezTo>
                  <a:pt x="242690" y="70058"/>
                  <a:pt x="249683" y="127133"/>
                  <a:pt x="238125" y="0"/>
                </a:cubicBezTo>
                <a:cubicBezTo>
                  <a:pt x="234950" y="9525"/>
                  <a:pt x="230569" y="18730"/>
                  <a:pt x="228600" y="28575"/>
                </a:cubicBezTo>
                <a:cubicBezTo>
                  <a:pt x="215755" y="92799"/>
                  <a:pt x="213276" y="178516"/>
                  <a:pt x="209550" y="238125"/>
                </a:cubicBezTo>
                <a:cubicBezTo>
                  <a:pt x="206177" y="292088"/>
                  <a:pt x="204337" y="346154"/>
                  <a:pt x="200025" y="400050"/>
                </a:cubicBezTo>
                <a:cubicBezTo>
                  <a:pt x="197984" y="425566"/>
                  <a:pt x="193227" y="450798"/>
                  <a:pt x="190500" y="476250"/>
                </a:cubicBezTo>
                <a:cubicBezTo>
                  <a:pt x="183701" y="539704"/>
                  <a:pt x="186928" y="604839"/>
                  <a:pt x="171450" y="666750"/>
                </a:cubicBezTo>
                <a:cubicBezTo>
                  <a:pt x="153283" y="739416"/>
                  <a:pt x="169916" y="668583"/>
                  <a:pt x="152400" y="762000"/>
                </a:cubicBezTo>
                <a:cubicBezTo>
                  <a:pt x="146433" y="793824"/>
                  <a:pt x="143589" y="826533"/>
                  <a:pt x="133350" y="857250"/>
                </a:cubicBezTo>
                <a:cubicBezTo>
                  <a:pt x="122743" y="889071"/>
                  <a:pt x="122273" y="888045"/>
                  <a:pt x="114300" y="923925"/>
                </a:cubicBezTo>
                <a:cubicBezTo>
                  <a:pt x="110788" y="939729"/>
                  <a:pt x="108287" y="955746"/>
                  <a:pt x="104775" y="971550"/>
                </a:cubicBezTo>
                <a:cubicBezTo>
                  <a:pt x="101935" y="984329"/>
                  <a:pt x="98090" y="996871"/>
                  <a:pt x="95250" y="1009650"/>
                </a:cubicBezTo>
                <a:cubicBezTo>
                  <a:pt x="86375" y="1049588"/>
                  <a:pt x="83093" y="1073068"/>
                  <a:pt x="76200" y="1114425"/>
                </a:cubicBezTo>
                <a:cubicBezTo>
                  <a:pt x="43958" y="1017698"/>
                  <a:pt x="65239" y="1094846"/>
                  <a:pt x="47625" y="971550"/>
                </a:cubicBezTo>
                <a:cubicBezTo>
                  <a:pt x="45335" y="955523"/>
                  <a:pt x="40240" y="939972"/>
                  <a:pt x="38100" y="923925"/>
                </a:cubicBezTo>
                <a:cubicBezTo>
                  <a:pt x="32148" y="879282"/>
                  <a:pt x="21043" y="741393"/>
                  <a:pt x="19050" y="704850"/>
                </a:cubicBezTo>
                <a:cubicBezTo>
                  <a:pt x="11779" y="571547"/>
                  <a:pt x="0" y="304800"/>
                  <a:pt x="0" y="304800"/>
                </a:cubicBezTo>
                <a:cubicBezTo>
                  <a:pt x="3175" y="257175"/>
                  <a:pt x="1678" y="209006"/>
                  <a:pt x="9525" y="161925"/>
                </a:cubicBezTo>
                <a:cubicBezTo>
                  <a:pt x="11176" y="152021"/>
                  <a:pt x="16292" y="180846"/>
                  <a:pt x="19050" y="190500"/>
                </a:cubicBezTo>
                <a:cubicBezTo>
                  <a:pt x="22646" y="203087"/>
                  <a:pt x="25735" y="215821"/>
                  <a:pt x="28575" y="228600"/>
                </a:cubicBezTo>
                <a:cubicBezTo>
                  <a:pt x="32087" y="244404"/>
                  <a:pt x="33840" y="260606"/>
                  <a:pt x="38100" y="276225"/>
                </a:cubicBezTo>
                <a:cubicBezTo>
                  <a:pt x="62029" y="363963"/>
                  <a:pt x="51798" y="302049"/>
                  <a:pt x="66675" y="371475"/>
                </a:cubicBezTo>
                <a:cubicBezTo>
                  <a:pt x="91239" y="486107"/>
                  <a:pt x="70048" y="435371"/>
                  <a:pt x="104775" y="504825"/>
                </a:cubicBezTo>
                <a:cubicBezTo>
                  <a:pt x="107950" y="523875"/>
                  <a:pt x="110110" y="543122"/>
                  <a:pt x="114300" y="561975"/>
                </a:cubicBezTo>
                <a:cubicBezTo>
                  <a:pt x="116478" y="571776"/>
                  <a:pt x="121856" y="580705"/>
                  <a:pt x="123825" y="590550"/>
                </a:cubicBezTo>
                <a:cubicBezTo>
                  <a:pt x="131400" y="628425"/>
                  <a:pt x="138610" y="666461"/>
                  <a:pt x="142875" y="704850"/>
                </a:cubicBezTo>
                <a:cubicBezTo>
                  <a:pt x="153846" y="803586"/>
                  <a:pt x="145427" y="762683"/>
                  <a:pt x="161925" y="828675"/>
                </a:cubicBezTo>
                <a:cubicBezTo>
                  <a:pt x="165100" y="866775"/>
                  <a:pt x="167228" y="904977"/>
                  <a:pt x="171450" y="942975"/>
                </a:cubicBezTo>
                <a:cubicBezTo>
                  <a:pt x="173583" y="962170"/>
                  <a:pt x="177187" y="981187"/>
                  <a:pt x="180975" y="1000125"/>
                </a:cubicBezTo>
                <a:cubicBezTo>
                  <a:pt x="193616" y="1063331"/>
                  <a:pt x="188935" y="1013763"/>
                  <a:pt x="200025" y="1085850"/>
                </a:cubicBezTo>
                <a:cubicBezTo>
                  <a:pt x="212307" y="1165681"/>
                  <a:pt x="209550" y="1152448"/>
                  <a:pt x="209550" y="122872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3667125" y="3267075"/>
            <a:ext cx="533400" cy="1152525"/>
          </a:xfrm>
          <a:custGeom>
            <a:avLst/>
            <a:gdLst>
              <a:gd name="connsiteX0" fmla="*/ 495300 w 533400"/>
              <a:gd name="connsiteY0" fmla="*/ 95250 h 1152525"/>
              <a:gd name="connsiteX1" fmla="*/ 476250 w 533400"/>
              <a:gd name="connsiteY1" fmla="*/ 161925 h 1152525"/>
              <a:gd name="connsiteX2" fmla="*/ 409575 w 533400"/>
              <a:gd name="connsiteY2" fmla="*/ 257175 h 1152525"/>
              <a:gd name="connsiteX3" fmla="*/ 371475 w 533400"/>
              <a:gd name="connsiteY3" fmla="*/ 314325 h 1152525"/>
              <a:gd name="connsiteX4" fmla="*/ 352425 w 533400"/>
              <a:gd name="connsiteY4" fmla="*/ 361950 h 1152525"/>
              <a:gd name="connsiteX5" fmla="*/ 333375 w 533400"/>
              <a:gd name="connsiteY5" fmla="*/ 400050 h 1152525"/>
              <a:gd name="connsiteX6" fmla="*/ 314325 w 533400"/>
              <a:gd name="connsiteY6" fmla="*/ 457200 h 1152525"/>
              <a:gd name="connsiteX7" fmla="*/ 295275 w 533400"/>
              <a:gd name="connsiteY7" fmla="*/ 485775 h 1152525"/>
              <a:gd name="connsiteX8" fmla="*/ 276225 w 533400"/>
              <a:gd name="connsiteY8" fmla="*/ 542925 h 1152525"/>
              <a:gd name="connsiteX9" fmla="*/ 266700 w 533400"/>
              <a:gd name="connsiteY9" fmla="*/ 571500 h 1152525"/>
              <a:gd name="connsiteX10" fmla="*/ 238125 w 533400"/>
              <a:gd name="connsiteY10" fmla="*/ 600075 h 1152525"/>
              <a:gd name="connsiteX11" fmla="*/ 228600 w 533400"/>
              <a:gd name="connsiteY11" fmla="*/ 647700 h 1152525"/>
              <a:gd name="connsiteX12" fmla="*/ 209550 w 533400"/>
              <a:gd name="connsiteY12" fmla="*/ 676275 h 1152525"/>
              <a:gd name="connsiteX13" fmla="*/ 171450 w 533400"/>
              <a:gd name="connsiteY13" fmla="*/ 752475 h 1152525"/>
              <a:gd name="connsiteX14" fmla="*/ 152400 w 533400"/>
              <a:gd name="connsiteY14" fmla="*/ 781050 h 1152525"/>
              <a:gd name="connsiteX15" fmla="*/ 142875 w 533400"/>
              <a:gd name="connsiteY15" fmla="*/ 809625 h 1152525"/>
              <a:gd name="connsiteX16" fmla="*/ 123825 w 533400"/>
              <a:gd name="connsiteY16" fmla="*/ 838200 h 1152525"/>
              <a:gd name="connsiteX17" fmla="*/ 104775 w 533400"/>
              <a:gd name="connsiteY17" fmla="*/ 895350 h 1152525"/>
              <a:gd name="connsiteX18" fmla="*/ 95250 w 533400"/>
              <a:gd name="connsiteY18" fmla="*/ 923925 h 1152525"/>
              <a:gd name="connsiteX19" fmla="*/ 85725 w 533400"/>
              <a:gd name="connsiteY19" fmla="*/ 981075 h 1152525"/>
              <a:gd name="connsiteX20" fmla="*/ 28575 w 533400"/>
              <a:gd name="connsiteY20" fmla="*/ 1095375 h 1152525"/>
              <a:gd name="connsiteX21" fmla="*/ 28575 w 533400"/>
              <a:gd name="connsiteY21" fmla="*/ 1095375 h 1152525"/>
              <a:gd name="connsiteX22" fmla="*/ 9525 w 533400"/>
              <a:gd name="connsiteY22" fmla="*/ 1152525 h 1152525"/>
              <a:gd name="connsiteX23" fmla="*/ 0 w 533400"/>
              <a:gd name="connsiteY23" fmla="*/ 1114425 h 1152525"/>
              <a:gd name="connsiteX24" fmla="*/ 9525 w 533400"/>
              <a:gd name="connsiteY24" fmla="*/ 1085850 h 1152525"/>
              <a:gd name="connsiteX25" fmla="*/ 28575 w 533400"/>
              <a:gd name="connsiteY25" fmla="*/ 962025 h 1152525"/>
              <a:gd name="connsiteX26" fmla="*/ 47625 w 533400"/>
              <a:gd name="connsiteY26" fmla="*/ 876300 h 1152525"/>
              <a:gd name="connsiteX27" fmla="*/ 57150 w 533400"/>
              <a:gd name="connsiteY27" fmla="*/ 828675 h 1152525"/>
              <a:gd name="connsiteX28" fmla="*/ 76200 w 533400"/>
              <a:gd name="connsiteY28" fmla="*/ 771525 h 1152525"/>
              <a:gd name="connsiteX29" fmla="*/ 85725 w 533400"/>
              <a:gd name="connsiteY29" fmla="*/ 733425 h 1152525"/>
              <a:gd name="connsiteX30" fmla="*/ 104775 w 533400"/>
              <a:gd name="connsiteY30" fmla="*/ 676275 h 1152525"/>
              <a:gd name="connsiteX31" fmla="*/ 133350 w 533400"/>
              <a:gd name="connsiteY31" fmla="*/ 600075 h 1152525"/>
              <a:gd name="connsiteX32" fmla="*/ 171450 w 533400"/>
              <a:gd name="connsiteY32" fmla="*/ 514350 h 1152525"/>
              <a:gd name="connsiteX33" fmla="*/ 200025 w 533400"/>
              <a:gd name="connsiteY33" fmla="*/ 428625 h 1152525"/>
              <a:gd name="connsiteX34" fmla="*/ 209550 w 533400"/>
              <a:gd name="connsiteY34" fmla="*/ 381000 h 1152525"/>
              <a:gd name="connsiteX35" fmla="*/ 228600 w 533400"/>
              <a:gd name="connsiteY35" fmla="*/ 323850 h 1152525"/>
              <a:gd name="connsiteX36" fmla="*/ 238125 w 533400"/>
              <a:gd name="connsiteY36" fmla="*/ 295275 h 1152525"/>
              <a:gd name="connsiteX37" fmla="*/ 257175 w 533400"/>
              <a:gd name="connsiteY37" fmla="*/ 219075 h 1152525"/>
              <a:gd name="connsiteX38" fmla="*/ 295275 w 533400"/>
              <a:gd name="connsiteY38" fmla="*/ 85725 h 1152525"/>
              <a:gd name="connsiteX39" fmla="*/ 304800 w 533400"/>
              <a:gd name="connsiteY39" fmla="*/ 57150 h 1152525"/>
              <a:gd name="connsiteX40" fmla="*/ 333375 w 533400"/>
              <a:gd name="connsiteY40" fmla="*/ 0 h 1152525"/>
              <a:gd name="connsiteX41" fmla="*/ 361950 w 533400"/>
              <a:gd name="connsiteY41" fmla="*/ 28575 h 1152525"/>
              <a:gd name="connsiteX42" fmla="*/ 371475 w 533400"/>
              <a:gd name="connsiteY42" fmla="*/ 76200 h 1152525"/>
              <a:gd name="connsiteX43" fmla="*/ 390525 w 533400"/>
              <a:gd name="connsiteY43" fmla="*/ 200025 h 1152525"/>
              <a:gd name="connsiteX44" fmla="*/ 390525 w 533400"/>
              <a:gd name="connsiteY44" fmla="*/ 847725 h 1152525"/>
              <a:gd name="connsiteX45" fmla="*/ 371475 w 533400"/>
              <a:gd name="connsiteY45" fmla="*/ 952500 h 1152525"/>
              <a:gd name="connsiteX46" fmla="*/ 352425 w 533400"/>
              <a:gd name="connsiteY46" fmla="*/ 1038225 h 1152525"/>
              <a:gd name="connsiteX47" fmla="*/ 342900 w 533400"/>
              <a:gd name="connsiteY47" fmla="*/ 1104900 h 1152525"/>
              <a:gd name="connsiteX48" fmla="*/ 333375 w 533400"/>
              <a:gd name="connsiteY48" fmla="*/ 1057275 h 1152525"/>
              <a:gd name="connsiteX49" fmla="*/ 323850 w 533400"/>
              <a:gd name="connsiteY49" fmla="*/ 1019175 h 1152525"/>
              <a:gd name="connsiteX50" fmla="*/ 333375 w 533400"/>
              <a:gd name="connsiteY50" fmla="*/ 657225 h 1152525"/>
              <a:gd name="connsiteX51" fmla="*/ 352425 w 533400"/>
              <a:gd name="connsiteY51" fmla="*/ 571500 h 1152525"/>
              <a:gd name="connsiteX52" fmla="*/ 361950 w 533400"/>
              <a:gd name="connsiteY52" fmla="*/ 542925 h 1152525"/>
              <a:gd name="connsiteX53" fmla="*/ 371475 w 533400"/>
              <a:gd name="connsiteY53" fmla="*/ 495300 h 1152525"/>
              <a:gd name="connsiteX54" fmla="*/ 400050 w 533400"/>
              <a:gd name="connsiteY54" fmla="*/ 419100 h 1152525"/>
              <a:gd name="connsiteX55" fmla="*/ 428625 w 533400"/>
              <a:gd name="connsiteY55" fmla="*/ 381000 h 1152525"/>
              <a:gd name="connsiteX56" fmla="*/ 457200 w 533400"/>
              <a:gd name="connsiteY56" fmla="*/ 314325 h 1152525"/>
              <a:gd name="connsiteX57" fmla="*/ 466725 w 533400"/>
              <a:gd name="connsiteY57" fmla="*/ 285750 h 1152525"/>
              <a:gd name="connsiteX58" fmla="*/ 504825 w 533400"/>
              <a:gd name="connsiteY58" fmla="*/ 228600 h 1152525"/>
              <a:gd name="connsiteX59" fmla="*/ 533400 w 533400"/>
              <a:gd name="connsiteY59" fmla="*/ 190500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33400" h="1152525">
                <a:moveTo>
                  <a:pt x="495300" y="95250"/>
                </a:moveTo>
                <a:cubicBezTo>
                  <a:pt x="493058" y="104218"/>
                  <a:pt x="482461" y="150745"/>
                  <a:pt x="476250" y="161925"/>
                </a:cubicBezTo>
                <a:cubicBezTo>
                  <a:pt x="459498" y="192079"/>
                  <a:pt x="430979" y="228636"/>
                  <a:pt x="409575" y="257175"/>
                </a:cubicBezTo>
                <a:cubicBezTo>
                  <a:pt x="384394" y="332717"/>
                  <a:pt x="422439" y="232783"/>
                  <a:pt x="371475" y="314325"/>
                </a:cubicBezTo>
                <a:cubicBezTo>
                  <a:pt x="362413" y="328824"/>
                  <a:pt x="359369" y="346326"/>
                  <a:pt x="352425" y="361950"/>
                </a:cubicBezTo>
                <a:cubicBezTo>
                  <a:pt x="346658" y="374925"/>
                  <a:pt x="338648" y="386867"/>
                  <a:pt x="333375" y="400050"/>
                </a:cubicBezTo>
                <a:cubicBezTo>
                  <a:pt x="325917" y="418694"/>
                  <a:pt x="325464" y="440492"/>
                  <a:pt x="314325" y="457200"/>
                </a:cubicBezTo>
                <a:cubicBezTo>
                  <a:pt x="307975" y="466725"/>
                  <a:pt x="299924" y="475314"/>
                  <a:pt x="295275" y="485775"/>
                </a:cubicBezTo>
                <a:cubicBezTo>
                  <a:pt x="287120" y="504125"/>
                  <a:pt x="282575" y="523875"/>
                  <a:pt x="276225" y="542925"/>
                </a:cubicBezTo>
                <a:cubicBezTo>
                  <a:pt x="273050" y="552450"/>
                  <a:pt x="273800" y="564400"/>
                  <a:pt x="266700" y="571500"/>
                </a:cubicBezTo>
                <a:lnTo>
                  <a:pt x="238125" y="600075"/>
                </a:lnTo>
                <a:cubicBezTo>
                  <a:pt x="234950" y="615950"/>
                  <a:pt x="234284" y="632541"/>
                  <a:pt x="228600" y="647700"/>
                </a:cubicBezTo>
                <a:cubicBezTo>
                  <a:pt x="224580" y="658419"/>
                  <a:pt x="215032" y="666225"/>
                  <a:pt x="209550" y="676275"/>
                </a:cubicBezTo>
                <a:cubicBezTo>
                  <a:pt x="195952" y="701206"/>
                  <a:pt x="187202" y="728846"/>
                  <a:pt x="171450" y="752475"/>
                </a:cubicBezTo>
                <a:cubicBezTo>
                  <a:pt x="165100" y="762000"/>
                  <a:pt x="157520" y="770811"/>
                  <a:pt x="152400" y="781050"/>
                </a:cubicBezTo>
                <a:cubicBezTo>
                  <a:pt x="147910" y="790030"/>
                  <a:pt x="147365" y="800645"/>
                  <a:pt x="142875" y="809625"/>
                </a:cubicBezTo>
                <a:cubicBezTo>
                  <a:pt x="137755" y="819864"/>
                  <a:pt x="128474" y="827739"/>
                  <a:pt x="123825" y="838200"/>
                </a:cubicBezTo>
                <a:cubicBezTo>
                  <a:pt x="115670" y="856550"/>
                  <a:pt x="111125" y="876300"/>
                  <a:pt x="104775" y="895350"/>
                </a:cubicBezTo>
                <a:cubicBezTo>
                  <a:pt x="101600" y="904875"/>
                  <a:pt x="96901" y="914021"/>
                  <a:pt x="95250" y="923925"/>
                </a:cubicBezTo>
                <a:cubicBezTo>
                  <a:pt x="92075" y="942975"/>
                  <a:pt x="90409" y="962339"/>
                  <a:pt x="85725" y="981075"/>
                </a:cubicBezTo>
                <a:cubicBezTo>
                  <a:pt x="69951" y="1044171"/>
                  <a:pt x="65824" y="1039502"/>
                  <a:pt x="28575" y="1095375"/>
                </a:cubicBezTo>
                <a:lnTo>
                  <a:pt x="28575" y="1095375"/>
                </a:lnTo>
                <a:lnTo>
                  <a:pt x="9525" y="1152525"/>
                </a:lnTo>
                <a:cubicBezTo>
                  <a:pt x="6350" y="1139825"/>
                  <a:pt x="0" y="1127516"/>
                  <a:pt x="0" y="1114425"/>
                </a:cubicBezTo>
                <a:cubicBezTo>
                  <a:pt x="0" y="1104385"/>
                  <a:pt x="7347" y="1095651"/>
                  <a:pt x="9525" y="1085850"/>
                </a:cubicBezTo>
                <a:cubicBezTo>
                  <a:pt x="15465" y="1059121"/>
                  <a:pt x="24777" y="986712"/>
                  <a:pt x="28575" y="962025"/>
                </a:cubicBezTo>
                <a:cubicBezTo>
                  <a:pt x="49543" y="825732"/>
                  <a:pt x="26902" y="959193"/>
                  <a:pt x="47625" y="876300"/>
                </a:cubicBezTo>
                <a:cubicBezTo>
                  <a:pt x="51552" y="860594"/>
                  <a:pt x="52890" y="844294"/>
                  <a:pt x="57150" y="828675"/>
                </a:cubicBezTo>
                <a:cubicBezTo>
                  <a:pt x="62434" y="809302"/>
                  <a:pt x="71330" y="791006"/>
                  <a:pt x="76200" y="771525"/>
                </a:cubicBezTo>
                <a:cubicBezTo>
                  <a:pt x="79375" y="758825"/>
                  <a:pt x="81963" y="745964"/>
                  <a:pt x="85725" y="733425"/>
                </a:cubicBezTo>
                <a:cubicBezTo>
                  <a:pt x="91495" y="714191"/>
                  <a:pt x="99905" y="695756"/>
                  <a:pt x="104775" y="676275"/>
                </a:cubicBezTo>
                <a:cubicBezTo>
                  <a:pt x="125397" y="593786"/>
                  <a:pt x="100144" y="683090"/>
                  <a:pt x="133350" y="600075"/>
                </a:cubicBezTo>
                <a:cubicBezTo>
                  <a:pt x="167355" y="515062"/>
                  <a:pt x="134799" y="569326"/>
                  <a:pt x="171450" y="514350"/>
                </a:cubicBezTo>
                <a:cubicBezTo>
                  <a:pt x="198747" y="377863"/>
                  <a:pt x="160590" y="546931"/>
                  <a:pt x="200025" y="428625"/>
                </a:cubicBezTo>
                <a:cubicBezTo>
                  <a:pt x="205145" y="413266"/>
                  <a:pt x="205290" y="396619"/>
                  <a:pt x="209550" y="381000"/>
                </a:cubicBezTo>
                <a:cubicBezTo>
                  <a:pt x="214834" y="361627"/>
                  <a:pt x="222250" y="342900"/>
                  <a:pt x="228600" y="323850"/>
                </a:cubicBezTo>
                <a:cubicBezTo>
                  <a:pt x="231775" y="314325"/>
                  <a:pt x="236156" y="305120"/>
                  <a:pt x="238125" y="295275"/>
                </a:cubicBezTo>
                <a:cubicBezTo>
                  <a:pt x="261426" y="178771"/>
                  <a:pt x="235208" y="299620"/>
                  <a:pt x="257175" y="219075"/>
                </a:cubicBezTo>
                <a:cubicBezTo>
                  <a:pt x="293055" y="87514"/>
                  <a:pt x="258773" y="195232"/>
                  <a:pt x="295275" y="85725"/>
                </a:cubicBezTo>
                <a:cubicBezTo>
                  <a:pt x="298450" y="76200"/>
                  <a:pt x="299231" y="65504"/>
                  <a:pt x="304800" y="57150"/>
                </a:cubicBezTo>
                <a:cubicBezTo>
                  <a:pt x="329419" y="20221"/>
                  <a:pt x="320230" y="39435"/>
                  <a:pt x="333375" y="0"/>
                </a:cubicBezTo>
                <a:cubicBezTo>
                  <a:pt x="342900" y="9525"/>
                  <a:pt x="355926" y="16527"/>
                  <a:pt x="361950" y="28575"/>
                </a:cubicBezTo>
                <a:cubicBezTo>
                  <a:pt x="369190" y="43055"/>
                  <a:pt x="369013" y="60199"/>
                  <a:pt x="371475" y="76200"/>
                </a:cubicBezTo>
                <a:cubicBezTo>
                  <a:pt x="394541" y="226130"/>
                  <a:pt x="368686" y="90829"/>
                  <a:pt x="390525" y="200025"/>
                </a:cubicBezTo>
                <a:cubicBezTo>
                  <a:pt x="412073" y="480153"/>
                  <a:pt x="406591" y="357710"/>
                  <a:pt x="390525" y="847725"/>
                </a:cubicBezTo>
                <a:cubicBezTo>
                  <a:pt x="389964" y="864846"/>
                  <a:pt x="375042" y="932879"/>
                  <a:pt x="371475" y="952500"/>
                </a:cubicBezTo>
                <a:cubicBezTo>
                  <a:pt x="358064" y="1026259"/>
                  <a:pt x="369219" y="987842"/>
                  <a:pt x="352425" y="1038225"/>
                </a:cubicBezTo>
                <a:cubicBezTo>
                  <a:pt x="349250" y="1060450"/>
                  <a:pt x="358775" y="1089025"/>
                  <a:pt x="342900" y="1104900"/>
                </a:cubicBezTo>
                <a:cubicBezTo>
                  <a:pt x="331452" y="1116348"/>
                  <a:pt x="336887" y="1073079"/>
                  <a:pt x="333375" y="1057275"/>
                </a:cubicBezTo>
                <a:cubicBezTo>
                  <a:pt x="330535" y="1044496"/>
                  <a:pt x="327025" y="1031875"/>
                  <a:pt x="323850" y="1019175"/>
                </a:cubicBezTo>
                <a:cubicBezTo>
                  <a:pt x="327025" y="898525"/>
                  <a:pt x="327767" y="777786"/>
                  <a:pt x="333375" y="657225"/>
                </a:cubicBezTo>
                <a:cubicBezTo>
                  <a:pt x="333921" y="645495"/>
                  <a:pt x="348310" y="585902"/>
                  <a:pt x="352425" y="571500"/>
                </a:cubicBezTo>
                <a:cubicBezTo>
                  <a:pt x="355183" y="561846"/>
                  <a:pt x="359515" y="552665"/>
                  <a:pt x="361950" y="542925"/>
                </a:cubicBezTo>
                <a:cubicBezTo>
                  <a:pt x="365877" y="527219"/>
                  <a:pt x="367548" y="511006"/>
                  <a:pt x="371475" y="495300"/>
                </a:cubicBezTo>
                <a:cubicBezTo>
                  <a:pt x="375364" y="479746"/>
                  <a:pt x="396077" y="426251"/>
                  <a:pt x="400050" y="419100"/>
                </a:cubicBezTo>
                <a:cubicBezTo>
                  <a:pt x="407760" y="405223"/>
                  <a:pt x="419100" y="393700"/>
                  <a:pt x="428625" y="381000"/>
                </a:cubicBezTo>
                <a:cubicBezTo>
                  <a:pt x="448449" y="301706"/>
                  <a:pt x="424311" y="380104"/>
                  <a:pt x="457200" y="314325"/>
                </a:cubicBezTo>
                <a:cubicBezTo>
                  <a:pt x="461690" y="305345"/>
                  <a:pt x="461849" y="294527"/>
                  <a:pt x="466725" y="285750"/>
                </a:cubicBezTo>
                <a:cubicBezTo>
                  <a:pt x="477844" y="265736"/>
                  <a:pt x="492125" y="247650"/>
                  <a:pt x="504825" y="228600"/>
                </a:cubicBezTo>
                <a:cubicBezTo>
                  <a:pt x="526366" y="196289"/>
                  <a:pt x="515780" y="208120"/>
                  <a:pt x="533400" y="19050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39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5640" y="234888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66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Dino </a:t>
            </a:r>
            <a:r>
              <a:rPr lang="fr-FR" sz="66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</a:t>
            </a:r>
            <a:endParaRPr lang="fr-FR" sz="6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31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368000" y="165600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Liskov Substitution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368000" y="4752000"/>
            <a:ext cx="7774560" cy="16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Réduction du couplage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Flexibilité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32720" y="2592720"/>
            <a:ext cx="6119280" cy="187128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Subtypes must be substituable for their base types 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sous-types doivent être remplaçables par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leur type de base 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Image 125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5280" cy="3779280"/>
          </a:xfrm>
          <a:prstGeom prst="rect">
            <a:avLst/>
          </a:prstGeom>
          <a:ln>
            <a:noFill/>
          </a:ln>
        </p:spPr>
      </p:pic>
      <p:pic>
        <p:nvPicPr>
          <p:cNvPr id="10" name="Picture 2" descr="C:\Users\greg\Desktop\fallou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376" y="1412776"/>
            <a:ext cx="893961" cy="1136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43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368000" y="165600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Segregation 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368000" y="4752000"/>
            <a:ext cx="7774560" cy="16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Diminution couplage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Robustesse du client, meilleure lisibilité du contrat et rôle bien défini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433080" y="2593080"/>
            <a:ext cx="6119280" cy="187128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Clients should not be forced to depend on methods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they do not use. 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clients ne doivent pas être forcés d’utiliser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 méthodes/contrats qu’il n’utiliseront pas 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Image 136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5280" cy="3779280"/>
          </a:xfrm>
          <a:prstGeom prst="rect">
            <a:avLst/>
          </a:prstGeom>
          <a:ln>
            <a:noFill/>
          </a:ln>
        </p:spPr>
      </p:pic>
      <p:pic>
        <p:nvPicPr>
          <p:cNvPr id="10" name="Picture 2" descr="C:\Users\greg\Desktop\fallou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376" y="1412776"/>
            <a:ext cx="893961" cy="1136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51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5640" y="234888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66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Dino </a:t>
            </a:r>
            <a:r>
              <a:rPr lang="fr-FR" sz="66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</a:t>
            </a:r>
            <a:endParaRPr lang="fr-FR" sz="6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55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368000" y="165600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 Inversion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368000" y="4752000"/>
            <a:ext cx="7774560" cy="16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</a:t>
            </a: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: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du couplage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Meilleure encapsulation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de la complexité du code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Faciliter les tests</a:t>
            </a:r>
            <a:r>
              <a:rPr lang="fr-FR" sz="1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433440" y="2593440"/>
            <a:ext cx="6119280" cy="187128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fr-FR" sz="1800" b="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fr-FR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fr-FR" sz="1800" b="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fr-FR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</a:t>
            </a:r>
            <a:r>
              <a:rPr lang="fr-FR" dirty="0" smtClean="0"/>
              <a:t>Les </a:t>
            </a:r>
            <a:r>
              <a:rPr lang="fr-FR" dirty="0"/>
              <a:t>modules de haut niveau ne doivent pas dépendre </a:t>
            </a:r>
            <a:endParaRPr lang="fr-FR" dirty="0" smtClean="0"/>
          </a:p>
          <a:p>
            <a:pPr algn="ctr">
              <a:lnSpc>
                <a:spcPct val="100000"/>
              </a:lnSpc>
            </a:pPr>
            <a:r>
              <a:rPr lang="fr-FR" dirty="0" smtClean="0"/>
              <a:t>des </a:t>
            </a:r>
            <a:r>
              <a:rPr lang="fr-FR" dirty="0"/>
              <a:t>modules de bas niveau. </a:t>
            </a:r>
            <a:endParaRPr lang="fr-FR" dirty="0" smtClean="0"/>
          </a:p>
          <a:p>
            <a:pPr algn="ctr">
              <a:lnSpc>
                <a:spcPct val="100000"/>
              </a:lnSpc>
            </a:pPr>
            <a:r>
              <a:rPr lang="fr-FR" dirty="0" smtClean="0"/>
              <a:t>Les </a:t>
            </a:r>
            <a:r>
              <a:rPr lang="fr-FR" dirty="0"/>
              <a:t>deux doivent dépendre d'abstractions.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Les abstractions ne doivent pas dépendre des détails. </a:t>
            </a:r>
            <a:endParaRPr lang="fr-FR" dirty="0" smtClean="0"/>
          </a:p>
          <a:p>
            <a:pPr algn="ctr">
              <a:lnSpc>
                <a:spcPct val="100000"/>
              </a:lnSpc>
            </a:pPr>
            <a:r>
              <a:rPr lang="fr-FR" dirty="0" smtClean="0"/>
              <a:t>Les </a:t>
            </a:r>
            <a:r>
              <a:rPr lang="fr-FR" dirty="0"/>
              <a:t>détails doivent dépendre des abstractions.</a:t>
            </a:r>
            <a:r>
              <a:rPr lang="fr-FR" sz="18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Image 148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5280" cy="3779280"/>
          </a:xfrm>
          <a:prstGeom prst="rect">
            <a:avLst/>
          </a:prstGeom>
          <a:ln>
            <a:noFill/>
          </a:ln>
        </p:spPr>
      </p:pic>
      <p:pic>
        <p:nvPicPr>
          <p:cNvPr id="10" name="Picture 2" descr="C:\Users\greg\Desktop\fallou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376" y="1412776"/>
            <a:ext cx="893961" cy="1136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63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656000" y="1728000"/>
            <a:ext cx="7919280" cy="3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1368000" y="165600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69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656000" y="1728000"/>
            <a:ext cx="7919280" cy="3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1368000" y="165600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Image 163"/>
          <p:cNvPicPr/>
          <p:nvPr/>
        </p:nvPicPr>
        <p:blipFill>
          <a:blip r:embed="rId4" cstate="print"/>
          <a:stretch/>
        </p:blipFill>
        <p:spPr>
          <a:xfrm>
            <a:off x="4204440" y="2453760"/>
            <a:ext cx="3570840" cy="251352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1368000" y="165600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principes SOLID sont mort….ou presque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77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368000" y="165600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1368000" y="1692000"/>
            <a:ext cx="10152000" cy="40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 faut </a:t>
            </a: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Faire preuve de bon sens.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Comprendre les principes et être capable </a:t>
            </a:r>
            <a:r>
              <a:rPr lang="fr-F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appliquer lorsque 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c’est possible.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pragmatisme est de rigueur !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 des années 1990, Kent BECK a énoncé 4 règles (reprise par Martin FAWLER)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Passes the </a:t>
            </a:r>
            <a:r>
              <a:rPr lang="fr-FR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tests</a:t>
            </a:r>
            <a:endParaRPr lang="fr-FR" spc="-1" dirty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Reveals</a:t>
            </a:r>
            <a:r>
              <a:rPr lang="fr-FR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intention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duplication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Fewest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83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Pour aller plus loin...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008000" y="1697760"/>
            <a:ext cx="10271880" cy="38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éviter le « </a:t>
            </a:r>
            <a:r>
              <a:rPr lang="fr-FR" sz="2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Smell</a:t>
            </a: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code »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Bien nommée ces classes/méthodes (sens métier).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 de duplication de code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Méthodes assez courtes </a:t>
            </a:r>
            <a:r>
              <a:rPr lang="fr-F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(max. 7-10 </a:t>
            </a: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lignes)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Classes assez courtes </a:t>
            </a:r>
            <a:r>
              <a:rPr lang="fr-F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(max. </a:t>
            </a:r>
            <a:r>
              <a:rPr lang="fr-F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r>
            <a:r>
              <a:rPr lang="fr-F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</a:t>
            </a: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lignes)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Pouvoir lire le code « en diagonale 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Concepts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Yagni</a:t>
            </a: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/KISS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POLA</a:t>
            </a:r>
            <a:endParaRPr lang="fr-F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Loi </a:t>
            </a: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Déméter – Principe de connaissance minimale :  "Ne parlez qu'à vos amis immédiats"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Composition &gt; </a:t>
            </a:r>
            <a:r>
              <a:rPr lang="fr-F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Héritage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Picture 2"/>
          <p:cNvPicPr/>
          <p:nvPr/>
        </p:nvPicPr>
        <p:blipFill>
          <a:blip r:embed="rId4" cstate="print"/>
          <a:stretch/>
        </p:blipFill>
        <p:spPr>
          <a:xfrm>
            <a:off x="6383880" y="689040"/>
            <a:ext cx="5178600" cy="38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9991440" y="5634360"/>
            <a:ext cx="185148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info@zenika.com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0145520" y="6009840"/>
            <a:ext cx="158904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01 45 26 19 15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47360" y="5702040"/>
            <a:ext cx="179280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hlinkClick r:id="rId3"/>
              </a:rPr>
              <a:t>www.zenika.com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747360" y="6008400"/>
            <a:ext cx="1851480" cy="30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hlinkClick r:id="rId4"/>
              </a:rPr>
              <a:t>blog.zenika.com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856400" y="3404880"/>
            <a:ext cx="2579400" cy="101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Merci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Shape 733"/>
          <p:cNvPicPr/>
          <p:nvPr/>
        </p:nvPicPr>
        <p:blipFill>
          <a:blip r:embed="rId5" cstate="print"/>
          <a:stretch/>
        </p:blipFill>
        <p:spPr>
          <a:xfrm>
            <a:off x="2600640" y="3339000"/>
            <a:ext cx="2253600" cy="1130760"/>
          </a:xfrm>
          <a:prstGeom prst="rect">
            <a:avLst/>
          </a:prstGeom>
          <a:ln>
            <a:noFill/>
          </a:ln>
        </p:spPr>
      </p:pic>
      <p:pic>
        <p:nvPicPr>
          <p:cNvPr id="194" name="Shape 734"/>
          <p:cNvPicPr/>
          <p:nvPr/>
        </p:nvPicPr>
        <p:blipFill>
          <a:blip r:embed="rId5" cstate="print"/>
          <a:stretch/>
        </p:blipFill>
        <p:spPr>
          <a:xfrm rot="10800000">
            <a:off x="18711000" y="8998560"/>
            <a:ext cx="2253600" cy="1130760"/>
          </a:xfrm>
          <a:prstGeom prst="rect">
            <a:avLst/>
          </a:prstGeom>
          <a:ln>
            <a:noFill/>
          </a:ln>
        </p:spPr>
      </p:pic>
      <p:pic>
        <p:nvPicPr>
          <p:cNvPr id="195" name="Shape 735"/>
          <p:cNvPicPr/>
          <p:nvPr/>
        </p:nvPicPr>
        <p:blipFill>
          <a:blip r:embed="rId6" cstate="print"/>
          <a:stretch/>
        </p:blipFill>
        <p:spPr>
          <a:xfrm>
            <a:off x="4853880" y="478800"/>
            <a:ext cx="2584080" cy="2526120"/>
          </a:xfrm>
          <a:prstGeom prst="rect">
            <a:avLst/>
          </a:prstGeom>
          <a:ln>
            <a:noFill/>
          </a:ln>
        </p:spPr>
      </p:pic>
      <p:pic>
        <p:nvPicPr>
          <p:cNvPr id="196" name="Shape 736"/>
          <p:cNvPicPr/>
          <p:nvPr/>
        </p:nvPicPr>
        <p:blipFill>
          <a:blip r:embed="rId7" cstate="print"/>
          <a:stretch/>
        </p:blipFill>
        <p:spPr>
          <a:xfrm>
            <a:off x="6618960" y="5781240"/>
            <a:ext cx="271440" cy="335880"/>
          </a:xfrm>
          <a:prstGeom prst="rect">
            <a:avLst/>
          </a:prstGeom>
          <a:ln>
            <a:noFill/>
          </a:ln>
        </p:spPr>
      </p:pic>
      <p:pic>
        <p:nvPicPr>
          <p:cNvPr id="197" name="Shape 737"/>
          <p:cNvPicPr/>
          <p:nvPr/>
        </p:nvPicPr>
        <p:blipFill>
          <a:blip r:embed="rId8" cstate="print"/>
          <a:stretch/>
        </p:blipFill>
        <p:spPr>
          <a:xfrm>
            <a:off x="6004440" y="5757120"/>
            <a:ext cx="327600" cy="360000"/>
          </a:xfrm>
          <a:prstGeom prst="rect">
            <a:avLst/>
          </a:prstGeom>
          <a:ln>
            <a:noFill/>
          </a:ln>
        </p:spPr>
      </p:pic>
      <p:pic>
        <p:nvPicPr>
          <p:cNvPr id="198" name="Shape 738"/>
          <p:cNvPicPr/>
          <p:nvPr/>
        </p:nvPicPr>
        <p:blipFill>
          <a:blip r:embed="rId9" cstate="print"/>
          <a:stretch/>
        </p:blipFill>
        <p:spPr>
          <a:xfrm>
            <a:off x="5357520" y="5797080"/>
            <a:ext cx="360000" cy="319680"/>
          </a:xfrm>
          <a:prstGeom prst="rect">
            <a:avLst/>
          </a:prstGeom>
          <a:ln>
            <a:noFill/>
          </a:ln>
        </p:spPr>
      </p:pic>
      <p:sp>
        <p:nvSpPr>
          <p:cNvPr id="199" name="CustomShape 6"/>
          <p:cNvSpPr/>
          <p:nvPr/>
        </p:nvSpPr>
        <p:spPr>
          <a:xfrm>
            <a:off x="3759840" y="6226560"/>
            <a:ext cx="4670640" cy="46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85" name="Shape 102"/>
          <p:cNvPicPr/>
          <p:nvPr/>
        </p:nvPicPr>
        <p:blipFill>
          <a:blip r:embed="rId3" cstate="print"/>
          <a:stretch/>
        </p:blipFill>
        <p:spPr>
          <a:xfrm>
            <a:off x="10674720" y="5472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828360" y="544320"/>
            <a:ext cx="312372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Sommaire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087888" y="2348880"/>
            <a:ext cx="3123720" cy="2102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1368000" y="1656000"/>
            <a:ext cx="7774560" cy="3717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666666"/>
              </a:buClr>
            </a:pPr>
            <a:r>
              <a:rPr lang="fr-FR" sz="2400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</a:rPr>
              <a:t>Smell</a:t>
            </a: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</a:rPr>
              <a:t> Code</a:t>
            </a:r>
          </a:p>
          <a:p>
            <a:pPr marL="216000" indent="-214560">
              <a:lnSpc>
                <a:spcPct val="100000"/>
              </a:lnSpc>
              <a:buClr>
                <a:srgbClr val="666666"/>
              </a:buClr>
            </a:pPr>
            <a:endParaRPr lang="fr-FR" sz="2400" spc="-1" dirty="0" smtClean="0">
              <a:solidFill>
                <a:srgbClr val="8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4560">
              <a:lnSpc>
                <a:spcPct val="100000"/>
              </a:lnSpc>
              <a:buClr>
                <a:srgbClr val="666666"/>
              </a:buClr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</a:rPr>
              <a:t>Les tontons</a:t>
            </a:r>
          </a:p>
          <a:p>
            <a:pPr marL="216000" indent="-214560">
              <a:lnSpc>
                <a:spcPct val="100000"/>
              </a:lnSpc>
              <a:buClr>
                <a:srgbClr val="666666"/>
              </a:buClr>
            </a:pPr>
            <a:endParaRPr lang="fr-FR" sz="2400" spc="-1" dirty="0" smtClean="0">
              <a:solidFill>
                <a:srgbClr val="8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4560">
              <a:lnSpc>
                <a:spcPct val="100000"/>
              </a:lnSpc>
              <a:buClr>
                <a:srgbClr val="666666"/>
              </a:buClr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</a:rPr>
              <a:t>Les Principes SOLID</a:t>
            </a:r>
          </a:p>
          <a:p>
            <a:pPr marL="216000" indent="-214560">
              <a:lnSpc>
                <a:spcPct val="100000"/>
              </a:lnSpc>
              <a:buClr>
                <a:srgbClr val="666666"/>
              </a:buClr>
            </a:pPr>
            <a:endParaRPr lang="fr-FR" sz="2400" spc="-1" dirty="0" smtClean="0">
              <a:solidFill>
                <a:srgbClr val="8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4560">
              <a:lnSpc>
                <a:spcPct val="100000"/>
              </a:lnSpc>
              <a:buClr>
                <a:srgbClr val="666666"/>
              </a:buClr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</a:rPr>
              <a:t>Mais...</a:t>
            </a:r>
          </a:p>
          <a:p>
            <a:pPr marL="216000" indent="-214560">
              <a:lnSpc>
                <a:spcPct val="100000"/>
              </a:lnSpc>
              <a:buClr>
                <a:srgbClr val="666666"/>
              </a:buClr>
            </a:pPr>
            <a:endParaRPr lang="fr-FR" sz="2400" spc="-1" dirty="0" smtClean="0">
              <a:solidFill>
                <a:srgbClr val="8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4560">
              <a:lnSpc>
                <a:spcPct val="100000"/>
              </a:lnSpc>
              <a:buClr>
                <a:srgbClr val="666666"/>
              </a:buClr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</a:rPr>
              <a:t>Pour aller plus loin</a:t>
            </a:r>
            <a:endParaRPr lang="fr-F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reg\Desktop\api_vs_spi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0"/>
            <a:ext cx="9740900" cy="703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90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828360" y="545400"/>
            <a:ext cx="857916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Smell</a:t>
            </a:r>
            <a:r>
              <a:rPr lang="fr-FR" sz="44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code, </a:t>
            </a:r>
            <a:r>
              <a:rPr lang="fr-FR" sz="4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c’est quoi 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83720" y="1730336"/>
            <a:ext cx="4952240" cy="32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Code </a:t>
            </a:r>
            <a:r>
              <a:rPr lang="fr-FR" sz="2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smell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167880" y="4653000"/>
            <a:ext cx="4175640" cy="52128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7" name="Picture 3" descr="C:\Users\greg\Desktop\caca-ros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6080" y="1616520"/>
            <a:ext cx="2448272" cy="3036616"/>
          </a:xfrm>
          <a:prstGeom prst="rect">
            <a:avLst/>
          </a:prstGeom>
          <a:noFill/>
        </p:spPr>
      </p:pic>
      <p:pic>
        <p:nvPicPr>
          <p:cNvPr id="1029" name="Picture 5" descr="C:\Users\greg\Desktop\SkunkImage5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9616" y="4869160"/>
            <a:ext cx="1522091" cy="1102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90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828360" y="545400"/>
            <a:ext cx="857916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Smell</a:t>
            </a:r>
            <a:r>
              <a:rPr lang="fr-FR" sz="44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code, </a:t>
            </a:r>
            <a:r>
              <a:rPr lang="fr-FR" sz="4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c’est quoi 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83720" y="1657440"/>
            <a:ext cx="4952240" cy="32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Couplage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Valeurs magiques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Beaucoup de conditionnel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lang="fr-FR" sz="2400" b="0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God</a:t>
            </a: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classes/méthodes</a:t>
            </a: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Paramètres dans les méthodes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Commentaires</a:t>
            </a: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</a:pP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Code </a:t>
            </a:r>
            <a:r>
              <a:rPr lang="fr-FR" sz="2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smell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167880" y="4653000"/>
            <a:ext cx="4175640" cy="52128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7" name="Picture 3" descr="C:\Users\greg\Desktop\caca-ros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6080" y="1616520"/>
            <a:ext cx="2448272" cy="3036616"/>
          </a:xfrm>
          <a:prstGeom prst="rect">
            <a:avLst/>
          </a:prstGeom>
          <a:noFill/>
        </p:spPr>
      </p:pic>
      <p:pic>
        <p:nvPicPr>
          <p:cNvPr id="1029" name="Picture 5" descr="C:\Users\greg\Desktop\SkunkImage5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9616" y="4869160"/>
            <a:ext cx="1522091" cy="1102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97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tontons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83720" y="1657440"/>
            <a:ext cx="4471200" cy="147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Robert MARTINS (</a:t>
            </a:r>
            <a:r>
              <a:rPr lang="fr-FR" sz="2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Uncle</a:t>
            </a: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Bob)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Craftsman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Clean architecture, Clean code, Agile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manifesto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mage 98"/>
          <p:cNvPicPr/>
          <p:nvPr/>
        </p:nvPicPr>
        <p:blipFill>
          <a:blip r:embed="rId4" cstate="print"/>
          <a:stretch/>
        </p:blipFill>
        <p:spPr>
          <a:xfrm>
            <a:off x="6696000" y="1008000"/>
            <a:ext cx="4961520" cy="2334240"/>
          </a:xfrm>
          <a:prstGeom prst="rect">
            <a:avLst/>
          </a:prstGeom>
          <a:ln>
            <a:noFill/>
          </a:ln>
        </p:spPr>
      </p:pic>
      <p:pic>
        <p:nvPicPr>
          <p:cNvPr id="103" name="Image 100"/>
          <p:cNvPicPr/>
          <p:nvPr/>
        </p:nvPicPr>
        <p:blipFill>
          <a:blip r:embed="rId5" cstate="print"/>
          <a:stretch/>
        </p:blipFill>
        <p:spPr>
          <a:xfrm>
            <a:off x="767520" y="3573000"/>
            <a:ext cx="4845600" cy="2279880"/>
          </a:xfrm>
          <a:prstGeom prst="rect">
            <a:avLst/>
          </a:prstGeom>
          <a:ln>
            <a:noFill/>
          </a:ln>
        </p:spPr>
      </p:pic>
      <p:grpSp>
        <p:nvGrpSpPr>
          <p:cNvPr id="11" name="Groupe 10"/>
          <p:cNvGrpSpPr/>
          <p:nvPr/>
        </p:nvGrpSpPr>
        <p:grpSpPr>
          <a:xfrm>
            <a:off x="6816240" y="4221000"/>
            <a:ext cx="4848120" cy="1224224"/>
            <a:chOff x="6816240" y="4221000"/>
            <a:chExt cx="4848120" cy="1224224"/>
          </a:xfrm>
        </p:grpSpPr>
        <p:sp>
          <p:nvSpPr>
            <p:cNvPr id="102" name="CustomShape 4"/>
            <p:cNvSpPr/>
            <p:nvPr/>
          </p:nvSpPr>
          <p:spPr>
            <a:xfrm>
              <a:off x="6816240" y="4221000"/>
              <a:ext cx="1824120" cy="11522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lang="fr-FR" sz="2400" b="0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Kent BECK</a:t>
              </a:r>
              <a:endPara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XP, TDD, </a:t>
              </a:r>
              <a:r>
                <a:rPr lang="fr-FR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Junit</a:t>
              </a:r>
              <a:endPara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4" name="CustomShape 5"/>
            <p:cNvSpPr/>
            <p:nvPr/>
          </p:nvSpPr>
          <p:spPr>
            <a:xfrm>
              <a:off x="9048240" y="4221000"/>
              <a:ext cx="2616120" cy="122422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lang="fr-FR" sz="2400" b="0" strike="noStrike" spc="-1" dirty="0">
                  <a:solidFill>
                    <a:srgbClr val="8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Martins FOWLER</a:t>
              </a:r>
              <a:endPara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479"/>
                </a:spcBef>
              </a:pPr>
              <a:r>
                <a: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Agile </a:t>
              </a:r>
              <a:r>
                <a:rPr lang="fr-FR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Manifesto</a:t>
              </a:r>
              <a:r>
                <a: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, </a:t>
              </a:r>
              <a:r>
                <a:rPr lang="fr-FR" sz="18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Refactoring</a:t>
              </a:r>
              <a:r>
                <a: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++</a:t>
              </a:r>
              <a:endPara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97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tontons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6" name="Picture 4" descr="C:\Users\greg\Desktop\eric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5680" y="1988840"/>
            <a:ext cx="5297040" cy="2502260"/>
          </a:xfrm>
          <a:prstGeom prst="rect">
            <a:avLst/>
          </a:prstGeom>
          <a:noFill/>
          <a:ln>
            <a:solidFill>
              <a:schemeClr val="tx1">
                <a:alpha val="4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11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368000" y="165600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</a:t>
            </a:r>
            <a:r>
              <a:rPr lang="fr-FR" sz="2400" b="0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responsibility</a:t>
            </a: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32000" y="2592000"/>
            <a:ext cx="6119280" cy="187128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A class should have one and only one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reason to change 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Une classe ne doit posséder qu’une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une seule responsabilité 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368000" y="4752000"/>
            <a:ext cx="7774560" cy="16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</a:t>
            </a: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: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Diminution de la complexité du code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Augmentation de la lisibilité de la classe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Meilleure encapsulation, et meilleure cohésion, les responsabilités étant regroupées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Image 109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5280" cy="3779280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C:\Users\greg\Desktop\fallou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376" y="1412776"/>
            <a:ext cx="893961" cy="1136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19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55640" y="234888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66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Dino </a:t>
            </a:r>
            <a:r>
              <a:rPr lang="fr-FR" sz="66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</a:t>
            </a:r>
            <a:endParaRPr lang="fr-FR" sz="6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4720" cy="1123560"/>
          </a:xfrm>
          <a:prstGeom prst="rect">
            <a:avLst/>
          </a:prstGeom>
          <a:ln>
            <a:noFill/>
          </a:ln>
        </p:spPr>
      </p:pic>
      <p:pic>
        <p:nvPicPr>
          <p:cNvPr id="123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29960" cy="10299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562280" y="1154880"/>
            <a:ext cx="540360" cy="82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828360" y="545400"/>
            <a:ext cx="773820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368000" y="1656000"/>
            <a:ext cx="777456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Open/close Principle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368000" y="4752000"/>
            <a:ext cx="7774560" cy="16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Diminution du couplage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Flexibilité par rapport aux évolutions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432360" y="2592360"/>
            <a:ext cx="6119280" cy="187128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Classes, </a:t>
            </a:r>
            <a:r>
              <a:rPr lang="fr-FR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methods</a:t>
            </a: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should</a:t>
            </a: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</a:t>
            </a: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open for extension,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</a:t>
            </a:r>
            <a:r>
              <a:rPr lang="fr-FR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closed</a:t>
            </a: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modifications. 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</a:t>
            </a: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Une classe...doit pouvoir être ouverte aux extensions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fermé aux modifications 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Image 117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5280" cy="3779280"/>
          </a:xfrm>
          <a:prstGeom prst="rect">
            <a:avLst/>
          </a:prstGeom>
          <a:ln>
            <a:noFill/>
          </a:ln>
        </p:spPr>
      </p:pic>
      <p:pic>
        <p:nvPicPr>
          <p:cNvPr id="10" name="Picture 2" descr="C:\Users\greg\Desktop\fallou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376" y="1412776"/>
            <a:ext cx="893961" cy="1136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259</Words>
  <Application>Microsoft Office PowerPoint</Application>
  <PresentationFormat>Personnalisé</PresentationFormat>
  <Paragraphs>164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greg</dc:creator>
  <cp:lastModifiedBy>greg</cp:lastModifiedBy>
  <cp:revision>103</cp:revision>
  <dcterms:modified xsi:type="dcterms:W3CDTF">2018-02-22T23:18:12Z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