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1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2.png" ContentType="image/png"/>
  <Override PartName="/ppt/media/image7.png" ContentType="image/png"/>
  <Override PartName="/ppt/media/image20.png" ContentType="image/png"/>
  <Override PartName="/ppt/media/image5.png" ContentType="image/png"/>
  <Override PartName="/ppt/media/image18.png" ContentType="image/png"/>
  <Override PartName="/ppt/media/image2.jpeg" ContentType="image/jpeg"/>
  <Override PartName="/ppt/media/image17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9.png" ContentType="image/png"/>
  <Override PartName="/ppt/media/image12.jpeg" ContentType="image/jpeg"/>
  <Override PartName="/ppt/media/image4.png" ContentType="image/png"/>
  <Override PartName="/ppt/media/image39.png" ContentType="image/png"/>
  <Override PartName="/ppt/media/image38.png" ContentType="image/png"/>
  <Override PartName="/ppt/media/image11.png" ContentType="image/png"/>
  <Override PartName="/ppt/media/image13.jpeg" ContentType="image/jpeg"/>
  <Override PartName="/ppt/media/image1.jpeg" ContentType="image/jpeg"/>
  <Override PartName="/ppt/media/image41.png" ContentType="image/png"/>
  <Override PartName="/ppt/media/image6.png" ContentType="image/png"/>
  <Override PartName="/ppt/media/image10.png" ContentType="image/png"/>
  <Override PartName="/ppt/media/image9.jpeg" ContentType="image/jpeg"/>
  <Override PartName="/ppt/media/image8.png" ContentType="image/png"/>
  <Override PartName="/ppt/media/image23.png" ContentType="image/png"/>
  <Override PartName="/ppt/media/image14.png" ContentType="image/png"/>
  <Override PartName="/ppt/media/image24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.png" ContentType="image/png"/>
  <Override PartName="/ppt/media/image30.jpeg" ContentType="image/jpeg"/>
  <Override PartName="/ppt/media/image37.png" ContentType="image/png"/>
  <Override PartName="/ppt/media/image31.png" ContentType="image/png"/>
  <Override PartName="/ppt/media/image45.jpeg" ContentType="image/jpeg"/>
  <Override PartName="/ppt/media/image32.png" ContentType="image/png"/>
  <Override PartName="/ppt/media/image33.png" ContentType="image/png"/>
  <Override PartName="/ppt/media/image34.png" ContentType="image/png"/>
  <Override PartName="/ppt/media/image28.png" ContentType="image/png"/>
  <Override PartName="/ppt/media/image35.jpeg" ContentType="image/jpeg"/>
  <Override PartName="/ppt/media/image36.png" ContentType="image/png"/>
  <Override PartName="/ppt/media/image42.png" ContentType="image/png"/>
  <Override PartName="/ppt/media/image43.png" ContentType="image/png"/>
  <Override PartName="/ppt/media/image40.jpeg" ContentType="image/jpeg"/>
  <Override PartName="/ppt/media/image44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FDFA8CD-CF8F-4AB1-A02D-E8850DE3CFF6}" type="slidenum">
              <a:rPr b="0"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8C55DA-028C-4F66-83A3-D1DD6B69906A}" type="slidenum">
              <a:rPr b="0" lang="fr-F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&lt;numéro&gt;</a:t>
            </a:fld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759840" y="6226560"/>
            <a:ext cx="4671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a5a5a5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zenika.com/" TargetMode="External"/><Relationship Id="rId2" Type="http://schemas.openxmlformats.org/officeDocument/2006/relationships/hyperlink" Target="https://blog.zenika.com/" TargetMode="Externa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9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 126" descr=""/>
          <p:cNvPicPr/>
          <p:nvPr/>
        </p:nvPicPr>
        <p:blipFill>
          <a:blip r:embed="rId1"/>
          <a:stretch/>
        </p:blipFill>
        <p:spPr>
          <a:xfrm>
            <a:off x="2551320" y="2190240"/>
            <a:ext cx="2704320" cy="761400"/>
          </a:xfrm>
          <a:prstGeom prst="rect">
            <a:avLst/>
          </a:prstGeom>
          <a:ln>
            <a:noFill/>
          </a:ln>
        </p:spPr>
      </p:pic>
      <p:pic>
        <p:nvPicPr>
          <p:cNvPr id="139" name="Image 127" descr=""/>
          <p:cNvPicPr/>
          <p:nvPr/>
        </p:nvPicPr>
        <p:blipFill>
          <a:blip r:embed="rId2"/>
          <a:stretch/>
        </p:blipFill>
        <p:spPr>
          <a:xfrm>
            <a:off x="6120000" y="1152000"/>
            <a:ext cx="4075920" cy="4114080"/>
          </a:xfrm>
          <a:prstGeom prst="rect">
            <a:avLst/>
          </a:prstGeom>
          <a:ln>
            <a:noFill/>
          </a:ln>
        </p:spPr>
      </p:pic>
      <p:pic>
        <p:nvPicPr>
          <p:cNvPr id="140" name="Image 128" descr=""/>
          <p:cNvPicPr/>
          <p:nvPr/>
        </p:nvPicPr>
        <p:blipFill>
          <a:blip r:embed="rId3"/>
          <a:stretch/>
        </p:blipFill>
        <p:spPr>
          <a:xfrm>
            <a:off x="2183040" y="4284720"/>
            <a:ext cx="3504600" cy="9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4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368000" y="4752000"/>
            <a:ext cx="777492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Robustesse du client, meilleure lisibilité du contrat et rôle bien défini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433080" y="2593080"/>
            <a:ext cx="6119640" cy="187164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Clients should not be forced to depend on methods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they do not use.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clients ne doivent pas être forcés d’utiliser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 méthodes/contrats qu’il n’utiliseront pas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Image 136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5640" cy="37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50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Segregation : Dino DEMO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54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55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 Inversion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368000" y="4752000"/>
            <a:ext cx="777492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Faciliter les tests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433440" y="2593440"/>
            <a:ext cx="6119640" cy="187164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Abstractions should not depend on details.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Details should depend on abstractions.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Image 148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5640" cy="37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6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656000" y="1728000"/>
            <a:ext cx="7919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68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656000" y="1728000"/>
            <a:ext cx="79196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Image 163" descr=""/>
          <p:cNvPicPr/>
          <p:nvPr/>
        </p:nvPicPr>
        <p:blipFill>
          <a:blip r:embed="rId3"/>
          <a:stretch/>
        </p:blipFill>
        <p:spPr>
          <a:xfrm>
            <a:off x="4204440" y="2453760"/>
            <a:ext cx="3571200" cy="2513880"/>
          </a:xfrm>
          <a:prstGeom prst="rect">
            <a:avLst/>
          </a:prstGeom>
          <a:ln>
            <a:noFill/>
          </a:ln>
        </p:spPr>
      </p:pic>
      <p:sp>
        <p:nvSpPr>
          <p:cNvPr id="174" name="CustomShape 5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principes SOLID sont mort….ou presque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76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Mais en fait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368000" y="1656000"/>
            <a:ext cx="7774920" cy="40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Il </a:t>
            </a: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faut 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Faire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preuv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de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bon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rendre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princi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pes et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être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capab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de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laisser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quelq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ues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pragmat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isme est 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</a:t>
            </a: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rigueur !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 des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années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1990,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Kent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BECK a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énoncé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règles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(reprise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Martin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FAWLE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R)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Passe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the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Revea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ls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intenti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Fewe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eleme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8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Pour aller plus loin...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008000" y="1697760"/>
            <a:ext cx="10272240" cy="38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Pour éviter le « Smell code » :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Bien nommée ces classes/méthodes (sens métier).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Pas de duplication de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Méthodes assez courtes (~20 lignes)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Classes assez courtes (~200 lignes)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Pouvoir lire le code « en diagonale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Bonus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Yagni/KISS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Loi de Déméter – Principe de connaissance minimale :  "Ne parlez qu'à vos amis immédiats"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Composition &gt; Héritage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2" descr=""/>
          <p:cNvPicPr/>
          <p:nvPr/>
        </p:nvPicPr>
        <p:blipFill>
          <a:blip r:embed="rId3"/>
          <a:stretch/>
        </p:blipFill>
        <p:spPr>
          <a:xfrm>
            <a:off x="6383880" y="689040"/>
            <a:ext cx="5178960" cy="38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991440" y="5634360"/>
            <a:ext cx="185184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info@zenika.com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145520" y="6009840"/>
            <a:ext cx="158940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01 45 26 19 15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47360" y="5702040"/>
            <a:ext cx="179316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1"/>
              </a:rPr>
              <a:t>www.zenika.com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47360" y="6008400"/>
            <a:ext cx="185184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  <a:hlinkClick r:id="rId2"/>
              </a:rPr>
              <a:t>blog.zenika.com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856400" y="3404880"/>
            <a:ext cx="2579760" cy="10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Merci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Shape 733" descr=""/>
          <p:cNvPicPr/>
          <p:nvPr/>
        </p:nvPicPr>
        <p:blipFill>
          <a:blip r:embed="rId3"/>
          <a:stretch/>
        </p:blipFill>
        <p:spPr>
          <a:xfrm>
            <a:off x="2600640" y="3339000"/>
            <a:ext cx="2253960" cy="1131120"/>
          </a:xfrm>
          <a:prstGeom prst="rect">
            <a:avLst/>
          </a:prstGeom>
          <a:ln>
            <a:noFill/>
          </a:ln>
        </p:spPr>
      </p:pic>
      <p:pic>
        <p:nvPicPr>
          <p:cNvPr id="193" name="Shape 734" descr=""/>
          <p:cNvPicPr/>
          <p:nvPr/>
        </p:nvPicPr>
        <p:blipFill>
          <a:blip r:embed="rId4"/>
          <a:stretch/>
        </p:blipFill>
        <p:spPr>
          <a:xfrm rot="10800000">
            <a:off x="16457040" y="7867440"/>
            <a:ext cx="2253960" cy="1131120"/>
          </a:xfrm>
          <a:prstGeom prst="rect">
            <a:avLst/>
          </a:prstGeom>
          <a:ln>
            <a:noFill/>
          </a:ln>
        </p:spPr>
      </p:pic>
      <p:pic>
        <p:nvPicPr>
          <p:cNvPr id="194" name="Shape 735" descr=""/>
          <p:cNvPicPr/>
          <p:nvPr/>
        </p:nvPicPr>
        <p:blipFill>
          <a:blip r:embed="rId5"/>
          <a:stretch/>
        </p:blipFill>
        <p:spPr>
          <a:xfrm>
            <a:off x="4853880" y="478800"/>
            <a:ext cx="2584440" cy="2526480"/>
          </a:xfrm>
          <a:prstGeom prst="rect">
            <a:avLst/>
          </a:prstGeom>
          <a:ln>
            <a:noFill/>
          </a:ln>
        </p:spPr>
      </p:pic>
      <p:pic>
        <p:nvPicPr>
          <p:cNvPr id="195" name="Shape 736" descr=""/>
          <p:cNvPicPr/>
          <p:nvPr/>
        </p:nvPicPr>
        <p:blipFill>
          <a:blip r:embed="rId6"/>
          <a:stretch/>
        </p:blipFill>
        <p:spPr>
          <a:xfrm>
            <a:off x="6618960" y="5781240"/>
            <a:ext cx="271800" cy="336240"/>
          </a:xfrm>
          <a:prstGeom prst="rect">
            <a:avLst/>
          </a:prstGeom>
          <a:ln>
            <a:noFill/>
          </a:ln>
        </p:spPr>
      </p:pic>
      <p:pic>
        <p:nvPicPr>
          <p:cNvPr id="196" name="Shape 737" descr=""/>
          <p:cNvPicPr/>
          <p:nvPr/>
        </p:nvPicPr>
        <p:blipFill>
          <a:blip r:embed="rId7"/>
          <a:stretch/>
        </p:blipFill>
        <p:spPr>
          <a:xfrm>
            <a:off x="6004440" y="5757120"/>
            <a:ext cx="327960" cy="360360"/>
          </a:xfrm>
          <a:prstGeom prst="rect">
            <a:avLst/>
          </a:prstGeom>
          <a:ln>
            <a:noFill/>
          </a:ln>
        </p:spPr>
      </p:pic>
      <p:pic>
        <p:nvPicPr>
          <p:cNvPr id="197" name="Shape 738" descr=""/>
          <p:cNvPicPr/>
          <p:nvPr/>
        </p:nvPicPr>
        <p:blipFill>
          <a:blip r:embed="rId8"/>
          <a:stretch/>
        </p:blipFill>
        <p:spPr>
          <a:xfrm>
            <a:off x="5357520" y="5797080"/>
            <a:ext cx="360360" cy="320040"/>
          </a:xfrm>
          <a:prstGeom prst="rect">
            <a:avLst/>
          </a:prstGeom>
          <a:ln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3759840" y="6226560"/>
            <a:ext cx="467100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Open Sans"/>
              </a:rPr>
              <a:t>© ZENIKA 2017  All rights reserved  -  Proprietary &amp; confidential</a:t>
            </a:r>
            <a:endParaRPr b="0" lang="fr-FR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85" name="Shape 102" descr=""/>
          <p:cNvPicPr/>
          <p:nvPr/>
        </p:nvPicPr>
        <p:blipFill>
          <a:blip r:embed="rId2"/>
          <a:stretch/>
        </p:blipFill>
        <p:spPr>
          <a:xfrm>
            <a:off x="10674720" y="5472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828360" y="544320"/>
            <a:ext cx="312408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Sommaire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368000" y="1503000"/>
            <a:ext cx="41824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Rappel : les tontons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Single responsability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Open/close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Liskov Substitution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Interface Segregation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Dependencies Inversion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Mais...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666666"/>
              </a:buClr>
              <a:buFont typeface="StarSymbol"/>
              <a:buAutoNum type="arabicParenR"/>
            </a:pPr>
            <a:r>
              <a:rPr b="0" lang="fr-FR" sz="1800" spc="-1" strike="noStrike">
                <a:solidFill>
                  <a:srgbClr val="b21e3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Resume et pour aller plus loin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104440" y="2262600"/>
            <a:ext cx="31240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90" name="Shape 102" descr=""/>
          <p:cNvPicPr/>
          <p:nvPr/>
        </p:nvPicPr>
        <p:blipFill>
          <a:blip r:embed="rId2"/>
          <a:stretch/>
        </p:blipFill>
        <p:spPr>
          <a:xfrm>
            <a:off x="10674720" y="5472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104440" y="2262600"/>
            <a:ext cx="312408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Rappel</a:t>
            </a: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95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828360" y="545400"/>
            <a:ext cx="857952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 code dangereux, c’est quoi ?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83720" y="1657440"/>
            <a:ext cx="4471560" cy="32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Duplication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Valeurs magiques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Beaucoup de conditionnel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Longues classes/méthodes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Commentaires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Wingdings" charset="2"/>
              <a:buChar char=""/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smell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3" descr=""/>
          <p:cNvPicPr/>
          <p:nvPr/>
        </p:nvPicPr>
        <p:blipFill>
          <a:blip r:embed="rId3"/>
          <a:stretch/>
        </p:blipFill>
        <p:spPr>
          <a:xfrm>
            <a:off x="6383880" y="1556640"/>
            <a:ext cx="3546000" cy="354600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6167880" y="4653000"/>
            <a:ext cx="4176000" cy="52164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02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tontons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83720" y="1657440"/>
            <a:ext cx="4471560" cy="14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Robert MARTINS (Uncle Bob)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Craftsman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Clean architecture, Clean code, Agile manifesto...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Image 98" descr=""/>
          <p:cNvPicPr/>
          <p:nvPr/>
        </p:nvPicPr>
        <p:blipFill>
          <a:blip r:embed="rId3"/>
          <a:stretch/>
        </p:blipFill>
        <p:spPr>
          <a:xfrm>
            <a:off x="6696000" y="1008000"/>
            <a:ext cx="4961880" cy="2334600"/>
          </a:xfrm>
          <a:prstGeom prst="rect">
            <a:avLst/>
          </a:prstGeom>
          <a:ln>
            <a:noFill/>
          </a:ln>
        </p:spPr>
      </p:pic>
      <p:sp>
        <p:nvSpPr>
          <p:cNvPr id="107" name="CustomShape 4"/>
          <p:cNvSpPr/>
          <p:nvPr/>
        </p:nvSpPr>
        <p:spPr>
          <a:xfrm>
            <a:off x="6816240" y="4221000"/>
            <a:ext cx="182448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Kent BECK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XP, TDD, Junit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Image 100" descr=""/>
          <p:cNvPicPr/>
          <p:nvPr/>
        </p:nvPicPr>
        <p:blipFill>
          <a:blip r:embed="rId4"/>
          <a:stretch/>
        </p:blipFill>
        <p:spPr>
          <a:xfrm>
            <a:off x="767520" y="3573000"/>
            <a:ext cx="4845960" cy="2280240"/>
          </a:xfrm>
          <a:prstGeom prst="rect">
            <a:avLst/>
          </a:prstGeom>
          <a:ln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9048240" y="4221000"/>
            <a:ext cx="2616480" cy="12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Martins FOWLER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Agile Manifesto, Refactoring++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11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 responsability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432000" y="2592000"/>
            <a:ext cx="6119640" cy="187164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A class should have one and only one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reason to change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 Une classe ne doit posséder qu’une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une seule responsabilité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368000" y="4752000"/>
            <a:ext cx="777492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de la complexité du code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Augmentation de la lisibilité de la classe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Meilleure encapsulation, et meilleure cohésion, les responsabilités étant regroupées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Image 109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5640" cy="37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19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SingleResponsability : Dino DEMO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23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Open/close Principle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368000" y="4752000"/>
            <a:ext cx="777492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Diminution du couplage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Flexibilité par rapport aux évolutions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432360" y="2592360"/>
            <a:ext cx="6119640" cy="187164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Classes, methods should be open for extension,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closed for modifications.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 Une classe...doit pouvoir être ouverte aux extensions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fermé aux modifications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Image 117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5640" cy="37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01" descr=""/>
          <p:cNvPicPr/>
          <p:nvPr/>
        </p:nvPicPr>
        <p:blipFill>
          <a:blip r:embed="rId1"/>
          <a:stretch/>
        </p:blipFill>
        <p:spPr>
          <a:xfrm>
            <a:off x="96480" y="126720"/>
            <a:ext cx="1045080" cy="1123920"/>
          </a:xfrm>
          <a:prstGeom prst="rect">
            <a:avLst/>
          </a:prstGeom>
          <a:ln>
            <a:noFill/>
          </a:ln>
        </p:spPr>
      </p:pic>
      <p:pic>
        <p:nvPicPr>
          <p:cNvPr id="131" name="Shape 102" descr=""/>
          <p:cNvPicPr/>
          <p:nvPr/>
        </p:nvPicPr>
        <p:blipFill>
          <a:blip r:embed="rId2"/>
          <a:stretch/>
        </p:blipFill>
        <p:spPr>
          <a:xfrm>
            <a:off x="10674720" y="5544000"/>
            <a:ext cx="1030320" cy="103032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562280" y="1154880"/>
            <a:ext cx="540720" cy="82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28360" y="545400"/>
            <a:ext cx="77385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Lato"/>
              </a:rPr>
              <a:t>Les principes SOLID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368000" y="1656000"/>
            <a:ext cx="7774920" cy="5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Liskov Substitution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368000" y="4752000"/>
            <a:ext cx="7774920" cy="16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Interêts :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800000"/>
              </a:buClr>
              <a:buFont typeface="Wingdings" charset="2"/>
              <a:buChar char="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Augmentation de l'encapsulation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32720" y="2592720"/>
            <a:ext cx="6119640" cy="1871640"/>
          </a:xfrm>
          <a:custGeom>
            <a:avLst/>
            <a:gdLst/>
            <a:ahLst/>
            <a:rect l="l" t="t" r="r" b="b"/>
            <a:pathLst>
              <a:path w="25001" h="6602">
                <a:moveTo>
                  <a:pt x="1100" y="0"/>
                </a:moveTo>
                <a:cubicBezTo>
                  <a:pt x="550" y="0"/>
                  <a:pt x="0" y="550"/>
                  <a:pt x="0" y="1100"/>
                </a:cubicBezTo>
                <a:lnTo>
                  <a:pt x="0" y="5500"/>
                </a:lnTo>
                <a:cubicBezTo>
                  <a:pt x="0" y="6050"/>
                  <a:pt x="550" y="6601"/>
                  <a:pt x="1100" y="6601"/>
                </a:cubicBezTo>
                <a:lnTo>
                  <a:pt x="23900" y="6601"/>
                </a:lnTo>
                <a:cubicBezTo>
                  <a:pt x="24450" y="6601"/>
                  <a:pt x="25000" y="6050"/>
                  <a:pt x="25000" y="5500"/>
                </a:cubicBezTo>
                <a:lnTo>
                  <a:pt x="25000" y="1100"/>
                </a:lnTo>
                <a:cubicBezTo>
                  <a:pt x="25000" y="550"/>
                  <a:pt x="24450" y="0"/>
                  <a:pt x="23900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 Subtypes must be substituable for their base types 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« Les sous-types doivent être remplaçables par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leur type de base »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mage 125" descr=""/>
          <p:cNvPicPr/>
          <p:nvPr/>
        </p:nvPicPr>
        <p:blipFill>
          <a:blip r:embed="rId3"/>
          <a:stretch/>
        </p:blipFill>
        <p:spPr>
          <a:xfrm>
            <a:off x="6984000" y="1548000"/>
            <a:ext cx="4715640" cy="37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</TotalTime>
  <Application>LibreOffice/5.3.1.2$Linux_X86_64 LibreOffice_project/30m0$Build-2</Application>
  <Words>231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2018-01-10T14:04:26Z</dcterms:modified>
  <cp:revision>73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