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Pluma Bold" charset="1" panose="00000000000000000000"/>
      <p:regular r:id="rId23"/>
    </p:embeddedFont>
    <p:embeddedFont>
      <p:font typeface="TT Chocolates" charset="1" panose="02000503020000020003"/>
      <p:regular r:id="rId24"/>
    </p:embeddedFont>
    <p:embeddedFont>
      <p:font typeface="TT Chocolates Bold" charset="1" panose="02000803020000020003"/>
      <p:regular r:id="rId25"/>
    </p:embeddedFont>
    <p:embeddedFont>
      <p:font typeface="Pluma" charset="1" panose="00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38.png" Type="http://schemas.openxmlformats.org/officeDocument/2006/relationships/image"/><Relationship Id="rId13" Target="../media/image39.png"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40.png"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42.jpeg"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png" Type="http://schemas.openxmlformats.org/officeDocument/2006/relationships/image"/><Relationship Id="rId11" Target="../media/image46.svg" Type="http://schemas.openxmlformats.org/officeDocument/2006/relationships/image"/><Relationship Id="rId12" Target="../media/image47.png" Type="http://schemas.openxmlformats.org/officeDocument/2006/relationships/image"/><Relationship Id="rId13" Target="../media/image48.svg"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7.png" Type="http://schemas.openxmlformats.org/officeDocument/2006/relationships/image"/><Relationship Id="rId7" Target="../media/image2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3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EEA"/>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471367" y="1409220"/>
            <a:ext cx="8808324" cy="8808324"/>
          </a:xfrm>
          <a:custGeom>
            <a:avLst/>
            <a:gdLst/>
            <a:ahLst/>
            <a:cxnLst/>
            <a:rect r="r" b="b" t="t" l="l"/>
            <a:pathLst>
              <a:path h="8808324" w="8808324">
                <a:moveTo>
                  <a:pt x="0" y="0"/>
                </a:moveTo>
                <a:lnTo>
                  <a:pt x="8808324" y="0"/>
                </a:lnTo>
                <a:lnTo>
                  <a:pt x="8808324" y="8808323"/>
                </a:lnTo>
                <a:lnTo>
                  <a:pt x="0" y="88083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8960843" y="1409220"/>
            <a:ext cx="8808324" cy="8808324"/>
          </a:xfrm>
          <a:custGeom>
            <a:avLst/>
            <a:gdLst/>
            <a:ahLst/>
            <a:cxnLst/>
            <a:rect r="r" b="b" t="t" l="l"/>
            <a:pathLst>
              <a:path h="8808324" w="8808324">
                <a:moveTo>
                  <a:pt x="0" y="0"/>
                </a:moveTo>
                <a:lnTo>
                  <a:pt x="8808324" y="0"/>
                </a:lnTo>
                <a:lnTo>
                  <a:pt x="8808324" y="8808323"/>
                </a:lnTo>
                <a:lnTo>
                  <a:pt x="0" y="8808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141595" y="2756021"/>
            <a:ext cx="8662338" cy="2663631"/>
          </a:xfrm>
          <a:prstGeom prst="rect">
            <a:avLst/>
          </a:prstGeom>
        </p:spPr>
        <p:txBody>
          <a:bodyPr anchor="t" rtlCol="false" tIns="0" lIns="0" bIns="0" rIns="0">
            <a:spAutoFit/>
          </a:bodyPr>
          <a:lstStyle/>
          <a:p>
            <a:pPr algn="ctr">
              <a:lnSpc>
                <a:spcPts val="10184"/>
              </a:lnSpc>
            </a:pPr>
            <a:r>
              <a:rPr lang="en-US" sz="9258">
                <a:solidFill>
                  <a:srgbClr val="FFFFFF"/>
                </a:solidFill>
                <a:latin typeface="Pluma Bold"/>
                <a:ea typeface="Pluma Bold"/>
                <a:cs typeface="Pluma Bold"/>
                <a:sym typeface="Pluma Bold"/>
              </a:rPr>
              <a:t>Matching with your soulmate</a:t>
            </a:r>
          </a:p>
        </p:txBody>
      </p:sp>
      <p:sp>
        <p:nvSpPr>
          <p:cNvPr name="Freeform 5" id="5"/>
          <p:cNvSpPr/>
          <p:nvPr/>
        </p:nvSpPr>
        <p:spPr>
          <a:xfrm flipH="false" flipV="false" rot="-684495">
            <a:off x="13561667" y="2771596"/>
            <a:ext cx="6776536" cy="7228305"/>
          </a:xfrm>
          <a:custGeom>
            <a:avLst/>
            <a:gdLst/>
            <a:ahLst/>
            <a:cxnLst/>
            <a:rect r="r" b="b" t="t" l="l"/>
            <a:pathLst>
              <a:path h="7228305" w="6776536">
                <a:moveTo>
                  <a:pt x="0" y="0"/>
                </a:moveTo>
                <a:lnTo>
                  <a:pt x="6776536" y="0"/>
                </a:lnTo>
                <a:lnTo>
                  <a:pt x="6776536" y="7228305"/>
                </a:lnTo>
                <a:lnTo>
                  <a:pt x="0" y="72283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01370">
            <a:off x="2953198" y="3438306"/>
            <a:ext cx="1804421" cy="2970240"/>
          </a:xfrm>
          <a:custGeom>
            <a:avLst/>
            <a:gdLst/>
            <a:ahLst/>
            <a:cxnLst/>
            <a:rect r="r" b="b" t="t" l="l"/>
            <a:pathLst>
              <a:path h="2970240" w="1804421">
                <a:moveTo>
                  <a:pt x="0" y="0"/>
                </a:moveTo>
                <a:lnTo>
                  <a:pt x="1804421" y="0"/>
                </a:lnTo>
                <a:lnTo>
                  <a:pt x="1804421" y="2970239"/>
                </a:lnTo>
                <a:lnTo>
                  <a:pt x="0" y="297023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false" rot="0">
            <a:off x="4851135" y="6024307"/>
            <a:ext cx="546724" cy="549723"/>
          </a:xfrm>
          <a:custGeom>
            <a:avLst/>
            <a:gdLst/>
            <a:ahLst/>
            <a:cxnLst/>
            <a:rect r="r" b="b" t="t" l="l"/>
            <a:pathLst>
              <a:path h="549723" w="546724">
                <a:moveTo>
                  <a:pt x="546724" y="0"/>
                </a:moveTo>
                <a:lnTo>
                  <a:pt x="0" y="0"/>
                </a:lnTo>
                <a:lnTo>
                  <a:pt x="0" y="549723"/>
                </a:lnTo>
                <a:lnTo>
                  <a:pt x="546724" y="549723"/>
                </a:lnTo>
                <a:lnTo>
                  <a:pt x="546724"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true" flipV="false" rot="0">
            <a:off x="13803934" y="2390332"/>
            <a:ext cx="636950" cy="640444"/>
          </a:xfrm>
          <a:custGeom>
            <a:avLst/>
            <a:gdLst/>
            <a:ahLst/>
            <a:cxnLst/>
            <a:rect r="r" b="b" t="t" l="l"/>
            <a:pathLst>
              <a:path h="640444" w="636950">
                <a:moveTo>
                  <a:pt x="636950" y="0"/>
                </a:moveTo>
                <a:lnTo>
                  <a:pt x="0" y="0"/>
                </a:lnTo>
                <a:lnTo>
                  <a:pt x="0" y="640443"/>
                </a:lnTo>
                <a:lnTo>
                  <a:pt x="636950" y="640443"/>
                </a:lnTo>
                <a:lnTo>
                  <a:pt x="63695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false" rot="9661776">
            <a:off x="7444141" y="97405"/>
            <a:ext cx="746340" cy="880262"/>
          </a:xfrm>
          <a:custGeom>
            <a:avLst/>
            <a:gdLst/>
            <a:ahLst/>
            <a:cxnLst/>
            <a:rect r="r" b="b" t="t" l="l"/>
            <a:pathLst>
              <a:path h="880262" w="746340">
                <a:moveTo>
                  <a:pt x="746339" y="0"/>
                </a:moveTo>
                <a:lnTo>
                  <a:pt x="0" y="0"/>
                </a:lnTo>
                <a:lnTo>
                  <a:pt x="0" y="880261"/>
                </a:lnTo>
                <a:lnTo>
                  <a:pt x="746339" y="880261"/>
                </a:lnTo>
                <a:lnTo>
                  <a:pt x="746339" y="0"/>
                </a:lnTo>
                <a:close/>
              </a:path>
            </a:pathLst>
          </a:custGeom>
          <a:blipFill>
            <a:blip r:embed="rId12">
              <a:extLst>
                <a:ext uri="{96DAC541-7B7A-43D3-8B79-37D633B846F1}">
                  <asvg:svgBlip xmlns:asvg="http://schemas.microsoft.com/office/drawing/2016/SVG/main" r:embed="rId13"/>
                </a:ext>
              </a:extLst>
            </a:blip>
            <a:stretch>
              <a:fillRect l="0" t="-220972" r="-676614" b="-214027"/>
            </a:stretch>
          </a:blipFill>
        </p:spPr>
      </p:sp>
      <p:sp>
        <p:nvSpPr>
          <p:cNvPr name="Freeform 10" id="10"/>
          <p:cNvSpPr/>
          <p:nvPr/>
        </p:nvSpPr>
        <p:spPr>
          <a:xfrm flipH="false" flipV="false" rot="0">
            <a:off x="6117976" y="5572908"/>
            <a:ext cx="4965389" cy="902798"/>
          </a:xfrm>
          <a:custGeom>
            <a:avLst/>
            <a:gdLst/>
            <a:ahLst/>
            <a:cxnLst/>
            <a:rect r="r" b="b" t="t" l="l"/>
            <a:pathLst>
              <a:path h="902798" w="4965389">
                <a:moveTo>
                  <a:pt x="0" y="0"/>
                </a:moveTo>
                <a:lnTo>
                  <a:pt x="4965389" y="0"/>
                </a:lnTo>
                <a:lnTo>
                  <a:pt x="4965389" y="902798"/>
                </a:lnTo>
                <a:lnTo>
                  <a:pt x="0" y="90279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true" flipV="false" rot="0">
            <a:off x="7862164" y="5572908"/>
            <a:ext cx="4965389" cy="902798"/>
          </a:xfrm>
          <a:custGeom>
            <a:avLst/>
            <a:gdLst/>
            <a:ahLst/>
            <a:cxnLst/>
            <a:rect r="r" b="b" t="t" l="l"/>
            <a:pathLst>
              <a:path h="902798" w="4965389">
                <a:moveTo>
                  <a:pt x="4965389" y="0"/>
                </a:moveTo>
                <a:lnTo>
                  <a:pt x="0" y="0"/>
                </a:lnTo>
                <a:lnTo>
                  <a:pt x="0" y="902798"/>
                </a:lnTo>
                <a:lnTo>
                  <a:pt x="4965389" y="902798"/>
                </a:lnTo>
                <a:lnTo>
                  <a:pt x="4965389"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6447316" y="5756231"/>
            <a:ext cx="6050896" cy="479002"/>
          </a:xfrm>
          <a:prstGeom prst="rect">
            <a:avLst/>
          </a:prstGeom>
        </p:spPr>
        <p:txBody>
          <a:bodyPr anchor="t" rtlCol="false" tIns="0" lIns="0" bIns="0" rIns="0">
            <a:spAutoFit/>
          </a:bodyPr>
          <a:lstStyle/>
          <a:p>
            <a:pPr algn="ctr">
              <a:lnSpc>
                <a:spcPts val="3888"/>
              </a:lnSpc>
            </a:pPr>
            <a:r>
              <a:rPr lang="en-US" sz="2777">
                <a:solidFill>
                  <a:srgbClr val="000000"/>
                </a:solidFill>
                <a:latin typeface="TT Chocolates"/>
                <a:ea typeface="TT Chocolates"/>
                <a:cs typeface="TT Chocolates"/>
                <a:sym typeface="TT Chocolates"/>
              </a:rPr>
              <a:t>Exploring Diverse Dimensions of Love!</a:t>
            </a:r>
          </a:p>
        </p:txBody>
      </p:sp>
      <p:sp>
        <p:nvSpPr>
          <p:cNvPr name="Freeform 13" id="13"/>
          <p:cNvSpPr/>
          <p:nvPr/>
        </p:nvSpPr>
        <p:spPr>
          <a:xfrm flipH="false" flipV="false" rot="2461783">
            <a:off x="-349705" y="7970868"/>
            <a:ext cx="913852" cy="1077832"/>
          </a:xfrm>
          <a:custGeom>
            <a:avLst/>
            <a:gdLst/>
            <a:ahLst/>
            <a:cxnLst/>
            <a:rect r="r" b="b" t="t" l="l"/>
            <a:pathLst>
              <a:path h="1077832" w="913852">
                <a:moveTo>
                  <a:pt x="0" y="0"/>
                </a:moveTo>
                <a:lnTo>
                  <a:pt x="913852" y="0"/>
                </a:lnTo>
                <a:lnTo>
                  <a:pt x="913852" y="1077832"/>
                </a:lnTo>
                <a:lnTo>
                  <a:pt x="0" y="1077832"/>
                </a:lnTo>
                <a:lnTo>
                  <a:pt x="0" y="0"/>
                </a:lnTo>
                <a:close/>
              </a:path>
            </a:pathLst>
          </a:custGeom>
          <a:blipFill>
            <a:blip r:embed="rId12">
              <a:extLst>
                <a:ext uri="{96DAC541-7B7A-43D3-8B79-37D633B846F1}">
                  <asvg:svgBlip xmlns:asvg="http://schemas.microsoft.com/office/drawing/2016/SVG/main" r:embed="rId13"/>
                </a:ext>
              </a:extLst>
            </a:blip>
            <a:stretch>
              <a:fillRect l="0" t="-220972" r="-676614" b="-214027"/>
            </a:stretch>
          </a:blipFill>
        </p:spPr>
      </p:sp>
      <p:sp>
        <p:nvSpPr>
          <p:cNvPr name="Freeform 14" id="14"/>
          <p:cNvSpPr/>
          <p:nvPr/>
        </p:nvSpPr>
        <p:spPr>
          <a:xfrm flipH="true" flipV="false" rot="-2188795">
            <a:off x="17739018" y="2245884"/>
            <a:ext cx="967283" cy="1140851"/>
          </a:xfrm>
          <a:custGeom>
            <a:avLst/>
            <a:gdLst/>
            <a:ahLst/>
            <a:cxnLst/>
            <a:rect r="r" b="b" t="t" l="l"/>
            <a:pathLst>
              <a:path h="1140851" w="967283">
                <a:moveTo>
                  <a:pt x="967284" y="0"/>
                </a:moveTo>
                <a:lnTo>
                  <a:pt x="0" y="0"/>
                </a:lnTo>
                <a:lnTo>
                  <a:pt x="0" y="1140851"/>
                </a:lnTo>
                <a:lnTo>
                  <a:pt x="967284" y="1140851"/>
                </a:lnTo>
                <a:lnTo>
                  <a:pt x="967284" y="0"/>
                </a:lnTo>
                <a:close/>
              </a:path>
            </a:pathLst>
          </a:custGeom>
          <a:blipFill>
            <a:blip r:embed="rId12">
              <a:extLst>
                <a:ext uri="{96DAC541-7B7A-43D3-8B79-37D633B846F1}">
                  <asvg:svgBlip xmlns:asvg="http://schemas.microsoft.com/office/drawing/2016/SVG/main" r:embed="rId13"/>
                </a:ext>
              </a:extLst>
            </a:blip>
            <a:stretch>
              <a:fillRect l="0" t="-220972" r="-676614" b="-214027"/>
            </a:stretch>
          </a:blipFill>
        </p:spPr>
      </p:sp>
      <p:sp>
        <p:nvSpPr>
          <p:cNvPr name="Freeform 15" id="15"/>
          <p:cNvSpPr/>
          <p:nvPr/>
        </p:nvSpPr>
        <p:spPr>
          <a:xfrm flipH="true" flipV="false" rot="-5247476">
            <a:off x="10732713" y="9716575"/>
            <a:ext cx="967283" cy="1140851"/>
          </a:xfrm>
          <a:custGeom>
            <a:avLst/>
            <a:gdLst/>
            <a:ahLst/>
            <a:cxnLst/>
            <a:rect r="r" b="b" t="t" l="l"/>
            <a:pathLst>
              <a:path h="1140851" w="967283">
                <a:moveTo>
                  <a:pt x="967283" y="0"/>
                </a:moveTo>
                <a:lnTo>
                  <a:pt x="0" y="0"/>
                </a:lnTo>
                <a:lnTo>
                  <a:pt x="0" y="1140850"/>
                </a:lnTo>
                <a:lnTo>
                  <a:pt x="967283" y="1140850"/>
                </a:lnTo>
                <a:lnTo>
                  <a:pt x="967283" y="0"/>
                </a:lnTo>
                <a:close/>
              </a:path>
            </a:pathLst>
          </a:custGeom>
          <a:blipFill>
            <a:blip r:embed="rId12">
              <a:extLst>
                <a:ext uri="{96DAC541-7B7A-43D3-8B79-37D633B846F1}">
                  <asvg:svgBlip xmlns:asvg="http://schemas.microsoft.com/office/drawing/2016/SVG/main" r:embed="rId13"/>
                </a:ext>
              </a:extLst>
            </a:blip>
            <a:stretch>
              <a:fillRect l="0" t="-220972" r="-676614" b="-214027"/>
            </a:stretch>
          </a:blipFill>
        </p:spPr>
      </p:sp>
      <p:sp>
        <p:nvSpPr>
          <p:cNvPr name="Freeform 16" id="16"/>
          <p:cNvSpPr/>
          <p:nvPr/>
        </p:nvSpPr>
        <p:spPr>
          <a:xfrm flipH="false" flipV="false" rot="0">
            <a:off x="274297" y="161855"/>
            <a:ext cx="5688294" cy="1031003"/>
          </a:xfrm>
          <a:custGeom>
            <a:avLst/>
            <a:gdLst/>
            <a:ahLst/>
            <a:cxnLst/>
            <a:rect r="r" b="b" t="t" l="l"/>
            <a:pathLst>
              <a:path h="1031003" w="5688294">
                <a:moveTo>
                  <a:pt x="0" y="0"/>
                </a:moveTo>
                <a:lnTo>
                  <a:pt x="5688294" y="0"/>
                </a:lnTo>
                <a:lnTo>
                  <a:pt x="5688294" y="1031003"/>
                </a:lnTo>
                <a:lnTo>
                  <a:pt x="0" y="1031003"/>
                </a:lnTo>
                <a:lnTo>
                  <a:pt x="0" y="0"/>
                </a:lnTo>
                <a:close/>
              </a:path>
            </a:pathLst>
          </a:custGeom>
          <a:blipFill>
            <a:blip r:embed="rId16"/>
            <a:stretch>
              <a:fillRect l="0" t="0" r="0" b="0"/>
            </a:stretch>
          </a:blipFill>
        </p:spPr>
      </p:sp>
      <p:sp>
        <p:nvSpPr>
          <p:cNvPr name="TextBox 17" id="17"/>
          <p:cNvSpPr txBox="true"/>
          <p:nvPr/>
        </p:nvSpPr>
        <p:spPr>
          <a:xfrm rot="0">
            <a:off x="4573674" y="7512662"/>
            <a:ext cx="9140652" cy="1937095"/>
          </a:xfrm>
          <a:prstGeom prst="rect">
            <a:avLst/>
          </a:prstGeom>
        </p:spPr>
        <p:txBody>
          <a:bodyPr anchor="t" rtlCol="false" tIns="0" lIns="0" bIns="0" rIns="0">
            <a:spAutoFit/>
          </a:bodyPr>
          <a:lstStyle/>
          <a:p>
            <a:pPr algn="ctr">
              <a:lnSpc>
                <a:spcPts val="3849"/>
              </a:lnSpc>
            </a:pPr>
            <a:r>
              <a:rPr lang="en-US" sz="2749" b="true">
                <a:solidFill>
                  <a:srgbClr val="545454"/>
                </a:solidFill>
                <a:latin typeface="TT Chocolates Bold"/>
                <a:ea typeface="TT Chocolates Bold"/>
                <a:cs typeface="TT Chocolates Bold"/>
                <a:sym typeface="TT Chocolates Bold"/>
              </a:rPr>
              <a:t>Course: Object-Oriented Programming (python)</a:t>
            </a:r>
          </a:p>
          <a:p>
            <a:pPr algn="ctr">
              <a:lnSpc>
                <a:spcPts val="3849"/>
              </a:lnSpc>
            </a:pPr>
            <a:r>
              <a:rPr lang="en-US" sz="2749" b="true">
                <a:solidFill>
                  <a:srgbClr val="545454"/>
                </a:solidFill>
                <a:latin typeface="TT Chocolates Bold"/>
                <a:ea typeface="TT Chocolates Bold"/>
                <a:cs typeface="TT Chocolates Bold"/>
                <a:sym typeface="TT Chocolates Bold"/>
              </a:rPr>
              <a:t>Term 2, Academic Year 2024 - 2025</a:t>
            </a:r>
          </a:p>
          <a:p>
            <a:pPr algn="ctr">
              <a:lnSpc>
                <a:spcPts val="3849"/>
              </a:lnSpc>
            </a:pPr>
            <a:r>
              <a:rPr lang="en-US" sz="2749" b="true">
                <a:solidFill>
                  <a:srgbClr val="545454"/>
                </a:solidFill>
                <a:latin typeface="TT Chocolates Bold"/>
                <a:ea typeface="TT Chocolates Bold"/>
                <a:cs typeface="TT Chocolates Bold"/>
                <a:sym typeface="TT Chocolates Bold"/>
              </a:rPr>
              <a:t>Submitted to: Lect. Han Leangsiv</a:t>
            </a:r>
          </a:p>
          <a:p>
            <a:pPr algn="ctr">
              <a:lnSpc>
                <a:spcPts val="3849"/>
              </a:lnSpc>
            </a:pPr>
            <a:r>
              <a:rPr lang="en-US" sz="2749" b="true">
                <a:solidFill>
                  <a:srgbClr val="545454"/>
                </a:solidFill>
                <a:latin typeface="TT Chocolates Bold"/>
                <a:ea typeface="TT Chocolates Bold"/>
                <a:cs typeface="TT Chocolates Bold"/>
                <a:sym typeface="TT Chocolates Bold"/>
              </a:rPr>
              <a:t>Submission date: Sunday 23rd March 2024</a:t>
            </a:r>
          </a:p>
        </p:txBody>
      </p:sp>
      <p:sp>
        <p:nvSpPr>
          <p:cNvPr name="TextBox 18" id="18"/>
          <p:cNvSpPr txBox="true"/>
          <p:nvPr/>
        </p:nvSpPr>
        <p:spPr>
          <a:xfrm rot="0">
            <a:off x="11703286" y="252767"/>
            <a:ext cx="6519373" cy="857441"/>
          </a:xfrm>
          <a:prstGeom prst="rect">
            <a:avLst/>
          </a:prstGeom>
        </p:spPr>
        <p:txBody>
          <a:bodyPr anchor="t" rtlCol="false" tIns="0" lIns="0" bIns="0" rIns="0">
            <a:spAutoFit/>
          </a:bodyPr>
          <a:lstStyle/>
          <a:p>
            <a:pPr algn="ctr">
              <a:lnSpc>
                <a:spcPts val="3316"/>
              </a:lnSpc>
            </a:pPr>
            <a:r>
              <a:rPr lang="en-US" sz="3015">
                <a:solidFill>
                  <a:srgbClr val="FF6EAF"/>
                </a:solidFill>
                <a:latin typeface="Pluma"/>
                <a:ea typeface="Pluma"/>
                <a:cs typeface="Pluma"/>
                <a:sym typeface="Pluma"/>
              </a:rPr>
              <a:t>Department Of Computer Science</a:t>
            </a:r>
          </a:p>
          <a:p>
            <a:pPr algn="ctr">
              <a:lnSpc>
                <a:spcPts val="3316"/>
              </a:lnSpc>
            </a:pPr>
            <a:r>
              <a:rPr lang="en-US" sz="3015">
                <a:solidFill>
                  <a:srgbClr val="FF6EAF"/>
                </a:solidFill>
                <a:latin typeface="Pluma"/>
                <a:ea typeface="Pluma"/>
                <a:cs typeface="Pluma"/>
                <a:sym typeface="Pluma"/>
              </a:rPr>
              <a:t>Specialized in Data Science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sp>
        <p:nvSpPr>
          <p:cNvPr name="Freeform 2" id="2"/>
          <p:cNvSpPr/>
          <p:nvPr/>
        </p:nvSpPr>
        <p:spPr>
          <a:xfrm flipH="false" flipV="false" rot="0">
            <a:off x="1515696" y="1542570"/>
            <a:ext cx="16056521" cy="8610310"/>
          </a:xfrm>
          <a:custGeom>
            <a:avLst/>
            <a:gdLst/>
            <a:ahLst/>
            <a:cxnLst/>
            <a:rect r="r" b="b" t="t" l="l"/>
            <a:pathLst>
              <a:path h="8610310" w="16056521">
                <a:moveTo>
                  <a:pt x="0" y="0"/>
                </a:moveTo>
                <a:lnTo>
                  <a:pt x="16056522" y="0"/>
                </a:lnTo>
                <a:lnTo>
                  <a:pt x="16056522" y="8610310"/>
                </a:lnTo>
                <a:lnTo>
                  <a:pt x="0" y="8610310"/>
                </a:lnTo>
                <a:lnTo>
                  <a:pt x="0" y="0"/>
                </a:lnTo>
                <a:close/>
              </a:path>
            </a:pathLst>
          </a:custGeom>
          <a:blipFill>
            <a:blip r:embed="rId2"/>
            <a:stretch>
              <a:fillRect l="0" t="0" r="0" b="0"/>
            </a:stretch>
          </a:blipFill>
        </p:spPr>
      </p:sp>
      <p:sp>
        <p:nvSpPr>
          <p:cNvPr name="TextBox 3" id="3"/>
          <p:cNvSpPr txBox="true"/>
          <p:nvPr/>
        </p:nvSpPr>
        <p:spPr>
          <a:xfrm rot="0">
            <a:off x="4144556" y="423228"/>
            <a:ext cx="9998887" cy="1287145"/>
          </a:xfrm>
          <a:prstGeom prst="rect">
            <a:avLst/>
          </a:prstGeom>
        </p:spPr>
        <p:txBody>
          <a:bodyPr anchor="t" rtlCol="false" tIns="0" lIns="0" bIns="0" rIns="0">
            <a:spAutoFit/>
          </a:bodyPr>
          <a:lstStyle/>
          <a:p>
            <a:pPr algn="ctr">
              <a:lnSpc>
                <a:spcPts val="9679"/>
              </a:lnSpc>
            </a:pPr>
            <a:r>
              <a:rPr lang="en-US" sz="8799">
                <a:solidFill>
                  <a:srgbClr val="FFFFFF"/>
                </a:solidFill>
                <a:latin typeface="Pluma Bold"/>
                <a:ea typeface="Pluma Bold"/>
                <a:cs typeface="Pluma Bold"/>
                <a:sym typeface="Pluma Bold"/>
              </a:rPr>
              <a:t>Workflow</a:t>
            </a:r>
          </a:p>
        </p:txBody>
      </p:sp>
      <p:sp>
        <p:nvSpPr>
          <p:cNvPr name="TextBox 4" id="4"/>
          <p:cNvSpPr txBox="true"/>
          <p:nvPr/>
        </p:nvSpPr>
        <p:spPr>
          <a:xfrm rot="0">
            <a:off x="16846545" y="389348"/>
            <a:ext cx="1442578" cy="400590"/>
          </a:xfrm>
          <a:prstGeom prst="rect">
            <a:avLst/>
          </a:prstGeom>
        </p:spPr>
        <p:txBody>
          <a:bodyPr anchor="t" rtlCol="false" tIns="0" lIns="0" bIns="0" rIns="0">
            <a:spAutoFit/>
          </a:bodyPr>
          <a:lstStyle/>
          <a:p>
            <a:pPr algn="ctr">
              <a:lnSpc>
                <a:spcPts val="2934"/>
              </a:lnSpc>
            </a:pPr>
            <a:r>
              <a:rPr lang="en-US" sz="2667">
                <a:solidFill>
                  <a:srgbClr val="FEF3C7"/>
                </a:solidFill>
                <a:latin typeface="Pluma Bold"/>
                <a:ea typeface="Pluma Bold"/>
                <a:cs typeface="Pluma Bold"/>
                <a:sym typeface="Pluma Bold"/>
              </a:rPr>
              <a:t>8</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652826" y="-1331304"/>
            <a:ext cx="19593653" cy="10589604"/>
            <a:chOff x="0" y="0"/>
            <a:chExt cx="26124871" cy="14119471"/>
          </a:xfrm>
        </p:grpSpPr>
        <p:sp>
          <p:nvSpPr>
            <p:cNvPr name="Freeform 3" id="3"/>
            <p:cNvSpPr/>
            <p:nvPr/>
          </p:nvSpPr>
          <p:spPr>
            <a:xfrm flipH="false" flipV="false" rot="5400000">
              <a:off x="0" y="0"/>
              <a:ext cx="14119471" cy="14119471"/>
            </a:xfrm>
            <a:custGeom>
              <a:avLst/>
              <a:gdLst/>
              <a:ahLst/>
              <a:cxnLst/>
              <a:rect r="r" b="b" t="t" l="l"/>
              <a:pathLst>
                <a:path h="14119471" w="14119471">
                  <a:moveTo>
                    <a:pt x="0" y="0"/>
                  </a:moveTo>
                  <a:lnTo>
                    <a:pt x="14119471" y="0"/>
                  </a:lnTo>
                  <a:lnTo>
                    <a:pt x="14119471"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005399" y="0"/>
              <a:ext cx="14119471" cy="14119471"/>
            </a:xfrm>
            <a:custGeom>
              <a:avLst/>
              <a:gdLst/>
              <a:ahLst/>
              <a:cxnLst/>
              <a:rect r="r" b="b" t="t" l="l"/>
              <a:pathLst>
                <a:path h="14119471" w="14119471">
                  <a:moveTo>
                    <a:pt x="0" y="0"/>
                  </a:moveTo>
                  <a:lnTo>
                    <a:pt x="14119472" y="0"/>
                  </a:lnTo>
                  <a:lnTo>
                    <a:pt x="14119472"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1978790" y="252970"/>
            <a:ext cx="4204259" cy="775730"/>
          </a:xfrm>
          <a:prstGeom prst="rect">
            <a:avLst/>
          </a:prstGeom>
        </p:spPr>
        <p:txBody>
          <a:bodyPr anchor="t" rtlCol="false" tIns="0" lIns="0" bIns="0" rIns="0">
            <a:spAutoFit/>
          </a:bodyPr>
          <a:lstStyle/>
          <a:p>
            <a:pPr algn="ctr">
              <a:lnSpc>
                <a:spcPts val="5896"/>
              </a:lnSpc>
            </a:pPr>
            <a:r>
              <a:rPr lang="en-US" sz="5360">
                <a:solidFill>
                  <a:srgbClr val="EF2F7F"/>
                </a:solidFill>
                <a:latin typeface="Pluma Bold"/>
                <a:ea typeface="Pluma Bold"/>
                <a:cs typeface="Pluma Bold"/>
                <a:sym typeface="Pluma Bold"/>
              </a:rPr>
              <a:t>result</a:t>
            </a:r>
          </a:p>
        </p:txBody>
      </p:sp>
      <p:sp>
        <p:nvSpPr>
          <p:cNvPr name="Freeform 6" id="6"/>
          <p:cNvSpPr/>
          <p:nvPr/>
        </p:nvSpPr>
        <p:spPr>
          <a:xfrm flipH="true" flipV="false" rot="-4764584">
            <a:off x="2206065" y="1494172"/>
            <a:ext cx="670704" cy="690800"/>
          </a:xfrm>
          <a:custGeom>
            <a:avLst/>
            <a:gdLst/>
            <a:ahLst/>
            <a:cxnLst/>
            <a:rect r="r" b="b" t="t" l="l"/>
            <a:pathLst>
              <a:path h="690800" w="670704">
                <a:moveTo>
                  <a:pt x="670704" y="0"/>
                </a:moveTo>
                <a:lnTo>
                  <a:pt x="0" y="0"/>
                </a:lnTo>
                <a:lnTo>
                  <a:pt x="0" y="690800"/>
                </a:lnTo>
                <a:lnTo>
                  <a:pt x="670704" y="690800"/>
                </a:lnTo>
                <a:lnTo>
                  <a:pt x="67070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6170507">
            <a:off x="995621" y="-561892"/>
            <a:ext cx="1167141" cy="1376571"/>
          </a:xfrm>
          <a:custGeom>
            <a:avLst/>
            <a:gdLst/>
            <a:ahLst/>
            <a:cxnLst/>
            <a:rect r="r" b="b" t="t" l="l"/>
            <a:pathLst>
              <a:path h="1376571" w="1167141">
                <a:moveTo>
                  <a:pt x="0" y="0"/>
                </a:moveTo>
                <a:lnTo>
                  <a:pt x="1167141" y="0"/>
                </a:lnTo>
                <a:lnTo>
                  <a:pt x="1167141" y="1376571"/>
                </a:lnTo>
                <a:lnTo>
                  <a:pt x="0" y="1376571"/>
                </a:lnTo>
                <a:lnTo>
                  <a:pt x="0"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8" id="8"/>
          <p:cNvSpPr/>
          <p:nvPr/>
        </p:nvSpPr>
        <p:spPr>
          <a:xfrm flipH="true" flipV="false" rot="-1054736">
            <a:off x="6558985" y="7385471"/>
            <a:ext cx="749064" cy="883475"/>
          </a:xfrm>
          <a:custGeom>
            <a:avLst/>
            <a:gdLst/>
            <a:ahLst/>
            <a:cxnLst/>
            <a:rect r="r" b="b" t="t" l="l"/>
            <a:pathLst>
              <a:path h="883475" w="749064">
                <a:moveTo>
                  <a:pt x="749064" y="0"/>
                </a:moveTo>
                <a:lnTo>
                  <a:pt x="0" y="0"/>
                </a:lnTo>
                <a:lnTo>
                  <a:pt x="0" y="883475"/>
                </a:lnTo>
                <a:lnTo>
                  <a:pt x="749064" y="883475"/>
                </a:lnTo>
                <a:lnTo>
                  <a:pt x="749064" y="0"/>
                </a:lnTo>
                <a:close/>
              </a:path>
            </a:pathLst>
          </a:custGeom>
          <a:blipFill>
            <a:blip r:embed="rId8">
              <a:extLst>
                <a:ext uri="{96DAC541-7B7A-43D3-8B79-37D633B846F1}">
                  <asvg:svgBlip xmlns:asvg="http://schemas.microsoft.com/office/drawing/2016/SVG/main" r:embed="rId9"/>
                </a:ext>
              </a:extLst>
            </a:blip>
            <a:stretch>
              <a:fillRect l="0" t="-220972" r="-676614" b="-214027"/>
            </a:stretch>
          </a:blipFill>
        </p:spPr>
      </p:sp>
      <p:sp>
        <p:nvSpPr>
          <p:cNvPr name="Freeform 9" id="9"/>
          <p:cNvSpPr/>
          <p:nvPr/>
        </p:nvSpPr>
        <p:spPr>
          <a:xfrm flipH="false" flipV="false" rot="0">
            <a:off x="619717" y="4022929"/>
            <a:ext cx="956958" cy="962206"/>
          </a:xfrm>
          <a:custGeom>
            <a:avLst/>
            <a:gdLst/>
            <a:ahLst/>
            <a:cxnLst/>
            <a:rect r="r" b="b" t="t" l="l"/>
            <a:pathLst>
              <a:path h="962206" w="956958">
                <a:moveTo>
                  <a:pt x="0" y="0"/>
                </a:moveTo>
                <a:lnTo>
                  <a:pt x="956958" y="0"/>
                </a:lnTo>
                <a:lnTo>
                  <a:pt x="956958" y="962206"/>
                </a:lnTo>
                <a:lnTo>
                  <a:pt x="0" y="96220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false" rot="0">
            <a:off x="16858030" y="2693049"/>
            <a:ext cx="802540" cy="806942"/>
          </a:xfrm>
          <a:custGeom>
            <a:avLst/>
            <a:gdLst/>
            <a:ahLst/>
            <a:cxnLst/>
            <a:rect r="r" b="b" t="t" l="l"/>
            <a:pathLst>
              <a:path h="806942" w="802540">
                <a:moveTo>
                  <a:pt x="802540" y="0"/>
                </a:moveTo>
                <a:lnTo>
                  <a:pt x="0" y="0"/>
                </a:lnTo>
                <a:lnTo>
                  <a:pt x="0" y="806942"/>
                </a:lnTo>
                <a:lnTo>
                  <a:pt x="802540" y="806942"/>
                </a:lnTo>
                <a:lnTo>
                  <a:pt x="80254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700000">
            <a:off x="17403131" y="5068185"/>
            <a:ext cx="1635560" cy="1929042"/>
          </a:xfrm>
          <a:custGeom>
            <a:avLst/>
            <a:gdLst/>
            <a:ahLst/>
            <a:cxnLst/>
            <a:rect r="r" b="b" t="t" l="l"/>
            <a:pathLst>
              <a:path h="1929042" w="1635560">
                <a:moveTo>
                  <a:pt x="0" y="0"/>
                </a:moveTo>
                <a:lnTo>
                  <a:pt x="1635560" y="0"/>
                </a:lnTo>
                <a:lnTo>
                  <a:pt x="1635560" y="1929043"/>
                </a:lnTo>
                <a:lnTo>
                  <a:pt x="0" y="1929043"/>
                </a:lnTo>
                <a:lnTo>
                  <a:pt x="0"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12" id="12"/>
          <p:cNvSpPr/>
          <p:nvPr/>
        </p:nvSpPr>
        <p:spPr>
          <a:xfrm flipH="false" flipV="false" rot="0">
            <a:off x="3493371" y="2529871"/>
            <a:ext cx="9237175" cy="2436305"/>
          </a:xfrm>
          <a:custGeom>
            <a:avLst/>
            <a:gdLst/>
            <a:ahLst/>
            <a:cxnLst/>
            <a:rect r="r" b="b" t="t" l="l"/>
            <a:pathLst>
              <a:path h="2436305" w="9237175">
                <a:moveTo>
                  <a:pt x="0" y="0"/>
                </a:moveTo>
                <a:lnTo>
                  <a:pt x="9237174" y="0"/>
                </a:lnTo>
                <a:lnTo>
                  <a:pt x="9237174" y="2436305"/>
                </a:lnTo>
                <a:lnTo>
                  <a:pt x="0" y="2436305"/>
                </a:lnTo>
                <a:lnTo>
                  <a:pt x="0" y="0"/>
                </a:lnTo>
                <a:close/>
              </a:path>
            </a:pathLst>
          </a:custGeom>
          <a:blipFill>
            <a:blip r:embed="rId12"/>
            <a:stretch>
              <a:fillRect l="0" t="0" r="0" b="0"/>
            </a:stretch>
          </a:blipFill>
        </p:spPr>
      </p:sp>
      <p:sp>
        <p:nvSpPr>
          <p:cNvPr name="Freeform 13" id="13"/>
          <p:cNvSpPr/>
          <p:nvPr/>
        </p:nvSpPr>
        <p:spPr>
          <a:xfrm flipH="false" flipV="false" rot="0">
            <a:off x="3493371" y="5143500"/>
            <a:ext cx="9237175" cy="3894103"/>
          </a:xfrm>
          <a:custGeom>
            <a:avLst/>
            <a:gdLst/>
            <a:ahLst/>
            <a:cxnLst/>
            <a:rect r="r" b="b" t="t" l="l"/>
            <a:pathLst>
              <a:path h="3894103" w="9237175">
                <a:moveTo>
                  <a:pt x="0" y="0"/>
                </a:moveTo>
                <a:lnTo>
                  <a:pt x="9237174" y="0"/>
                </a:lnTo>
                <a:lnTo>
                  <a:pt x="9237174" y="3894103"/>
                </a:lnTo>
                <a:lnTo>
                  <a:pt x="0" y="3894103"/>
                </a:lnTo>
                <a:lnTo>
                  <a:pt x="0" y="0"/>
                </a:lnTo>
                <a:close/>
              </a:path>
            </a:pathLst>
          </a:custGeom>
          <a:blipFill>
            <a:blip r:embed="rId13"/>
            <a:stretch>
              <a:fillRect l="0" t="0" r="0" b="0"/>
            </a:stretch>
          </a:blipFill>
        </p:spPr>
      </p:sp>
      <p:sp>
        <p:nvSpPr>
          <p:cNvPr name="TextBox 14" id="14"/>
          <p:cNvSpPr txBox="true"/>
          <p:nvPr/>
        </p:nvSpPr>
        <p:spPr>
          <a:xfrm rot="0">
            <a:off x="2329739" y="1752617"/>
            <a:ext cx="423356" cy="301004"/>
          </a:xfrm>
          <a:prstGeom prst="rect">
            <a:avLst/>
          </a:prstGeom>
        </p:spPr>
        <p:txBody>
          <a:bodyPr anchor="t" rtlCol="false" tIns="0" lIns="0" bIns="0" rIns="0">
            <a:spAutoFit/>
          </a:bodyPr>
          <a:lstStyle/>
          <a:p>
            <a:pPr algn="ctr">
              <a:lnSpc>
                <a:spcPts val="2246"/>
              </a:lnSpc>
            </a:pPr>
            <a:r>
              <a:rPr lang="en-US" sz="2042">
                <a:solidFill>
                  <a:srgbClr val="FFFFFF"/>
                </a:solidFill>
                <a:latin typeface="Pluma Bold"/>
                <a:ea typeface="Pluma Bold"/>
                <a:cs typeface="Pluma Bold"/>
                <a:sym typeface="Pluma Bold"/>
              </a:rPr>
              <a:t>1.</a:t>
            </a:r>
          </a:p>
        </p:txBody>
      </p:sp>
      <p:sp>
        <p:nvSpPr>
          <p:cNvPr name="TextBox 15" id="15"/>
          <p:cNvSpPr txBox="true"/>
          <p:nvPr/>
        </p:nvSpPr>
        <p:spPr>
          <a:xfrm rot="0">
            <a:off x="2753095" y="1548789"/>
            <a:ext cx="8633342" cy="622935"/>
          </a:xfrm>
          <a:prstGeom prst="rect">
            <a:avLst/>
          </a:prstGeom>
        </p:spPr>
        <p:txBody>
          <a:bodyPr anchor="t" rtlCol="false" tIns="0" lIns="0" bIns="0" rIns="0">
            <a:spAutoFit/>
          </a:bodyPr>
          <a:lstStyle/>
          <a:p>
            <a:pPr algn="ctr">
              <a:lnSpc>
                <a:spcPts val="5040"/>
              </a:lnSpc>
            </a:pPr>
            <a:r>
              <a:rPr lang="en-US" sz="3600">
                <a:solidFill>
                  <a:srgbClr val="000000"/>
                </a:solidFill>
                <a:latin typeface="TT Chocolates"/>
                <a:ea typeface="TT Chocolates"/>
                <a:cs typeface="TT Chocolates"/>
                <a:sym typeface="TT Chocolates"/>
              </a:rPr>
              <a:t>Welcome page and options</a:t>
            </a:r>
          </a:p>
        </p:txBody>
      </p:sp>
      <p:sp>
        <p:nvSpPr>
          <p:cNvPr name="Freeform 16" id="16"/>
          <p:cNvSpPr/>
          <p:nvPr/>
        </p:nvSpPr>
        <p:spPr>
          <a:xfrm flipH="false" flipV="false" rot="0">
            <a:off x="3645771" y="5295900"/>
            <a:ext cx="9237175" cy="3894103"/>
          </a:xfrm>
          <a:custGeom>
            <a:avLst/>
            <a:gdLst/>
            <a:ahLst/>
            <a:cxnLst/>
            <a:rect r="r" b="b" t="t" l="l"/>
            <a:pathLst>
              <a:path h="3894103" w="9237175">
                <a:moveTo>
                  <a:pt x="0" y="0"/>
                </a:moveTo>
                <a:lnTo>
                  <a:pt x="9237174" y="0"/>
                </a:lnTo>
                <a:lnTo>
                  <a:pt x="9237174" y="3894103"/>
                </a:lnTo>
                <a:lnTo>
                  <a:pt x="0" y="3894103"/>
                </a:lnTo>
                <a:lnTo>
                  <a:pt x="0" y="0"/>
                </a:lnTo>
                <a:close/>
              </a:path>
            </a:pathLst>
          </a:custGeom>
          <a:blipFill>
            <a:blip r:embed="rId13"/>
            <a:stretch>
              <a:fillRect l="0" t="0" r="0" b="0"/>
            </a:stretch>
          </a:blipFill>
        </p:spPr>
      </p:sp>
      <p:sp>
        <p:nvSpPr>
          <p:cNvPr name="TextBox 17" id="17"/>
          <p:cNvSpPr txBox="true"/>
          <p:nvPr/>
        </p:nvSpPr>
        <p:spPr>
          <a:xfrm rot="0">
            <a:off x="16846545" y="389348"/>
            <a:ext cx="1442578" cy="400177"/>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10</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652826" y="-1331304"/>
            <a:ext cx="19593653" cy="10589604"/>
            <a:chOff x="0" y="0"/>
            <a:chExt cx="26124871" cy="14119471"/>
          </a:xfrm>
        </p:grpSpPr>
        <p:sp>
          <p:nvSpPr>
            <p:cNvPr name="Freeform 3" id="3"/>
            <p:cNvSpPr/>
            <p:nvPr/>
          </p:nvSpPr>
          <p:spPr>
            <a:xfrm flipH="false" flipV="false" rot="5400000">
              <a:off x="0" y="0"/>
              <a:ext cx="14119471" cy="14119471"/>
            </a:xfrm>
            <a:custGeom>
              <a:avLst/>
              <a:gdLst/>
              <a:ahLst/>
              <a:cxnLst/>
              <a:rect r="r" b="b" t="t" l="l"/>
              <a:pathLst>
                <a:path h="14119471" w="14119471">
                  <a:moveTo>
                    <a:pt x="0" y="0"/>
                  </a:moveTo>
                  <a:lnTo>
                    <a:pt x="14119471" y="0"/>
                  </a:lnTo>
                  <a:lnTo>
                    <a:pt x="14119471"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005399" y="0"/>
              <a:ext cx="14119471" cy="14119471"/>
            </a:xfrm>
            <a:custGeom>
              <a:avLst/>
              <a:gdLst/>
              <a:ahLst/>
              <a:cxnLst/>
              <a:rect r="r" b="b" t="t" l="l"/>
              <a:pathLst>
                <a:path h="14119471" w="14119471">
                  <a:moveTo>
                    <a:pt x="0" y="0"/>
                  </a:moveTo>
                  <a:lnTo>
                    <a:pt x="14119472" y="0"/>
                  </a:lnTo>
                  <a:lnTo>
                    <a:pt x="14119472"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1978790" y="252970"/>
            <a:ext cx="4204259" cy="775730"/>
          </a:xfrm>
          <a:prstGeom prst="rect">
            <a:avLst/>
          </a:prstGeom>
        </p:spPr>
        <p:txBody>
          <a:bodyPr anchor="t" rtlCol="false" tIns="0" lIns="0" bIns="0" rIns="0">
            <a:spAutoFit/>
          </a:bodyPr>
          <a:lstStyle/>
          <a:p>
            <a:pPr algn="ctr">
              <a:lnSpc>
                <a:spcPts val="5896"/>
              </a:lnSpc>
            </a:pPr>
            <a:r>
              <a:rPr lang="en-US" sz="5360">
                <a:solidFill>
                  <a:srgbClr val="EF2F7F"/>
                </a:solidFill>
                <a:latin typeface="Pluma Bold"/>
                <a:ea typeface="Pluma Bold"/>
                <a:cs typeface="Pluma Bold"/>
                <a:sym typeface="Pluma Bold"/>
              </a:rPr>
              <a:t>result</a:t>
            </a:r>
          </a:p>
        </p:txBody>
      </p:sp>
      <p:sp>
        <p:nvSpPr>
          <p:cNvPr name="Freeform 6" id="6"/>
          <p:cNvSpPr/>
          <p:nvPr/>
        </p:nvSpPr>
        <p:spPr>
          <a:xfrm flipH="true" flipV="false" rot="-4764584">
            <a:off x="2206065" y="1494172"/>
            <a:ext cx="670704" cy="690800"/>
          </a:xfrm>
          <a:custGeom>
            <a:avLst/>
            <a:gdLst/>
            <a:ahLst/>
            <a:cxnLst/>
            <a:rect r="r" b="b" t="t" l="l"/>
            <a:pathLst>
              <a:path h="690800" w="670704">
                <a:moveTo>
                  <a:pt x="670704" y="0"/>
                </a:moveTo>
                <a:lnTo>
                  <a:pt x="0" y="0"/>
                </a:lnTo>
                <a:lnTo>
                  <a:pt x="0" y="690800"/>
                </a:lnTo>
                <a:lnTo>
                  <a:pt x="670704" y="690800"/>
                </a:lnTo>
                <a:lnTo>
                  <a:pt x="67070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6170507">
            <a:off x="995621" y="-561892"/>
            <a:ext cx="1167141" cy="1376571"/>
          </a:xfrm>
          <a:custGeom>
            <a:avLst/>
            <a:gdLst/>
            <a:ahLst/>
            <a:cxnLst/>
            <a:rect r="r" b="b" t="t" l="l"/>
            <a:pathLst>
              <a:path h="1376571" w="1167141">
                <a:moveTo>
                  <a:pt x="0" y="0"/>
                </a:moveTo>
                <a:lnTo>
                  <a:pt x="1167141" y="0"/>
                </a:lnTo>
                <a:lnTo>
                  <a:pt x="1167141" y="1376571"/>
                </a:lnTo>
                <a:lnTo>
                  <a:pt x="0" y="1376571"/>
                </a:lnTo>
                <a:lnTo>
                  <a:pt x="0"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8" id="8"/>
          <p:cNvSpPr/>
          <p:nvPr/>
        </p:nvSpPr>
        <p:spPr>
          <a:xfrm flipH="true" flipV="false" rot="-1054736">
            <a:off x="6558985" y="7385471"/>
            <a:ext cx="749064" cy="883475"/>
          </a:xfrm>
          <a:custGeom>
            <a:avLst/>
            <a:gdLst/>
            <a:ahLst/>
            <a:cxnLst/>
            <a:rect r="r" b="b" t="t" l="l"/>
            <a:pathLst>
              <a:path h="883475" w="749064">
                <a:moveTo>
                  <a:pt x="749064" y="0"/>
                </a:moveTo>
                <a:lnTo>
                  <a:pt x="0" y="0"/>
                </a:lnTo>
                <a:lnTo>
                  <a:pt x="0" y="883475"/>
                </a:lnTo>
                <a:lnTo>
                  <a:pt x="749064" y="883475"/>
                </a:lnTo>
                <a:lnTo>
                  <a:pt x="749064" y="0"/>
                </a:lnTo>
                <a:close/>
              </a:path>
            </a:pathLst>
          </a:custGeom>
          <a:blipFill>
            <a:blip r:embed="rId8">
              <a:extLst>
                <a:ext uri="{96DAC541-7B7A-43D3-8B79-37D633B846F1}">
                  <asvg:svgBlip xmlns:asvg="http://schemas.microsoft.com/office/drawing/2016/SVG/main" r:embed="rId9"/>
                </a:ext>
              </a:extLst>
            </a:blip>
            <a:stretch>
              <a:fillRect l="0" t="-220972" r="-676614" b="-214027"/>
            </a:stretch>
          </a:blipFill>
        </p:spPr>
      </p:sp>
      <p:sp>
        <p:nvSpPr>
          <p:cNvPr name="Freeform 9" id="9"/>
          <p:cNvSpPr/>
          <p:nvPr/>
        </p:nvSpPr>
        <p:spPr>
          <a:xfrm flipH="false" flipV="false" rot="0">
            <a:off x="619717" y="4022929"/>
            <a:ext cx="956958" cy="962206"/>
          </a:xfrm>
          <a:custGeom>
            <a:avLst/>
            <a:gdLst/>
            <a:ahLst/>
            <a:cxnLst/>
            <a:rect r="r" b="b" t="t" l="l"/>
            <a:pathLst>
              <a:path h="962206" w="956958">
                <a:moveTo>
                  <a:pt x="0" y="0"/>
                </a:moveTo>
                <a:lnTo>
                  <a:pt x="956958" y="0"/>
                </a:lnTo>
                <a:lnTo>
                  <a:pt x="956958" y="962206"/>
                </a:lnTo>
                <a:lnTo>
                  <a:pt x="0" y="96220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false" rot="0">
            <a:off x="16858030" y="2693049"/>
            <a:ext cx="802540" cy="806942"/>
          </a:xfrm>
          <a:custGeom>
            <a:avLst/>
            <a:gdLst/>
            <a:ahLst/>
            <a:cxnLst/>
            <a:rect r="r" b="b" t="t" l="l"/>
            <a:pathLst>
              <a:path h="806942" w="802540">
                <a:moveTo>
                  <a:pt x="802540" y="0"/>
                </a:moveTo>
                <a:lnTo>
                  <a:pt x="0" y="0"/>
                </a:lnTo>
                <a:lnTo>
                  <a:pt x="0" y="806942"/>
                </a:lnTo>
                <a:lnTo>
                  <a:pt x="802540" y="806942"/>
                </a:lnTo>
                <a:lnTo>
                  <a:pt x="80254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700000">
            <a:off x="17403131" y="5068185"/>
            <a:ext cx="1635560" cy="1929042"/>
          </a:xfrm>
          <a:custGeom>
            <a:avLst/>
            <a:gdLst/>
            <a:ahLst/>
            <a:cxnLst/>
            <a:rect r="r" b="b" t="t" l="l"/>
            <a:pathLst>
              <a:path h="1929042" w="1635560">
                <a:moveTo>
                  <a:pt x="0" y="0"/>
                </a:moveTo>
                <a:lnTo>
                  <a:pt x="1635560" y="0"/>
                </a:lnTo>
                <a:lnTo>
                  <a:pt x="1635560" y="1929043"/>
                </a:lnTo>
                <a:lnTo>
                  <a:pt x="0" y="1929043"/>
                </a:lnTo>
                <a:lnTo>
                  <a:pt x="0"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12" id="12"/>
          <p:cNvSpPr/>
          <p:nvPr/>
        </p:nvSpPr>
        <p:spPr>
          <a:xfrm flipH="false" flipV="false" rot="0">
            <a:off x="2379966" y="2947066"/>
            <a:ext cx="11256970" cy="3809611"/>
          </a:xfrm>
          <a:custGeom>
            <a:avLst/>
            <a:gdLst/>
            <a:ahLst/>
            <a:cxnLst/>
            <a:rect r="r" b="b" t="t" l="l"/>
            <a:pathLst>
              <a:path h="3809611" w="11256970">
                <a:moveTo>
                  <a:pt x="0" y="0"/>
                </a:moveTo>
                <a:lnTo>
                  <a:pt x="11256969" y="0"/>
                </a:lnTo>
                <a:lnTo>
                  <a:pt x="11256969" y="3809611"/>
                </a:lnTo>
                <a:lnTo>
                  <a:pt x="0" y="3809611"/>
                </a:lnTo>
                <a:lnTo>
                  <a:pt x="0" y="0"/>
                </a:lnTo>
                <a:close/>
              </a:path>
            </a:pathLst>
          </a:custGeom>
          <a:blipFill>
            <a:blip r:embed="rId12"/>
            <a:stretch>
              <a:fillRect l="0" t="0" r="0" b="0"/>
            </a:stretch>
          </a:blipFill>
        </p:spPr>
      </p:sp>
      <p:sp>
        <p:nvSpPr>
          <p:cNvPr name="TextBox 13" id="13"/>
          <p:cNvSpPr txBox="true"/>
          <p:nvPr/>
        </p:nvSpPr>
        <p:spPr>
          <a:xfrm rot="0">
            <a:off x="2329739" y="1752617"/>
            <a:ext cx="423356" cy="302806"/>
          </a:xfrm>
          <a:prstGeom prst="rect">
            <a:avLst/>
          </a:prstGeom>
        </p:spPr>
        <p:txBody>
          <a:bodyPr anchor="t" rtlCol="false" tIns="0" lIns="0" bIns="0" rIns="0">
            <a:spAutoFit/>
          </a:bodyPr>
          <a:lstStyle/>
          <a:p>
            <a:pPr algn="ctr">
              <a:lnSpc>
                <a:spcPts val="2246"/>
              </a:lnSpc>
            </a:pPr>
            <a:r>
              <a:rPr lang="en-US" sz="2042">
                <a:solidFill>
                  <a:srgbClr val="FFFFFF"/>
                </a:solidFill>
                <a:latin typeface="Pluma Bold"/>
                <a:ea typeface="Pluma Bold"/>
                <a:cs typeface="Pluma Bold"/>
                <a:sym typeface="Pluma Bold"/>
              </a:rPr>
              <a:t>2</a:t>
            </a:r>
          </a:p>
        </p:txBody>
      </p:sp>
      <p:sp>
        <p:nvSpPr>
          <p:cNvPr name="TextBox 14" id="14"/>
          <p:cNvSpPr txBox="true"/>
          <p:nvPr/>
        </p:nvSpPr>
        <p:spPr>
          <a:xfrm rot="0">
            <a:off x="1438241" y="1490004"/>
            <a:ext cx="8633342" cy="622935"/>
          </a:xfrm>
          <a:prstGeom prst="rect">
            <a:avLst/>
          </a:prstGeom>
        </p:spPr>
        <p:txBody>
          <a:bodyPr anchor="t" rtlCol="false" tIns="0" lIns="0" bIns="0" rIns="0">
            <a:spAutoFit/>
          </a:bodyPr>
          <a:lstStyle/>
          <a:p>
            <a:pPr algn="ctr">
              <a:lnSpc>
                <a:spcPts val="5040"/>
              </a:lnSpc>
            </a:pPr>
            <a:r>
              <a:rPr lang="en-US" sz="3600">
                <a:solidFill>
                  <a:srgbClr val="000000"/>
                </a:solidFill>
                <a:latin typeface="TT Chocolates"/>
                <a:ea typeface="TT Chocolates"/>
                <a:cs typeface="TT Chocolates"/>
                <a:sym typeface="TT Chocolates"/>
              </a:rPr>
              <a:t>After user verification:</a:t>
            </a:r>
          </a:p>
        </p:txBody>
      </p:sp>
      <p:sp>
        <p:nvSpPr>
          <p:cNvPr name="TextBox 15" id="15"/>
          <p:cNvSpPr txBox="true"/>
          <p:nvPr/>
        </p:nvSpPr>
        <p:spPr>
          <a:xfrm rot="0">
            <a:off x="16846545" y="389348"/>
            <a:ext cx="1442578" cy="400177"/>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11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652826" y="-1331304"/>
            <a:ext cx="19593653" cy="10589604"/>
            <a:chOff x="0" y="0"/>
            <a:chExt cx="26124871" cy="14119471"/>
          </a:xfrm>
        </p:grpSpPr>
        <p:sp>
          <p:nvSpPr>
            <p:cNvPr name="Freeform 3" id="3"/>
            <p:cNvSpPr/>
            <p:nvPr/>
          </p:nvSpPr>
          <p:spPr>
            <a:xfrm flipH="false" flipV="false" rot="5400000">
              <a:off x="0" y="0"/>
              <a:ext cx="14119471" cy="14119471"/>
            </a:xfrm>
            <a:custGeom>
              <a:avLst/>
              <a:gdLst/>
              <a:ahLst/>
              <a:cxnLst/>
              <a:rect r="r" b="b" t="t" l="l"/>
              <a:pathLst>
                <a:path h="14119471" w="14119471">
                  <a:moveTo>
                    <a:pt x="0" y="0"/>
                  </a:moveTo>
                  <a:lnTo>
                    <a:pt x="14119471" y="0"/>
                  </a:lnTo>
                  <a:lnTo>
                    <a:pt x="14119471"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005399" y="0"/>
              <a:ext cx="14119471" cy="14119471"/>
            </a:xfrm>
            <a:custGeom>
              <a:avLst/>
              <a:gdLst/>
              <a:ahLst/>
              <a:cxnLst/>
              <a:rect r="r" b="b" t="t" l="l"/>
              <a:pathLst>
                <a:path h="14119471" w="14119471">
                  <a:moveTo>
                    <a:pt x="0" y="0"/>
                  </a:moveTo>
                  <a:lnTo>
                    <a:pt x="14119472" y="0"/>
                  </a:lnTo>
                  <a:lnTo>
                    <a:pt x="14119472"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1978790" y="252970"/>
            <a:ext cx="4204259" cy="775730"/>
          </a:xfrm>
          <a:prstGeom prst="rect">
            <a:avLst/>
          </a:prstGeom>
        </p:spPr>
        <p:txBody>
          <a:bodyPr anchor="t" rtlCol="false" tIns="0" lIns="0" bIns="0" rIns="0">
            <a:spAutoFit/>
          </a:bodyPr>
          <a:lstStyle/>
          <a:p>
            <a:pPr algn="ctr">
              <a:lnSpc>
                <a:spcPts val="5896"/>
              </a:lnSpc>
            </a:pPr>
            <a:r>
              <a:rPr lang="en-US" sz="5360">
                <a:solidFill>
                  <a:srgbClr val="EF2F7F"/>
                </a:solidFill>
                <a:latin typeface="Pluma Bold"/>
                <a:ea typeface="Pluma Bold"/>
                <a:cs typeface="Pluma Bold"/>
                <a:sym typeface="Pluma Bold"/>
              </a:rPr>
              <a:t>result</a:t>
            </a:r>
          </a:p>
        </p:txBody>
      </p:sp>
      <p:sp>
        <p:nvSpPr>
          <p:cNvPr name="Freeform 6" id="6"/>
          <p:cNvSpPr/>
          <p:nvPr/>
        </p:nvSpPr>
        <p:spPr>
          <a:xfrm flipH="false" flipV="false" rot="-6170507">
            <a:off x="995621" y="-561892"/>
            <a:ext cx="1167141" cy="1376571"/>
          </a:xfrm>
          <a:custGeom>
            <a:avLst/>
            <a:gdLst/>
            <a:ahLst/>
            <a:cxnLst/>
            <a:rect r="r" b="b" t="t" l="l"/>
            <a:pathLst>
              <a:path h="1376571" w="1167141">
                <a:moveTo>
                  <a:pt x="0" y="0"/>
                </a:moveTo>
                <a:lnTo>
                  <a:pt x="1167141" y="0"/>
                </a:lnTo>
                <a:lnTo>
                  <a:pt x="1167141" y="1376571"/>
                </a:lnTo>
                <a:lnTo>
                  <a:pt x="0" y="1376571"/>
                </a:lnTo>
                <a:lnTo>
                  <a:pt x="0" y="0"/>
                </a:lnTo>
                <a:close/>
              </a:path>
            </a:pathLst>
          </a:custGeom>
          <a:blipFill>
            <a:blip r:embed="rId4">
              <a:extLst>
                <a:ext uri="{96DAC541-7B7A-43D3-8B79-37D633B846F1}">
                  <asvg:svgBlip xmlns:asvg="http://schemas.microsoft.com/office/drawing/2016/SVG/main" r:embed="rId5"/>
                </a:ext>
              </a:extLst>
            </a:blip>
            <a:stretch>
              <a:fillRect l="0" t="-220972" r="-676614" b="-214027"/>
            </a:stretch>
          </a:blipFill>
        </p:spPr>
      </p:sp>
      <p:sp>
        <p:nvSpPr>
          <p:cNvPr name="Freeform 7" id="7"/>
          <p:cNvSpPr/>
          <p:nvPr/>
        </p:nvSpPr>
        <p:spPr>
          <a:xfrm flipH="true" flipV="false" rot="-1054736">
            <a:off x="6558985" y="7385471"/>
            <a:ext cx="749064" cy="883475"/>
          </a:xfrm>
          <a:custGeom>
            <a:avLst/>
            <a:gdLst/>
            <a:ahLst/>
            <a:cxnLst/>
            <a:rect r="r" b="b" t="t" l="l"/>
            <a:pathLst>
              <a:path h="883475" w="749064">
                <a:moveTo>
                  <a:pt x="749064" y="0"/>
                </a:moveTo>
                <a:lnTo>
                  <a:pt x="0" y="0"/>
                </a:lnTo>
                <a:lnTo>
                  <a:pt x="0" y="883475"/>
                </a:lnTo>
                <a:lnTo>
                  <a:pt x="749064" y="883475"/>
                </a:lnTo>
                <a:lnTo>
                  <a:pt x="749064"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8" id="8"/>
          <p:cNvSpPr/>
          <p:nvPr/>
        </p:nvSpPr>
        <p:spPr>
          <a:xfrm flipH="false" flipV="false" rot="0">
            <a:off x="619717" y="4022929"/>
            <a:ext cx="956958" cy="962206"/>
          </a:xfrm>
          <a:custGeom>
            <a:avLst/>
            <a:gdLst/>
            <a:ahLst/>
            <a:cxnLst/>
            <a:rect r="r" b="b" t="t" l="l"/>
            <a:pathLst>
              <a:path h="962206" w="956958">
                <a:moveTo>
                  <a:pt x="0" y="0"/>
                </a:moveTo>
                <a:lnTo>
                  <a:pt x="956958" y="0"/>
                </a:lnTo>
                <a:lnTo>
                  <a:pt x="956958" y="962206"/>
                </a:lnTo>
                <a:lnTo>
                  <a:pt x="0" y="9622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6858030" y="2693049"/>
            <a:ext cx="802540" cy="806942"/>
          </a:xfrm>
          <a:custGeom>
            <a:avLst/>
            <a:gdLst/>
            <a:ahLst/>
            <a:cxnLst/>
            <a:rect r="r" b="b" t="t" l="l"/>
            <a:pathLst>
              <a:path h="806942" w="802540">
                <a:moveTo>
                  <a:pt x="802540" y="0"/>
                </a:moveTo>
                <a:lnTo>
                  <a:pt x="0" y="0"/>
                </a:lnTo>
                <a:lnTo>
                  <a:pt x="0" y="806942"/>
                </a:lnTo>
                <a:lnTo>
                  <a:pt x="802540" y="806942"/>
                </a:lnTo>
                <a:lnTo>
                  <a:pt x="80254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2700000">
            <a:off x="17403131" y="5068185"/>
            <a:ext cx="1635560" cy="1929042"/>
          </a:xfrm>
          <a:custGeom>
            <a:avLst/>
            <a:gdLst/>
            <a:ahLst/>
            <a:cxnLst/>
            <a:rect r="r" b="b" t="t" l="l"/>
            <a:pathLst>
              <a:path h="1929042" w="1635560">
                <a:moveTo>
                  <a:pt x="0" y="0"/>
                </a:moveTo>
                <a:lnTo>
                  <a:pt x="1635560" y="0"/>
                </a:lnTo>
                <a:lnTo>
                  <a:pt x="1635560" y="1929043"/>
                </a:lnTo>
                <a:lnTo>
                  <a:pt x="0" y="1929043"/>
                </a:lnTo>
                <a:lnTo>
                  <a:pt x="0" y="0"/>
                </a:lnTo>
                <a:close/>
              </a:path>
            </a:pathLst>
          </a:custGeom>
          <a:blipFill>
            <a:blip r:embed="rId4">
              <a:extLst>
                <a:ext uri="{96DAC541-7B7A-43D3-8B79-37D633B846F1}">
                  <asvg:svgBlip xmlns:asvg="http://schemas.microsoft.com/office/drawing/2016/SVG/main" r:embed="rId5"/>
                </a:ext>
              </a:extLst>
            </a:blip>
            <a:stretch>
              <a:fillRect l="0" t="-220972" r="-676614" b="-214027"/>
            </a:stretch>
          </a:blipFill>
        </p:spPr>
      </p:sp>
      <p:sp>
        <p:nvSpPr>
          <p:cNvPr name="Freeform 11" id="11"/>
          <p:cNvSpPr/>
          <p:nvPr/>
        </p:nvSpPr>
        <p:spPr>
          <a:xfrm flipH="false" flipV="false" rot="0">
            <a:off x="2753095" y="2865342"/>
            <a:ext cx="11301259" cy="3814175"/>
          </a:xfrm>
          <a:custGeom>
            <a:avLst/>
            <a:gdLst/>
            <a:ahLst/>
            <a:cxnLst/>
            <a:rect r="r" b="b" t="t" l="l"/>
            <a:pathLst>
              <a:path h="3814175" w="11301259">
                <a:moveTo>
                  <a:pt x="0" y="0"/>
                </a:moveTo>
                <a:lnTo>
                  <a:pt x="11301259" y="0"/>
                </a:lnTo>
                <a:lnTo>
                  <a:pt x="11301259" y="3814175"/>
                </a:lnTo>
                <a:lnTo>
                  <a:pt x="0" y="3814175"/>
                </a:lnTo>
                <a:lnTo>
                  <a:pt x="0" y="0"/>
                </a:lnTo>
                <a:close/>
              </a:path>
            </a:pathLst>
          </a:custGeom>
          <a:blipFill>
            <a:blip r:embed="rId10"/>
            <a:stretch>
              <a:fillRect l="0" t="0" r="0" b="0"/>
            </a:stretch>
          </a:blipFill>
        </p:spPr>
      </p:sp>
      <p:sp>
        <p:nvSpPr>
          <p:cNvPr name="TextBox 12" id="12"/>
          <p:cNvSpPr txBox="true"/>
          <p:nvPr/>
        </p:nvSpPr>
        <p:spPr>
          <a:xfrm rot="0">
            <a:off x="1098196" y="1825265"/>
            <a:ext cx="8633342" cy="622935"/>
          </a:xfrm>
          <a:prstGeom prst="rect">
            <a:avLst/>
          </a:prstGeom>
        </p:spPr>
        <p:txBody>
          <a:bodyPr anchor="t" rtlCol="false" tIns="0" lIns="0" bIns="0" rIns="0">
            <a:spAutoFit/>
          </a:bodyPr>
          <a:lstStyle/>
          <a:p>
            <a:pPr algn="ctr">
              <a:lnSpc>
                <a:spcPts val="5040"/>
              </a:lnSpc>
            </a:pPr>
            <a:r>
              <a:rPr lang="en-US" sz="3600">
                <a:solidFill>
                  <a:srgbClr val="000000"/>
                </a:solidFill>
                <a:latin typeface="TT Chocolates"/>
                <a:ea typeface="TT Chocolates"/>
                <a:cs typeface="TT Chocolates"/>
                <a:sym typeface="TT Chocolates"/>
              </a:rPr>
              <a:t>Suggested match for user:</a:t>
            </a:r>
          </a:p>
        </p:txBody>
      </p:sp>
      <p:sp>
        <p:nvSpPr>
          <p:cNvPr name="TextBox 13" id="13"/>
          <p:cNvSpPr txBox="true"/>
          <p:nvPr/>
        </p:nvSpPr>
        <p:spPr>
          <a:xfrm rot="0">
            <a:off x="16846545" y="389348"/>
            <a:ext cx="1442578" cy="400177"/>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12</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652826" y="-1331304"/>
            <a:ext cx="19593653" cy="10589604"/>
            <a:chOff x="0" y="0"/>
            <a:chExt cx="26124871" cy="14119471"/>
          </a:xfrm>
        </p:grpSpPr>
        <p:sp>
          <p:nvSpPr>
            <p:cNvPr name="Freeform 3" id="3"/>
            <p:cNvSpPr/>
            <p:nvPr/>
          </p:nvSpPr>
          <p:spPr>
            <a:xfrm flipH="false" flipV="false" rot="5400000">
              <a:off x="0" y="0"/>
              <a:ext cx="14119471" cy="14119471"/>
            </a:xfrm>
            <a:custGeom>
              <a:avLst/>
              <a:gdLst/>
              <a:ahLst/>
              <a:cxnLst/>
              <a:rect r="r" b="b" t="t" l="l"/>
              <a:pathLst>
                <a:path h="14119471" w="14119471">
                  <a:moveTo>
                    <a:pt x="0" y="0"/>
                  </a:moveTo>
                  <a:lnTo>
                    <a:pt x="14119471" y="0"/>
                  </a:lnTo>
                  <a:lnTo>
                    <a:pt x="14119471"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005399" y="0"/>
              <a:ext cx="14119471" cy="14119471"/>
            </a:xfrm>
            <a:custGeom>
              <a:avLst/>
              <a:gdLst/>
              <a:ahLst/>
              <a:cxnLst/>
              <a:rect r="r" b="b" t="t" l="l"/>
              <a:pathLst>
                <a:path h="14119471" w="14119471">
                  <a:moveTo>
                    <a:pt x="0" y="0"/>
                  </a:moveTo>
                  <a:lnTo>
                    <a:pt x="14119472" y="0"/>
                  </a:lnTo>
                  <a:lnTo>
                    <a:pt x="14119472"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1978790" y="252970"/>
            <a:ext cx="4204259" cy="775730"/>
          </a:xfrm>
          <a:prstGeom prst="rect">
            <a:avLst/>
          </a:prstGeom>
        </p:spPr>
        <p:txBody>
          <a:bodyPr anchor="t" rtlCol="false" tIns="0" lIns="0" bIns="0" rIns="0">
            <a:spAutoFit/>
          </a:bodyPr>
          <a:lstStyle/>
          <a:p>
            <a:pPr algn="ctr">
              <a:lnSpc>
                <a:spcPts val="5896"/>
              </a:lnSpc>
            </a:pPr>
            <a:r>
              <a:rPr lang="en-US" sz="5360">
                <a:solidFill>
                  <a:srgbClr val="EF2F7F"/>
                </a:solidFill>
                <a:latin typeface="Pluma Bold"/>
                <a:ea typeface="Pluma Bold"/>
                <a:cs typeface="Pluma Bold"/>
                <a:sym typeface="Pluma Bold"/>
              </a:rPr>
              <a:t>result</a:t>
            </a:r>
          </a:p>
        </p:txBody>
      </p:sp>
      <p:sp>
        <p:nvSpPr>
          <p:cNvPr name="Freeform 6" id="6"/>
          <p:cNvSpPr/>
          <p:nvPr/>
        </p:nvSpPr>
        <p:spPr>
          <a:xfrm flipH="true" flipV="false" rot="-4764584">
            <a:off x="2206065" y="1494172"/>
            <a:ext cx="670704" cy="690800"/>
          </a:xfrm>
          <a:custGeom>
            <a:avLst/>
            <a:gdLst/>
            <a:ahLst/>
            <a:cxnLst/>
            <a:rect r="r" b="b" t="t" l="l"/>
            <a:pathLst>
              <a:path h="690800" w="670704">
                <a:moveTo>
                  <a:pt x="670704" y="0"/>
                </a:moveTo>
                <a:lnTo>
                  <a:pt x="0" y="0"/>
                </a:lnTo>
                <a:lnTo>
                  <a:pt x="0" y="690800"/>
                </a:lnTo>
                <a:lnTo>
                  <a:pt x="670704" y="690800"/>
                </a:lnTo>
                <a:lnTo>
                  <a:pt x="67070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6170507">
            <a:off x="995621" y="-561892"/>
            <a:ext cx="1167141" cy="1376571"/>
          </a:xfrm>
          <a:custGeom>
            <a:avLst/>
            <a:gdLst/>
            <a:ahLst/>
            <a:cxnLst/>
            <a:rect r="r" b="b" t="t" l="l"/>
            <a:pathLst>
              <a:path h="1376571" w="1167141">
                <a:moveTo>
                  <a:pt x="0" y="0"/>
                </a:moveTo>
                <a:lnTo>
                  <a:pt x="1167141" y="0"/>
                </a:lnTo>
                <a:lnTo>
                  <a:pt x="1167141" y="1376571"/>
                </a:lnTo>
                <a:lnTo>
                  <a:pt x="0" y="1376571"/>
                </a:lnTo>
                <a:lnTo>
                  <a:pt x="0"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8" id="8"/>
          <p:cNvSpPr/>
          <p:nvPr/>
        </p:nvSpPr>
        <p:spPr>
          <a:xfrm flipH="true" flipV="false" rot="-1054736">
            <a:off x="6558985" y="7385471"/>
            <a:ext cx="749064" cy="883475"/>
          </a:xfrm>
          <a:custGeom>
            <a:avLst/>
            <a:gdLst/>
            <a:ahLst/>
            <a:cxnLst/>
            <a:rect r="r" b="b" t="t" l="l"/>
            <a:pathLst>
              <a:path h="883475" w="749064">
                <a:moveTo>
                  <a:pt x="749064" y="0"/>
                </a:moveTo>
                <a:lnTo>
                  <a:pt x="0" y="0"/>
                </a:lnTo>
                <a:lnTo>
                  <a:pt x="0" y="883475"/>
                </a:lnTo>
                <a:lnTo>
                  <a:pt x="749064" y="883475"/>
                </a:lnTo>
                <a:lnTo>
                  <a:pt x="749064" y="0"/>
                </a:lnTo>
                <a:close/>
              </a:path>
            </a:pathLst>
          </a:custGeom>
          <a:blipFill>
            <a:blip r:embed="rId8">
              <a:extLst>
                <a:ext uri="{96DAC541-7B7A-43D3-8B79-37D633B846F1}">
                  <asvg:svgBlip xmlns:asvg="http://schemas.microsoft.com/office/drawing/2016/SVG/main" r:embed="rId9"/>
                </a:ext>
              </a:extLst>
            </a:blip>
            <a:stretch>
              <a:fillRect l="0" t="-220972" r="-676614" b="-214027"/>
            </a:stretch>
          </a:blipFill>
        </p:spPr>
      </p:sp>
      <p:sp>
        <p:nvSpPr>
          <p:cNvPr name="Freeform 9" id="9"/>
          <p:cNvSpPr/>
          <p:nvPr/>
        </p:nvSpPr>
        <p:spPr>
          <a:xfrm flipH="false" flipV="false" rot="0">
            <a:off x="619717" y="4022929"/>
            <a:ext cx="956958" cy="962206"/>
          </a:xfrm>
          <a:custGeom>
            <a:avLst/>
            <a:gdLst/>
            <a:ahLst/>
            <a:cxnLst/>
            <a:rect r="r" b="b" t="t" l="l"/>
            <a:pathLst>
              <a:path h="962206" w="956958">
                <a:moveTo>
                  <a:pt x="0" y="0"/>
                </a:moveTo>
                <a:lnTo>
                  <a:pt x="956958" y="0"/>
                </a:lnTo>
                <a:lnTo>
                  <a:pt x="956958" y="962206"/>
                </a:lnTo>
                <a:lnTo>
                  <a:pt x="0" y="96220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false" rot="0">
            <a:off x="16858030" y="2693049"/>
            <a:ext cx="802540" cy="806942"/>
          </a:xfrm>
          <a:custGeom>
            <a:avLst/>
            <a:gdLst/>
            <a:ahLst/>
            <a:cxnLst/>
            <a:rect r="r" b="b" t="t" l="l"/>
            <a:pathLst>
              <a:path h="806942" w="802540">
                <a:moveTo>
                  <a:pt x="802540" y="0"/>
                </a:moveTo>
                <a:lnTo>
                  <a:pt x="0" y="0"/>
                </a:lnTo>
                <a:lnTo>
                  <a:pt x="0" y="806942"/>
                </a:lnTo>
                <a:lnTo>
                  <a:pt x="802540" y="806942"/>
                </a:lnTo>
                <a:lnTo>
                  <a:pt x="80254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2700000">
            <a:off x="17403131" y="5068185"/>
            <a:ext cx="1635560" cy="1929042"/>
          </a:xfrm>
          <a:custGeom>
            <a:avLst/>
            <a:gdLst/>
            <a:ahLst/>
            <a:cxnLst/>
            <a:rect r="r" b="b" t="t" l="l"/>
            <a:pathLst>
              <a:path h="1929042" w="1635560">
                <a:moveTo>
                  <a:pt x="0" y="0"/>
                </a:moveTo>
                <a:lnTo>
                  <a:pt x="1635560" y="0"/>
                </a:lnTo>
                <a:lnTo>
                  <a:pt x="1635560" y="1929043"/>
                </a:lnTo>
                <a:lnTo>
                  <a:pt x="0" y="1929043"/>
                </a:lnTo>
                <a:lnTo>
                  <a:pt x="0"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12" id="12"/>
          <p:cNvSpPr/>
          <p:nvPr/>
        </p:nvSpPr>
        <p:spPr>
          <a:xfrm flipH="false" flipV="false" rot="0">
            <a:off x="2942567" y="2968008"/>
            <a:ext cx="11301259" cy="4350985"/>
          </a:xfrm>
          <a:custGeom>
            <a:avLst/>
            <a:gdLst/>
            <a:ahLst/>
            <a:cxnLst/>
            <a:rect r="r" b="b" t="t" l="l"/>
            <a:pathLst>
              <a:path h="4350985" w="11301259">
                <a:moveTo>
                  <a:pt x="0" y="0"/>
                </a:moveTo>
                <a:lnTo>
                  <a:pt x="11301259" y="0"/>
                </a:lnTo>
                <a:lnTo>
                  <a:pt x="11301259" y="4350984"/>
                </a:lnTo>
                <a:lnTo>
                  <a:pt x="0" y="4350984"/>
                </a:lnTo>
                <a:lnTo>
                  <a:pt x="0" y="0"/>
                </a:lnTo>
                <a:close/>
              </a:path>
            </a:pathLst>
          </a:custGeom>
          <a:blipFill>
            <a:blip r:embed="rId12"/>
            <a:stretch>
              <a:fillRect l="0" t="0" r="0" b="0"/>
            </a:stretch>
          </a:blipFill>
        </p:spPr>
      </p:sp>
      <p:sp>
        <p:nvSpPr>
          <p:cNvPr name="TextBox 13" id="13"/>
          <p:cNvSpPr txBox="true"/>
          <p:nvPr/>
        </p:nvSpPr>
        <p:spPr>
          <a:xfrm rot="0">
            <a:off x="2329739" y="1752617"/>
            <a:ext cx="423356" cy="302806"/>
          </a:xfrm>
          <a:prstGeom prst="rect">
            <a:avLst/>
          </a:prstGeom>
        </p:spPr>
        <p:txBody>
          <a:bodyPr anchor="t" rtlCol="false" tIns="0" lIns="0" bIns="0" rIns="0">
            <a:spAutoFit/>
          </a:bodyPr>
          <a:lstStyle/>
          <a:p>
            <a:pPr algn="ctr">
              <a:lnSpc>
                <a:spcPts val="2246"/>
              </a:lnSpc>
            </a:pPr>
            <a:r>
              <a:rPr lang="en-US" sz="2042">
                <a:solidFill>
                  <a:srgbClr val="FFFFFF"/>
                </a:solidFill>
                <a:latin typeface="Pluma Bold"/>
                <a:ea typeface="Pluma Bold"/>
                <a:cs typeface="Pluma Bold"/>
                <a:sym typeface="Pluma Bold"/>
              </a:rPr>
              <a:t>3</a:t>
            </a:r>
          </a:p>
        </p:txBody>
      </p:sp>
      <p:sp>
        <p:nvSpPr>
          <p:cNvPr name="TextBox 14" id="14"/>
          <p:cNvSpPr txBox="true"/>
          <p:nvPr/>
        </p:nvSpPr>
        <p:spPr>
          <a:xfrm rot="0">
            <a:off x="185091" y="1549690"/>
            <a:ext cx="8633342" cy="622935"/>
          </a:xfrm>
          <a:prstGeom prst="rect">
            <a:avLst/>
          </a:prstGeom>
        </p:spPr>
        <p:txBody>
          <a:bodyPr anchor="t" rtlCol="false" tIns="0" lIns="0" bIns="0" rIns="0">
            <a:spAutoFit/>
          </a:bodyPr>
          <a:lstStyle/>
          <a:p>
            <a:pPr algn="ctr">
              <a:lnSpc>
                <a:spcPts val="5040"/>
              </a:lnSpc>
            </a:pPr>
            <a:r>
              <a:rPr lang="en-US" sz="3600">
                <a:solidFill>
                  <a:srgbClr val="000000"/>
                </a:solidFill>
                <a:latin typeface="TT Chocolates"/>
                <a:ea typeface="TT Chocolates"/>
                <a:cs typeface="TT Chocolates"/>
                <a:sym typeface="TT Chocolates"/>
              </a:rPr>
              <a:t>Final result:</a:t>
            </a:r>
          </a:p>
        </p:txBody>
      </p:sp>
      <p:sp>
        <p:nvSpPr>
          <p:cNvPr name="TextBox 15" id="15"/>
          <p:cNvSpPr txBox="true"/>
          <p:nvPr/>
        </p:nvSpPr>
        <p:spPr>
          <a:xfrm rot="0">
            <a:off x="16846545" y="389348"/>
            <a:ext cx="1442578" cy="400177"/>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13</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sp>
        <p:nvSpPr>
          <p:cNvPr name="Freeform 2" id="2"/>
          <p:cNvSpPr/>
          <p:nvPr/>
        </p:nvSpPr>
        <p:spPr>
          <a:xfrm flipH="false" flipV="false" rot="2461783">
            <a:off x="1834866" y="1500487"/>
            <a:ext cx="913852" cy="1077832"/>
          </a:xfrm>
          <a:custGeom>
            <a:avLst/>
            <a:gdLst/>
            <a:ahLst/>
            <a:cxnLst/>
            <a:rect r="r" b="b" t="t" l="l"/>
            <a:pathLst>
              <a:path h="1077832" w="913852">
                <a:moveTo>
                  <a:pt x="0" y="0"/>
                </a:moveTo>
                <a:lnTo>
                  <a:pt x="913852" y="0"/>
                </a:lnTo>
                <a:lnTo>
                  <a:pt x="913852" y="1077832"/>
                </a:lnTo>
                <a:lnTo>
                  <a:pt x="0" y="1077832"/>
                </a:lnTo>
                <a:lnTo>
                  <a:pt x="0" y="0"/>
                </a:lnTo>
                <a:close/>
              </a:path>
            </a:pathLst>
          </a:custGeom>
          <a:blipFill>
            <a:blip r:embed="rId2">
              <a:extLst>
                <a:ext uri="{96DAC541-7B7A-43D3-8B79-37D633B846F1}">
                  <asvg:svgBlip xmlns:asvg="http://schemas.microsoft.com/office/drawing/2016/SVG/main" r:embed="rId3"/>
                </a:ext>
              </a:extLst>
            </a:blip>
            <a:stretch>
              <a:fillRect l="0" t="-220972" r="-676614" b="-214027"/>
            </a:stretch>
          </a:blipFill>
        </p:spPr>
      </p:sp>
      <p:sp>
        <p:nvSpPr>
          <p:cNvPr name="Freeform 3" id="3"/>
          <p:cNvSpPr/>
          <p:nvPr/>
        </p:nvSpPr>
        <p:spPr>
          <a:xfrm flipH="true" flipV="false" rot="7757694">
            <a:off x="9398295" y="480347"/>
            <a:ext cx="1154734" cy="1361937"/>
          </a:xfrm>
          <a:custGeom>
            <a:avLst/>
            <a:gdLst/>
            <a:ahLst/>
            <a:cxnLst/>
            <a:rect r="r" b="b" t="t" l="l"/>
            <a:pathLst>
              <a:path h="1361937" w="1154734">
                <a:moveTo>
                  <a:pt x="1154734" y="0"/>
                </a:moveTo>
                <a:lnTo>
                  <a:pt x="0" y="0"/>
                </a:lnTo>
                <a:lnTo>
                  <a:pt x="0" y="1361937"/>
                </a:lnTo>
                <a:lnTo>
                  <a:pt x="1154734" y="1361937"/>
                </a:lnTo>
                <a:lnTo>
                  <a:pt x="1154734" y="0"/>
                </a:lnTo>
                <a:close/>
              </a:path>
            </a:pathLst>
          </a:custGeom>
          <a:blipFill>
            <a:blip r:embed="rId2">
              <a:extLst>
                <a:ext uri="{96DAC541-7B7A-43D3-8B79-37D633B846F1}">
                  <asvg:svgBlip xmlns:asvg="http://schemas.microsoft.com/office/drawing/2016/SVG/main" r:embed="rId3"/>
                </a:ext>
              </a:extLst>
            </a:blip>
            <a:stretch>
              <a:fillRect l="0" t="-220972" r="-676614" b="-214027"/>
            </a:stretch>
          </a:blipFill>
        </p:spPr>
      </p:sp>
      <p:sp>
        <p:nvSpPr>
          <p:cNvPr name="Freeform 4" id="4"/>
          <p:cNvSpPr/>
          <p:nvPr/>
        </p:nvSpPr>
        <p:spPr>
          <a:xfrm flipH="false" flipV="false" rot="0">
            <a:off x="2291792" y="2039403"/>
            <a:ext cx="6643009" cy="6208193"/>
          </a:xfrm>
          <a:custGeom>
            <a:avLst/>
            <a:gdLst/>
            <a:ahLst/>
            <a:cxnLst/>
            <a:rect r="r" b="b" t="t" l="l"/>
            <a:pathLst>
              <a:path h="6208193" w="6643009">
                <a:moveTo>
                  <a:pt x="0" y="0"/>
                </a:moveTo>
                <a:lnTo>
                  <a:pt x="6643009" y="0"/>
                </a:lnTo>
                <a:lnTo>
                  <a:pt x="6643009" y="6208194"/>
                </a:lnTo>
                <a:lnTo>
                  <a:pt x="0" y="62081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439105" y="4542314"/>
            <a:ext cx="6348384" cy="1278572"/>
          </a:xfrm>
          <a:prstGeom prst="rect">
            <a:avLst/>
          </a:prstGeom>
        </p:spPr>
        <p:txBody>
          <a:bodyPr anchor="t" rtlCol="false" tIns="0" lIns="0" bIns="0" rIns="0">
            <a:spAutoFit/>
          </a:bodyPr>
          <a:lstStyle/>
          <a:p>
            <a:pPr algn="ctr">
              <a:lnSpc>
                <a:spcPts val="9679"/>
              </a:lnSpc>
            </a:pPr>
            <a:r>
              <a:rPr lang="en-US" sz="8799">
                <a:solidFill>
                  <a:srgbClr val="FFFFFF"/>
                </a:solidFill>
                <a:latin typeface="Pluma Bold"/>
                <a:ea typeface="Pluma Bold"/>
                <a:cs typeface="Pluma Bold"/>
                <a:sym typeface="Pluma Bold"/>
              </a:rPr>
              <a:t>conclusion</a:t>
            </a:r>
          </a:p>
        </p:txBody>
      </p:sp>
      <p:sp>
        <p:nvSpPr>
          <p:cNvPr name="Freeform 6" id="6"/>
          <p:cNvSpPr/>
          <p:nvPr/>
        </p:nvSpPr>
        <p:spPr>
          <a:xfrm flipH="false" flipV="false" rot="-2760684">
            <a:off x="16802374" y="7708681"/>
            <a:ext cx="913852" cy="1077832"/>
          </a:xfrm>
          <a:custGeom>
            <a:avLst/>
            <a:gdLst/>
            <a:ahLst/>
            <a:cxnLst/>
            <a:rect r="r" b="b" t="t" l="l"/>
            <a:pathLst>
              <a:path h="1077832" w="913852">
                <a:moveTo>
                  <a:pt x="0" y="0"/>
                </a:moveTo>
                <a:lnTo>
                  <a:pt x="913852" y="0"/>
                </a:lnTo>
                <a:lnTo>
                  <a:pt x="913852" y="1077832"/>
                </a:lnTo>
                <a:lnTo>
                  <a:pt x="0" y="1077832"/>
                </a:lnTo>
                <a:lnTo>
                  <a:pt x="0" y="0"/>
                </a:lnTo>
                <a:close/>
              </a:path>
            </a:pathLst>
          </a:custGeom>
          <a:blipFill>
            <a:blip r:embed="rId2">
              <a:extLst>
                <a:ext uri="{96DAC541-7B7A-43D3-8B79-37D633B846F1}">
                  <asvg:svgBlip xmlns:asvg="http://schemas.microsoft.com/office/drawing/2016/SVG/main" r:embed="rId3"/>
                </a:ext>
              </a:extLst>
            </a:blip>
            <a:stretch>
              <a:fillRect l="0" t="-220972" r="-676614" b="-214027"/>
            </a:stretch>
          </a:blipFill>
        </p:spPr>
      </p:sp>
      <p:sp>
        <p:nvSpPr>
          <p:cNvPr name="Freeform 7" id="7"/>
          <p:cNvSpPr/>
          <p:nvPr/>
        </p:nvSpPr>
        <p:spPr>
          <a:xfrm flipH="true" flipV="false" rot="-3229586">
            <a:off x="8093252" y="8421995"/>
            <a:ext cx="1076741" cy="1269949"/>
          </a:xfrm>
          <a:custGeom>
            <a:avLst/>
            <a:gdLst/>
            <a:ahLst/>
            <a:cxnLst/>
            <a:rect r="r" b="b" t="t" l="l"/>
            <a:pathLst>
              <a:path h="1269949" w="1076741">
                <a:moveTo>
                  <a:pt x="1076741" y="0"/>
                </a:moveTo>
                <a:lnTo>
                  <a:pt x="0" y="0"/>
                </a:lnTo>
                <a:lnTo>
                  <a:pt x="0" y="1269950"/>
                </a:lnTo>
                <a:lnTo>
                  <a:pt x="1076741" y="1269950"/>
                </a:lnTo>
                <a:lnTo>
                  <a:pt x="1076741" y="0"/>
                </a:lnTo>
                <a:close/>
              </a:path>
            </a:pathLst>
          </a:custGeom>
          <a:blipFill>
            <a:blip r:embed="rId2">
              <a:extLst>
                <a:ext uri="{96DAC541-7B7A-43D3-8B79-37D633B846F1}">
                  <asvg:svgBlip xmlns:asvg="http://schemas.microsoft.com/office/drawing/2016/SVG/main" r:embed="rId3"/>
                </a:ext>
              </a:extLst>
            </a:blip>
            <a:stretch>
              <a:fillRect l="0" t="-220972" r="-676614" b="-214027"/>
            </a:stretch>
          </a:blipFill>
        </p:spPr>
      </p:sp>
      <p:sp>
        <p:nvSpPr>
          <p:cNvPr name="Freeform 8" id="8"/>
          <p:cNvSpPr/>
          <p:nvPr/>
        </p:nvSpPr>
        <p:spPr>
          <a:xfrm flipH="false" flipV="false" rot="0">
            <a:off x="2828330" y="2745894"/>
            <a:ext cx="1095950" cy="1101961"/>
          </a:xfrm>
          <a:custGeom>
            <a:avLst/>
            <a:gdLst/>
            <a:ahLst/>
            <a:cxnLst/>
            <a:rect r="r" b="b" t="t" l="l"/>
            <a:pathLst>
              <a:path h="1101961" w="1095950">
                <a:moveTo>
                  <a:pt x="0" y="0"/>
                </a:moveTo>
                <a:lnTo>
                  <a:pt x="1095950" y="0"/>
                </a:lnTo>
                <a:lnTo>
                  <a:pt x="1095950" y="1101961"/>
                </a:lnTo>
                <a:lnTo>
                  <a:pt x="0" y="11019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false" rot="0">
            <a:off x="7886476" y="6179468"/>
            <a:ext cx="939955" cy="945110"/>
          </a:xfrm>
          <a:custGeom>
            <a:avLst/>
            <a:gdLst/>
            <a:ahLst/>
            <a:cxnLst/>
            <a:rect r="r" b="b" t="t" l="l"/>
            <a:pathLst>
              <a:path h="945110" w="939955">
                <a:moveTo>
                  <a:pt x="939955" y="0"/>
                </a:moveTo>
                <a:lnTo>
                  <a:pt x="0" y="0"/>
                </a:lnTo>
                <a:lnTo>
                  <a:pt x="0" y="945109"/>
                </a:lnTo>
                <a:lnTo>
                  <a:pt x="939955" y="945109"/>
                </a:lnTo>
                <a:lnTo>
                  <a:pt x="93995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951281">
            <a:off x="-1600278" y="7392735"/>
            <a:ext cx="4985362" cy="4050606"/>
          </a:xfrm>
          <a:custGeom>
            <a:avLst/>
            <a:gdLst/>
            <a:ahLst/>
            <a:cxnLst/>
            <a:rect r="r" b="b" t="t" l="l"/>
            <a:pathLst>
              <a:path h="4050606" w="4985362">
                <a:moveTo>
                  <a:pt x="0" y="0"/>
                </a:moveTo>
                <a:lnTo>
                  <a:pt x="4985361" y="0"/>
                </a:lnTo>
                <a:lnTo>
                  <a:pt x="4985361" y="4050606"/>
                </a:lnTo>
                <a:lnTo>
                  <a:pt x="0" y="40506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9975662" y="3405685"/>
            <a:ext cx="5989016" cy="3919220"/>
          </a:xfrm>
          <a:prstGeom prst="rect">
            <a:avLst/>
          </a:prstGeom>
        </p:spPr>
        <p:txBody>
          <a:bodyPr anchor="t" rtlCol="false" tIns="0" lIns="0" bIns="0" rIns="0">
            <a:spAutoFit/>
          </a:bodyPr>
          <a:lstStyle/>
          <a:p>
            <a:pPr algn="ctr">
              <a:lnSpc>
                <a:spcPts val="4480"/>
              </a:lnSpc>
            </a:pPr>
            <a:r>
              <a:rPr lang="en-US" sz="3200">
                <a:solidFill>
                  <a:srgbClr val="FFFFFF"/>
                </a:solidFill>
                <a:latin typeface="TT Chocolates"/>
                <a:ea typeface="TT Chocolates"/>
                <a:cs typeface="TT Chocolates"/>
                <a:sym typeface="TT Chocolates"/>
              </a:rPr>
              <a:t>This project highlighted the importance of networking, privacy challenges in data collection, and the need for logical reasoning in matchmaking algorithms. Despite challenges, our passion made the process engaging and insightful.</a:t>
            </a:r>
          </a:p>
        </p:txBody>
      </p:sp>
      <p:sp>
        <p:nvSpPr>
          <p:cNvPr name="Freeform 12" id="12"/>
          <p:cNvSpPr/>
          <p:nvPr/>
        </p:nvSpPr>
        <p:spPr>
          <a:xfrm flipH="false" flipV="false" rot="1020232">
            <a:off x="11336941" y="-1840110"/>
            <a:ext cx="5982079" cy="4860439"/>
          </a:xfrm>
          <a:custGeom>
            <a:avLst/>
            <a:gdLst/>
            <a:ahLst/>
            <a:cxnLst/>
            <a:rect r="r" b="b" t="t" l="l"/>
            <a:pathLst>
              <a:path h="4860439" w="5982079">
                <a:moveTo>
                  <a:pt x="0" y="0"/>
                </a:moveTo>
                <a:lnTo>
                  <a:pt x="5982079" y="0"/>
                </a:lnTo>
                <a:lnTo>
                  <a:pt x="5982079" y="4860439"/>
                </a:lnTo>
                <a:lnTo>
                  <a:pt x="0" y="4860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16846545" y="389348"/>
            <a:ext cx="1442578" cy="400177"/>
          </a:xfrm>
          <a:prstGeom prst="rect">
            <a:avLst/>
          </a:prstGeom>
        </p:spPr>
        <p:txBody>
          <a:bodyPr anchor="t" rtlCol="false" tIns="0" lIns="0" bIns="0" rIns="0">
            <a:spAutoFit/>
          </a:bodyPr>
          <a:lstStyle/>
          <a:p>
            <a:pPr algn="ctr">
              <a:lnSpc>
                <a:spcPts val="2934"/>
              </a:lnSpc>
            </a:pPr>
            <a:r>
              <a:rPr lang="en-US" sz="2667">
                <a:solidFill>
                  <a:srgbClr val="FEF3C7"/>
                </a:solidFill>
                <a:latin typeface="Pluma Bold"/>
                <a:ea typeface="Pluma Bold"/>
                <a:cs typeface="Pluma Bold"/>
                <a:sym typeface="Pluma Bold"/>
              </a:rPr>
              <a:t>14</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EEEA"/>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8960843" y="1409220"/>
            <a:ext cx="8808324" cy="8808324"/>
          </a:xfrm>
          <a:custGeom>
            <a:avLst/>
            <a:gdLst/>
            <a:ahLst/>
            <a:cxnLst/>
            <a:rect r="r" b="b" t="t" l="l"/>
            <a:pathLst>
              <a:path h="8808324" w="8808324">
                <a:moveTo>
                  <a:pt x="0" y="0"/>
                </a:moveTo>
                <a:lnTo>
                  <a:pt x="8808324" y="0"/>
                </a:lnTo>
                <a:lnTo>
                  <a:pt x="8808324" y="8808323"/>
                </a:lnTo>
                <a:lnTo>
                  <a:pt x="0" y="88083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84495">
            <a:off x="13561667" y="2771596"/>
            <a:ext cx="6776536" cy="7228305"/>
          </a:xfrm>
          <a:custGeom>
            <a:avLst/>
            <a:gdLst/>
            <a:ahLst/>
            <a:cxnLst/>
            <a:rect r="r" b="b" t="t" l="l"/>
            <a:pathLst>
              <a:path h="7228305" w="6776536">
                <a:moveTo>
                  <a:pt x="0" y="0"/>
                </a:moveTo>
                <a:lnTo>
                  <a:pt x="6776536" y="0"/>
                </a:lnTo>
                <a:lnTo>
                  <a:pt x="6776536" y="7228305"/>
                </a:lnTo>
                <a:lnTo>
                  <a:pt x="0" y="72283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01370">
            <a:off x="11278399" y="4057596"/>
            <a:ext cx="1804421" cy="2970240"/>
          </a:xfrm>
          <a:custGeom>
            <a:avLst/>
            <a:gdLst/>
            <a:ahLst/>
            <a:cxnLst/>
            <a:rect r="r" b="b" t="t" l="l"/>
            <a:pathLst>
              <a:path h="2970240" w="1804421">
                <a:moveTo>
                  <a:pt x="0" y="0"/>
                </a:moveTo>
                <a:lnTo>
                  <a:pt x="1804421" y="0"/>
                </a:lnTo>
                <a:lnTo>
                  <a:pt x="1804421" y="2970239"/>
                </a:lnTo>
                <a:lnTo>
                  <a:pt x="0" y="29702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4851135" y="6024307"/>
            <a:ext cx="546724" cy="549723"/>
          </a:xfrm>
          <a:custGeom>
            <a:avLst/>
            <a:gdLst/>
            <a:ahLst/>
            <a:cxnLst/>
            <a:rect r="r" b="b" t="t" l="l"/>
            <a:pathLst>
              <a:path h="549723" w="546724">
                <a:moveTo>
                  <a:pt x="546724" y="0"/>
                </a:moveTo>
                <a:lnTo>
                  <a:pt x="0" y="0"/>
                </a:lnTo>
                <a:lnTo>
                  <a:pt x="0" y="549723"/>
                </a:lnTo>
                <a:lnTo>
                  <a:pt x="546724" y="549723"/>
                </a:lnTo>
                <a:lnTo>
                  <a:pt x="546724"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false" rot="0">
            <a:off x="13803934" y="2390332"/>
            <a:ext cx="636950" cy="640444"/>
          </a:xfrm>
          <a:custGeom>
            <a:avLst/>
            <a:gdLst/>
            <a:ahLst/>
            <a:cxnLst/>
            <a:rect r="r" b="b" t="t" l="l"/>
            <a:pathLst>
              <a:path h="640444" w="636950">
                <a:moveTo>
                  <a:pt x="636950" y="0"/>
                </a:moveTo>
                <a:lnTo>
                  <a:pt x="0" y="0"/>
                </a:lnTo>
                <a:lnTo>
                  <a:pt x="0" y="640443"/>
                </a:lnTo>
                <a:lnTo>
                  <a:pt x="636950" y="640443"/>
                </a:lnTo>
                <a:lnTo>
                  <a:pt x="63695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false" rot="9661776">
            <a:off x="7444141" y="97405"/>
            <a:ext cx="746340" cy="880262"/>
          </a:xfrm>
          <a:custGeom>
            <a:avLst/>
            <a:gdLst/>
            <a:ahLst/>
            <a:cxnLst/>
            <a:rect r="r" b="b" t="t" l="l"/>
            <a:pathLst>
              <a:path h="880262" w="746340">
                <a:moveTo>
                  <a:pt x="746339" y="0"/>
                </a:moveTo>
                <a:lnTo>
                  <a:pt x="0" y="0"/>
                </a:lnTo>
                <a:lnTo>
                  <a:pt x="0" y="880261"/>
                </a:lnTo>
                <a:lnTo>
                  <a:pt x="746339" y="880261"/>
                </a:lnTo>
                <a:lnTo>
                  <a:pt x="746339" y="0"/>
                </a:lnTo>
                <a:close/>
              </a:path>
            </a:pathLst>
          </a:custGeom>
          <a:blipFill>
            <a:blip r:embed="rId10">
              <a:extLst>
                <a:ext uri="{96DAC541-7B7A-43D3-8B79-37D633B846F1}">
                  <asvg:svgBlip xmlns:asvg="http://schemas.microsoft.com/office/drawing/2016/SVG/main" r:embed="rId11"/>
                </a:ext>
              </a:extLst>
            </a:blip>
            <a:stretch>
              <a:fillRect l="0" t="-220972" r="-676614" b="-214027"/>
            </a:stretch>
          </a:blipFill>
        </p:spPr>
      </p:sp>
      <p:sp>
        <p:nvSpPr>
          <p:cNvPr name="Freeform 8" id="8"/>
          <p:cNvSpPr/>
          <p:nvPr/>
        </p:nvSpPr>
        <p:spPr>
          <a:xfrm flipH="true" flipV="false" rot="0">
            <a:off x="2036815" y="1594112"/>
            <a:ext cx="6722087" cy="1222198"/>
          </a:xfrm>
          <a:custGeom>
            <a:avLst/>
            <a:gdLst/>
            <a:ahLst/>
            <a:cxnLst/>
            <a:rect r="r" b="b" t="t" l="l"/>
            <a:pathLst>
              <a:path h="1222198" w="6722087">
                <a:moveTo>
                  <a:pt x="6722088" y="0"/>
                </a:moveTo>
                <a:lnTo>
                  <a:pt x="0" y="0"/>
                </a:lnTo>
                <a:lnTo>
                  <a:pt x="0" y="1222198"/>
                </a:lnTo>
                <a:lnTo>
                  <a:pt x="6722088" y="1222198"/>
                </a:lnTo>
                <a:lnTo>
                  <a:pt x="6722088"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2461783">
            <a:off x="-349705" y="7970868"/>
            <a:ext cx="913852" cy="1077832"/>
          </a:xfrm>
          <a:custGeom>
            <a:avLst/>
            <a:gdLst/>
            <a:ahLst/>
            <a:cxnLst/>
            <a:rect r="r" b="b" t="t" l="l"/>
            <a:pathLst>
              <a:path h="1077832" w="913852">
                <a:moveTo>
                  <a:pt x="0" y="0"/>
                </a:moveTo>
                <a:lnTo>
                  <a:pt x="913852" y="0"/>
                </a:lnTo>
                <a:lnTo>
                  <a:pt x="913852" y="1077832"/>
                </a:lnTo>
                <a:lnTo>
                  <a:pt x="0" y="1077832"/>
                </a:lnTo>
                <a:lnTo>
                  <a:pt x="0" y="0"/>
                </a:lnTo>
                <a:close/>
              </a:path>
            </a:pathLst>
          </a:custGeom>
          <a:blipFill>
            <a:blip r:embed="rId10">
              <a:extLst>
                <a:ext uri="{96DAC541-7B7A-43D3-8B79-37D633B846F1}">
                  <asvg:svgBlip xmlns:asvg="http://schemas.microsoft.com/office/drawing/2016/SVG/main" r:embed="rId11"/>
                </a:ext>
              </a:extLst>
            </a:blip>
            <a:stretch>
              <a:fillRect l="0" t="-220972" r="-676614" b="-214027"/>
            </a:stretch>
          </a:blipFill>
        </p:spPr>
      </p:sp>
      <p:sp>
        <p:nvSpPr>
          <p:cNvPr name="Freeform 10" id="10"/>
          <p:cNvSpPr/>
          <p:nvPr/>
        </p:nvSpPr>
        <p:spPr>
          <a:xfrm flipH="true" flipV="false" rot="-2188795">
            <a:off x="17739018" y="2245884"/>
            <a:ext cx="967283" cy="1140851"/>
          </a:xfrm>
          <a:custGeom>
            <a:avLst/>
            <a:gdLst/>
            <a:ahLst/>
            <a:cxnLst/>
            <a:rect r="r" b="b" t="t" l="l"/>
            <a:pathLst>
              <a:path h="1140851" w="967283">
                <a:moveTo>
                  <a:pt x="967284" y="0"/>
                </a:moveTo>
                <a:lnTo>
                  <a:pt x="0" y="0"/>
                </a:lnTo>
                <a:lnTo>
                  <a:pt x="0" y="1140851"/>
                </a:lnTo>
                <a:lnTo>
                  <a:pt x="967284" y="1140851"/>
                </a:lnTo>
                <a:lnTo>
                  <a:pt x="967284" y="0"/>
                </a:lnTo>
                <a:close/>
              </a:path>
            </a:pathLst>
          </a:custGeom>
          <a:blipFill>
            <a:blip r:embed="rId10">
              <a:extLst>
                <a:ext uri="{96DAC541-7B7A-43D3-8B79-37D633B846F1}">
                  <asvg:svgBlip xmlns:asvg="http://schemas.microsoft.com/office/drawing/2016/SVG/main" r:embed="rId11"/>
                </a:ext>
              </a:extLst>
            </a:blip>
            <a:stretch>
              <a:fillRect l="0" t="-220972" r="-676614" b="-214027"/>
            </a:stretch>
          </a:blipFill>
        </p:spPr>
      </p:sp>
      <p:sp>
        <p:nvSpPr>
          <p:cNvPr name="Freeform 11" id="11"/>
          <p:cNvSpPr/>
          <p:nvPr/>
        </p:nvSpPr>
        <p:spPr>
          <a:xfrm flipH="true" flipV="false" rot="-5247476">
            <a:off x="10732713" y="9716575"/>
            <a:ext cx="967283" cy="1140851"/>
          </a:xfrm>
          <a:custGeom>
            <a:avLst/>
            <a:gdLst/>
            <a:ahLst/>
            <a:cxnLst/>
            <a:rect r="r" b="b" t="t" l="l"/>
            <a:pathLst>
              <a:path h="1140851" w="967283">
                <a:moveTo>
                  <a:pt x="967283" y="0"/>
                </a:moveTo>
                <a:lnTo>
                  <a:pt x="0" y="0"/>
                </a:lnTo>
                <a:lnTo>
                  <a:pt x="0" y="1140850"/>
                </a:lnTo>
                <a:lnTo>
                  <a:pt x="967283" y="1140850"/>
                </a:lnTo>
                <a:lnTo>
                  <a:pt x="967283" y="0"/>
                </a:lnTo>
                <a:close/>
              </a:path>
            </a:pathLst>
          </a:custGeom>
          <a:blipFill>
            <a:blip r:embed="rId10">
              <a:extLst>
                <a:ext uri="{96DAC541-7B7A-43D3-8B79-37D633B846F1}">
                  <asvg:svgBlip xmlns:asvg="http://schemas.microsoft.com/office/drawing/2016/SVG/main" r:embed="rId11"/>
                </a:ext>
              </a:extLst>
            </a:blip>
            <a:stretch>
              <a:fillRect l="0" t="-220972" r="-676614" b="-214027"/>
            </a:stretch>
          </a:blipFill>
        </p:spPr>
      </p:sp>
      <p:sp>
        <p:nvSpPr>
          <p:cNvPr name="Freeform 12" id="12"/>
          <p:cNvSpPr/>
          <p:nvPr/>
        </p:nvSpPr>
        <p:spPr>
          <a:xfrm flipH="false" flipV="false" rot="0">
            <a:off x="274297" y="161855"/>
            <a:ext cx="5688294" cy="1031003"/>
          </a:xfrm>
          <a:custGeom>
            <a:avLst/>
            <a:gdLst/>
            <a:ahLst/>
            <a:cxnLst/>
            <a:rect r="r" b="b" t="t" l="l"/>
            <a:pathLst>
              <a:path h="1031003" w="5688294">
                <a:moveTo>
                  <a:pt x="0" y="0"/>
                </a:moveTo>
                <a:lnTo>
                  <a:pt x="5688294" y="0"/>
                </a:lnTo>
                <a:lnTo>
                  <a:pt x="5688294" y="1031003"/>
                </a:lnTo>
                <a:lnTo>
                  <a:pt x="0" y="1031003"/>
                </a:lnTo>
                <a:lnTo>
                  <a:pt x="0" y="0"/>
                </a:lnTo>
                <a:close/>
              </a:path>
            </a:pathLst>
          </a:custGeom>
          <a:blipFill>
            <a:blip r:embed="rId14"/>
            <a:stretch>
              <a:fillRect l="0" t="0" r="0" b="0"/>
            </a:stretch>
          </a:blipFill>
        </p:spPr>
      </p:sp>
      <p:sp>
        <p:nvSpPr>
          <p:cNvPr name="TextBox 13" id="13"/>
          <p:cNvSpPr txBox="true"/>
          <p:nvPr/>
        </p:nvSpPr>
        <p:spPr>
          <a:xfrm rot="0">
            <a:off x="2749005" y="1841159"/>
            <a:ext cx="4204259" cy="775730"/>
          </a:xfrm>
          <a:prstGeom prst="rect">
            <a:avLst/>
          </a:prstGeom>
        </p:spPr>
        <p:txBody>
          <a:bodyPr anchor="t" rtlCol="false" tIns="0" lIns="0" bIns="0" rIns="0">
            <a:spAutoFit/>
          </a:bodyPr>
          <a:lstStyle/>
          <a:p>
            <a:pPr algn="ctr">
              <a:lnSpc>
                <a:spcPts val="5896"/>
              </a:lnSpc>
            </a:pPr>
            <a:r>
              <a:rPr lang="en-US" sz="5360">
                <a:solidFill>
                  <a:srgbClr val="EF2F7F"/>
                </a:solidFill>
                <a:latin typeface="Pluma Bold"/>
                <a:ea typeface="Pluma Bold"/>
                <a:cs typeface="Pluma Bold"/>
                <a:sym typeface="Pluma Bold"/>
              </a:rPr>
              <a:t>future work</a:t>
            </a:r>
          </a:p>
        </p:txBody>
      </p:sp>
      <p:sp>
        <p:nvSpPr>
          <p:cNvPr name="TextBox 14" id="14"/>
          <p:cNvSpPr txBox="true"/>
          <p:nvPr/>
        </p:nvSpPr>
        <p:spPr>
          <a:xfrm rot="0">
            <a:off x="1528792" y="4038965"/>
            <a:ext cx="7738133" cy="3764329"/>
          </a:xfrm>
          <a:prstGeom prst="rect">
            <a:avLst/>
          </a:prstGeom>
        </p:spPr>
        <p:txBody>
          <a:bodyPr anchor="t" rtlCol="false" tIns="0" lIns="0" bIns="0" rIns="0">
            <a:spAutoFit/>
          </a:bodyPr>
          <a:lstStyle/>
          <a:p>
            <a:pPr algn="l">
              <a:lnSpc>
                <a:spcPts val="5981"/>
              </a:lnSpc>
            </a:pPr>
            <a:r>
              <a:rPr lang="en-US" sz="4272">
                <a:solidFill>
                  <a:srgbClr val="000000"/>
                </a:solidFill>
                <a:latin typeface="TT Chocolates"/>
                <a:ea typeface="TT Chocolates"/>
                <a:cs typeface="TT Chocolates"/>
                <a:sym typeface="TT Chocolates"/>
              </a:rPr>
              <a:t>1.    Administrative Dashboard</a:t>
            </a:r>
          </a:p>
          <a:p>
            <a:pPr algn="l">
              <a:lnSpc>
                <a:spcPts val="5981"/>
              </a:lnSpc>
            </a:pPr>
            <a:r>
              <a:rPr lang="en-US" sz="4272">
                <a:solidFill>
                  <a:srgbClr val="000000"/>
                </a:solidFill>
                <a:latin typeface="TT Chocolates"/>
                <a:ea typeface="TT Chocolates"/>
                <a:cs typeface="TT Chocolates"/>
                <a:sym typeface="TT Chocolates"/>
              </a:rPr>
              <a:t>2.    Enhanced Matching Criteria</a:t>
            </a:r>
          </a:p>
          <a:p>
            <a:pPr algn="l">
              <a:lnSpc>
                <a:spcPts val="5981"/>
              </a:lnSpc>
            </a:pPr>
            <a:r>
              <a:rPr lang="en-US" sz="4272">
                <a:solidFill>
                  <a:srgbClr val="000000"/>
                </a:solidFill>
                <a:latin typeface="TT Chocolates"/>
                <a:ea typeface="TT Chocolates"/>
                <a:cs typeface="TT Chocolates"/>
                <a:sym typeface="TT Chocolates"/>
              </a:rPr>
              <a:t>3.    Web-Based Platform</a:t>
            </a:r>
          </a:p>
          <a:p>
            <a:pPr algn="l">
              <a:lnSpc>
                <a:spcPts val="5981"/>
              </a:lnSpc>
            </a:pPr>
            <a:r>
              <a:rPr lang="en-US" sz="4272">
                <a:solidFill>
                  <a:srgbClr val="000000"/>
                </a:solidFill>
                <a:latin typeface="TT Chocolates"/>
                <a:ea typeface="TT Chocolates"/>
                <a:cs typeface="TT Chocolates"/>
                <a:sym typeface="TT Chocolates"/>
              </a:rPr>
              <a:t>4.    GUI Improvements</a:t>
            </a:r>
          </a:p>
          <a:p>
            <a:pPr algn="l">
              <a:lnSpc>
                <a:spcPts val="5981"/>
              </a:lnSpc>
            </a:pPr>
          </a:p>
        </p:txBody>
      </p:sp>
      <p:sp>
        <p:nvSpPr>
          <p:cNvPr name="TextBox 15" id="15"/>
          <p:cNvSpPr txBox="true"/>
          <p:nvPr/>
        </p:nvSpPr>
        <p:spPr>
          <a:xfrm rot="0">
            <a:off x="16846545" y="389348"/>
            <a:ext cx="1442578" cy="400177"/>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15</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1530498" y="1028700"/>
            <a:ext cx="15227003" cy="8229600"/>
            <a:chOff x="0" y="0"/>
            <a:chExt cx="20302671" cy="10972800"/>
          </a:xfrm>
        </p:grpSpPr>
        <p:sp>
          <p:nvSpPr>
            <p:cNvPr name="Freeform 3" id="3"/>
            <p:cNvSpPr/>
            <p:nvPr/>
          </p:nvSpPr>
          <p:spPr>
            <a:xfrm flipH="false" flipV="false" rot="5400000">
              <a:off x="0" y="0"/>
              <a:ext cx="10972800" cy="10972800"/>
            </a:xfrm>
            <a:custGeom>
              <a:avLst/>
              <a:gdLst/>
              <a:ahLst/>
              <a:cxnLst/>
              <a:rect r="r" b="b" t="t" l="l"/>
              <a:pathLst>
                <a:path h="10972800" w="10972800">
                  <a:moveTo>
                    <a:pt x="0" y="0"/>
                  </a:moveTo>
                  <a:lnTo>
                    <a:pt x="10972800" y="0"/>
                  </a:lnTo>
                  <a:lnTo>
                    <a:pt x="10972800" y="10972800"/>
                  </a:lnTo>
                  <a:lnTo>
                    <a:pt x="0" y="10972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9329871" y="0"/>
              <a:ext cx="10972800" cy="10972800"/>
            </a:xfrm>
            <a:custGeom>
              <a:avLst/>
              <a:gdLst/>
              <a:ahLst/>
              <a:cxnLst/>
              <a:rect r="r" b="b" t="t" l="l"/>
              <a:pathLst>
                <a:path h="10972800" w="10972800">
                  <a:moveTo>
                    <a:pt x="0" y="0"/>
                  </a:moveTo>
                  <a:lnTo>
                    <a:pt x="10972800" y="0"/>
                  </a:lnTo>
                  <a:lnTo>
                    <a:pt x="10972800" y="10972800"/>
                  </a:lnTo>
                  <a:lnTo>
                    <a:pt x="0" y="10972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3154200" y="3322499"/>
            <a:ext cx="11226706" cy="2100580"/>
          </a:xfrm>
          <a:prstGeom prst="rect">
            <a:avLst/>
          </a:prstGeom>
        </p:spPr>
        <p:txBody>
          <a:bodyPr anchor="t" rtlCol="false" tIns="0" lIns="0" bIns="0" rIns="0">
            <a:spAutoFit/>
          </a:bodyPr>
          <a:lstStyle/>
          <a:p>
            <a:pPr algn="ctr">
              <a:lnSpc>
                <a:spcPts val="15840"/>
              </a:lnSpc>
            </a:pPr>
            <a:r>
              <a:rPr lang="en-US" sz="14400">
                <a:solidFill>
                  <a:srgbClr val="EF2F7F"/>
                </a:solidFill>
                <a:latin typeface="Pluma Bold"/>
                <a:ea typeface="Pluma Bold"/>
                <a:cs typeface="Pluma Bold"/>
                <a:sym typeface="Pluma Bold"/>
              </a:rPr>
              <a:t>Thank You!</a:t>
            </a:r>
          </a:p>
        </p:txBody>
      </p:sp>
      <p:sp>
        <p:nvSpPr>
          <p:cNvPr name="Freeform 6" id="6"/>
          <p:cNvSpPr/>
          <p:nvPr/>
        </p:nvSpPr>
        <p:spPr>
          <a:xfrm flipH="true" flipV="false" rot="0">
            <a:off x="3154200" y="7276526"/>
            <a:ext cx="708574" cy="712460"/>
          </a:xfrm>
          <a:custGeom>
            <a:avLst/>
            <a:gdLst/>
            <a:ahLst/>
            <a:cxnLst/>
            <a:rect r="r" b="b" t="t" l="l"/>
            <a:pathLst>
              <a:path h="712460" w="708574">
                <a:moveTo>
                  <a:pt x="708574" y="0"/>
                </a:moveTo>
                <a:lnTo>
                  <a:pt x="0" y="0"/>
                </a:lnTo>
                <a:lnTo>
                  <a:pt x="0" y="712460"/>
                </a:lnTo>
                <a:lnTo>
                  <a:pt x="708574" y="712460"/>
                </a:lnTo>
                <a:lnTo>
                  <a:pt x="70857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14712032" y="2816310"/>
            <a:ext cx="825511" cy="830038"/>
          </a:xfrm>
          <a:custGeom>
            <a:avLst/>
            <a:gdLst/>
            <a:ahLst/>
            <a:cxnLst/>
            <a:rect r="r" b="b" t="t" l="l"/>
            <a:pathLst>
              <a:path h="830038" w="825511">
                <a:moveTo>
                  <a:pt x="825510" y="0"/>
                </a:moveTo>
                <a:lnTo>
                  <a:pt x="0" y="0"/>
                </a:lnTo>
                <a:lnTo>
                  <a:pt x="0" y="830038"/>
                </a:lnTo>
                <a:lnTo>
                  <a:pt x="825510" y="830038"/>
                </a:lnTo>
                <a:lnTo>
                  <a:pt x="82551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2461783">
            <a:off x="70662" y="7174943"/>
            <a:ext cx="1145642" cy="1351214"/>
          </a:xfrm>
          <a:custGeom>
            <a:avLst/>
            <a:gdLst/>
            <a:ahLst/>
            <a:cxnLst/>
            <a:rect r="r" b="b" t="t" l="l"/>
            <a:pathLst>
              <a:path h="1351214" w="1145642">
                <a:moveTo>
                  <a:pt x="0" y="0"/>
                </a:moveTo>
                <a:lnTo>
                  <a:pt x="1145642" y="0"/>
                </a:lnTo>
                <a:lnTo>
                  <a:pt x="1145642" y="1351214"/>
                </a:lnTo>
                <a:lnTo>
                  <a:pt x="0" y="1351214"/>
                </a:lnTo>
                <a:lnTo>
                  <a:pt x="0"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9" id="9"/>
          <p:cNvSpPr/>
          <p:nvPr/>
        </p:nvSpPr>
        <p:spPr>
          <a:xfrm flipH="true" flipV="false" rot="-2188795">
            <a:off x="17739018" y="2245884"/>
            <a:ext cx="967283" cy="1140851"/>
          </a:xfrm>
          <a:custGeom>
            <a:avLst/>
            <a:gdLst/>
            <a:ahLst/>
            <a:cxnLst/>
            <a:rect r="r" b="b" t="t" l="l"/>
            <a:pathLst>
              <a:path h="1140851" w="967283">
                <a:moveTo>
                  <a:pt x="967284" y="0"/>
                </a:moveTo>
                <a:lnTo>
                  <a:pt x="0" y="0"/>
                </a:lnTo>
                <a:lnTo>
                  <a:pt x="0" y="1140851"/>
                </a:lnTo>
                <a:lnTo>
                  <a:pt x="967284" y="1140851"/>
                </a:lnTo>
                <a:lnTo>
                  <a:pt x="967284"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10" id="10"/>
          <p:cNvSpPr/>
          <p:nvPr/>
        </p:nvSpPr>
        <p:spPr>
          <a:xfrm flipH="true" flipV="false" rot="9661776">
            <a:off x="6514830" y="-570425"/>
            <a:ext cx="967283" cy="1140851"/>
          </a:xfrm>
          <a:custGeom>
            <a:avLst/>
            <a:gdLst/>
            <a:ahLst/>
            <a:cxnLst/>
            <a:rect r="r" b="b" t="t" l="l"/>
            <a:pathLst>
              <a:path h="1140851" w="967283">
                <a:moveTo>
                  <a:pt x="967283" y="0"/>
                </a:moveTo>
                <a:lnTo>
                  <a:pt x="0" y="0"/>
                </a:lnTo>
                <a:lnTo>
                  <a:pt x="0" y="1140850"/>
                </a:lnTo>
                <a:lnTo>
                  <a:pt x="967283" y="1140850"/>
                </a:lnTo>
                <a:lnTo>
                  <a:pt x="967283"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11" id="11"/>
          <p:cNvSpPr/>
          <p:nvPr/>
        </p:nvSpPr>
        <p:spPr>
          <a:xfrm flipH="true" flipV="false" rot="-5247476">
            <a:off x="10333144" y="9637108"/>
            <a:ext cx="1042036" cy="1229017"/>
          </a:xfrm>
          <a:custGeom>
            <a:avLst/>
            <a:gdLst/>
            <a:ahLst/>
            <a:cxnLst/>
            <a:rect r="r" b="b" t="t" l="l"/>
            <a:pathLst>
              <a:path h="1229017" w="1042036">
                <a:moveTo>
                  <a:pt x="1042036" y="0"/>
                </a:moveTo>
                <a:lnTo>
                  <a:pt x="0" y="0"/>
                </a:lnTo>
                <a:lnTo>
                  <a:pt x="0" y="1229016"/>
                </a:lnTo>
                <a:lnTo>
                  <a:pt x="1042036" y="1229016"/>
                </a:lnTo>
                <a:lnTo>
                  <a:pt x="1042036"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grpSp>
        <p:nvGrpSpPr>
          <p:cNvPr name="Group 12" id="12"/>
          <p:cNvGrpSpPr/>
          <p:nvPr/>
        </p:nvGrpSpPr>
        <p:grpSpPr>
          <a:xfrm rot="0">
            <a:off x="4419625" y="6106467"/>
            <a:ext cx="8695855" cy="1170059"/>
            <a:chOff x="0" y="0"/>
            <a:chExt cx="11594474" cy="1560079"/>
          </a:xfrm>
        </p:grpSpPr>
        <p:sp>
          <p:nvSpPr>
            <p:cNvPr name="Freeform 13" id="13"/>
            <p:cNvSpPr/>
            <p:nvPr/>
          </p:nvSpPr>
          <p:spPr>
            <a:xfrm flipH="false" flipV="false" rot="0">
              <a:off x="0" y="0"/>
              <a:ext cx="8580433" cy="1560079"/>
            </a:xfrm>
            <a:custGeom>
              <a:avLst/>
              <a:gdLst/>
              <a:ahLst/>
              <a:cxnLst/>
              <a:rect r="r" b="b" t="t" l="l"/>
              <a:pathLst>
                <a:path h="1560079" w="8580433">
                  <a:moveTo>
                    <a:pt x="0" y="0"/>
                  </a:moveTo>
                  <a:lnTo>
                    <a:pt x="8580433" y="0"/>
                  </a:lnTo>
                  <a:lnTo>
                    <a:pt x="8580433" y="1560079"/>
                  </a:lnTo>
                  <a:lnTo>
                    <a:pt x="0" y="15600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false" rot="0">
              <a:off x="3014040" y="0"/>
              <a:ext cx="8580433" cy="1560079"/>
            </a:xfrm>
            <a:custGeom>
              <a:avLst/>
              <a:gdLst/>
              <a:ahLst/>
              <a:cxnLst/>
              <a:rect r="r" b="b" t="t" l="l"/>
              <a:pathLst>
                <a:path h="1560079" w="8580433">
                  <a:moveTo>
                    <a:pt x="8580434" y="0"/>
                  </a:moveTo>
                  <a:lnTo>
                    <a:pt x="0" y="0"/>
                  </a:lnTo>
                  <a:lnTo>
                    <a:pt x="0" y="1560079"/>
                  </a:lnTo>
                  <a:lnTo>
                    <a:pt x="8580434" y="1560079"/>
                  </a:lnTo>
                  <a:lnTo>
                    <a:pt x="8580434"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Freeform 15" id="15"/>
          <p:cNvSpPr/>
          <p:nvPr/>
        </p:nvSpPr>
        <p:spPr>
          <a:xfrm flipH="false" flipV="false" rot="675875">
            <a:off x="12382005" y="4183860"/>
            <a:ext cx="7009781" cy="6571670"/>
          </a:xfrm>
          <a:custGeom>
            <a:avLst/>
            <a:gdLst/>
            <a:ahLst/>
            <a:cxnLst/>
            <a:rect r="r" b="b" t="t" l="l"/>
            <a:pathLst>
              <a:path h="6571670" w="7009781">
                <a:moveTo>
                  <a:pt x="0" y="0"/>
                </a:moveTo>
                <a:lnTo>
                  <a:pt x="7009782" y="0"/>
                </a:lnTo>
                <a:lnTo>
                  <a:pt x="7009782" y="6571670"/>
                </a:lnTo>
                <a:lnTo>
                  <a:pt x="0" y="657167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true" flipV="false" rot="0">
            <a:off x="643483" y="4310877"/>
            <a:ext cx="3370143" cy="2653987"/>
          </a:xfrm>
          <a:custGeom>
            <a:avLst/>
            <a:gdLst/>
            <a:ahLst/>
            <a:cxnLst/>
            <a:rect r="r" b="b" t="t" l="l"/>
            <a:pathLst>
              <a:path h="2653987" w="3370143">
                <a:moveTo>
                  <a:pt x="3370142" y="0"/>
                </a:moveTo>
                <a:lnTo>
                  <a:pt x="0" y="0"/>
                </a:lnTo>
                <a:lnTo>
                  <a:pt x="0" y="2653987"/>
                </a:lnTo>
                <a:lnTo>
                  <a:pt x="3370142" y="2653987"/>
                </a:lnTo>
                <a:lnTo>
                  <a:pt x="3370142"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7" id="17"/>
          <p:cNvSpPr txBox="true"/>
          <p:nvPr/>
        </p:nvSpPr>
        <p:spPr>
          <a:xfrm rot="0">
            <a:off x="4846462" y="6341929"/>
            <a:ext cx="7842182" cy="622935"/>
          </a:xfrm>
          <a:prstGeom prst="rect">
            <a:avLst/>
          </a:prstGeom>
        </p:spPr>
        <p:txBody>
          <a:bodyPr anchor="t" rtlCol="false" tIns="0" lIns="0" bIns="0" rIns="0">
            <a:spAutoFit/>
          </a:bodyPr>
          <a:lstStyle/>
          <a:p>
            <a:pPr algn="ctr">
              <a:lnSpc>
                <a:spcPts val="5040"/>
              </a:lnSpc>
            </a:pPr>
            <a:r>
              <a:rPr lang="en-US" sz="3600">
                <a:solidFill>
                  <a:srgbClr val="000000"/>
                </a:solidFill>
                <a:latin typeface="TT Chocolates"/>
                <a:ea typeface="TT Chocolates"/>
                <a:cs typeface="TT Chocolates"/>
                <a:sym typeface="TT Chocolates"/>
              </a:rPr>
              <a:t>Hopefully your love life is beautiful</a:t>
            </a:r>
          </a:p>
        </p:txBody>
      </p:sp>
      <p:sp>
        <p:nvSpPr>
          <p:cNvPr name="TextBox 18" id="18"/>
          <p:cNvSpPr txBox="true"/>
          <p:nvPr/>
        </p:nvSpPr>
        <p:spPr>
          <a:xfrm rot="0">
            <a:off x="16846545" y="389348"/>
            <a:ext cx="1442578" cy="400590"/>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16</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sp>
        <p:nvSpPr>
          <p:cNvPr name="Freeform 2" id="2"/>
          <p:cNvSpPr/>
          <p:nvPr/>
        </p:nvSpPr>
        <p:spPr>
          <a:xfrm flipH="false" flipV="false" rot="0">
            <a:off x="16846545" y="7737154"/>
            <a:ext cx="825511" cy="830038"/>
          </a:xfrm>
          <a:custGeom>
            <a:avLst/>
            <a:gdLst/>
            <a:ahLst/>
            <a:cxnLst/>
            <a:rect r="r" b="b" t="t" l="l"/>
            <a:pathLst>
              <a:path h="830038" w="825511">
                <a:moveTo>
                  <a:pt x="0" y="0"/>
                </a:moveTo>
                <a:lnTo>
                  <a:pt x="825510" y="0"/>
                </a:lnTo>
                <a:lnTo>
                  <a:pt x="825510" y="830038"/>
                </a:lnTo>
                <a:lnTo>
                  <a:pt x="0" y="8300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4764584">
            <a:off x="2454671" y="2772752"/>
            <a:ext cx="1182250" cy="1217674"/>
          </a:xfrm>
          <a:custGeom>
            <a:avLst/>
            <a:gdLst/>
            <a:ahLst/>
            <a:cxnLst/>
            <a:rect r="r" b="b" t="t" l="l"/>
            <a:pathLst>
              <a:path h="1217674" w="1182250">
                <a:moveTo>
                  <a:pt x="1182251" y="0"/>
                </a:moveTo>
                <a:lnTo>
                  <a:pt x="0" y="0"/>
                </a:lnTo>
                <a:lnTo>
                  <a:pt x="0" y="1217673"/>
                </a:lnTo>
                <a:lnTo>
                  <a:pt x="1182251" y="1217673"/>
                </a:lnTo>
                <a:lnTo>
                  <a:pt x="11822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954591" y="3132809"/>
            <a:ext cx="4831432" cy="622935"/>
          </a:xfrm>
          <a:prstGeom prst="rect">
            <a:avLst/>
          </a:prstGeom>
        </p:spPr>
        <p:txBody>
          <a:bodyPr anchor="t" rtlCol="false" tIns="0" lIns="0" bIns="0" rIns="0">
            <a:spAutoFit/>
          </a:bodyPr>
          <a:lstStyle/>
          <a:p>
            <a:pPr algn="l">
              <a:lnSpc>
                <a:spcPts val="5040"/>
              </a:lnSpc>
            </a:pPr>
            <a:r>
              <a:rPr lang="en-US" sz="3600">
                <a:solidFill>
                  <a:srgbClr val="FFFFFF"/>
                </a:solidFill>
                <a:latin typeface="TT Chocolates"/>
                <a:ea typeface="TT Chocolates"/>
                <a:cs typeface="TT Chocolates"/>
                <a:sym typeface="TT Chocolates"/>
              </a:rPr>
              <a:t>Problem Statement</a:t>
            </a:r>
          </a:p>
        </p:txBody>
      </p:sp>
      <p:sp>
        <p:nvSpPr>
          <p:cNvPr name="TextBox 5" id="5"/>
          <p:cNvSpPr txBox="true"/>
          <p:nvPr/>
        </p:nvSpPr>
        <p:spPr>
          <a:xfrm rot="0">
            <a:off x="2672672" y="3136479"/>
            <a:ext cx="746249" cy="518795"/>
          </a:xfrm>
          <a:prstGeom prst="rect">
            <a:avLst/>
          </a:prstGeom>
        </p:spPr>
        <p:txBody>
          <a:bodyPr anchor="t" rtlCol="false" tIns="0" lIns="0" bIns="0" rIns="0">
            <a:spAutoFit/>
          </a:bodyPr>
          <a:lstStyle/>
          <a:p>
            <a:pPr algn="ctr">
              <a:lnSpc>
                <a:spcPts val="3960"/>
              </a:lnSpc>
            </a:pPr>
            <a:r>
              <a:rPr lang="en-US" sz="3600">
                <a:solidFill>
                  <a:srgbClr val="000000"/>
                </a:solidFill>
                <a:latin typeface="Pluma Bold"/>
                <a:ea typeface="Pluma Bold"/>
                <a:cs typeface="Pluma Bold"/>
                <a:sym typeface="Pluma Bold"/>
              </a:rPr>
              <a:t>1.</a:t>
            </a:r>
          </a:p>
        </p:txBody>
      </p:sp>
      <p:sp>
        <p:nvSpPr>
          <p:cNvPr name="Freeform 6" id="6"/>
          <p:cNvSpPr/>
          <p:nvPr/>
        </p:nvSpPr>
        <p:spPr>
          <a:xfrm flipH="true" flipV="false" rot="-4764584">
            <a:off x="2454671" y="6401652"/>
            <a:ext cx="1182250" cy="1217674"/>
          </a:xfrm>
          <a:custGeom>
            <a:avLst/>
            <a:gdLst/>
            <a:ahLst/>
            <a:cxnLst/>
            <a:rect r="r" b="b" t="t" l="l"/>
            <a:pathLst>
              <a:path h="1217674" w="1182250">
                <a:moveTo>
                  <a:pt x="1182251" y="0"/>
                </a:moveTo>
                <a:lnTo>
                  <a:pt x="0" y="0"/>
                </a:lnTo>
                <a:lnTo>
                  <a:pt x="0" y="1217674"/>
                </a:lnTo>
                <a:lnTo>
                  <a:pt x="1182251" y="1217674"/>
                </a:lnTo>
                <a:lnTo>
                  <a:pt x="11822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954591" y="6661239"/>
            <a:ext cx="4831432" cy="622935"/>
          </a:xfrm>
          <a:prstGeom prst="rect">
            <a:avLst/>
          </a:prstGeom>
        </p:spPr>
        <p:txBody>
          <a:bodyPr anchor="t" rtlCol="false" tIns="0" lIns="0" bIns="0" rIns="0">
            <a:spAutoFit/>
          </a:bodyPr>
          <a:lstStyle/>
          <a:p>
            <a:pPr algn="l">
              <a:lnSpc>
                <a:spcPts val="5040"/>
              </a:lnSpc>
            </a:pPr>
            <a:r>
              <a:rPr lang="en-US" sz="3600">
                <a:solidFill>
                  <a:srgbClr val="FFFFFF"/>
                </a:solidFill>
                <a:latin typeface="TT Chocolates"/>
                <a:ea typeface="TT Chocolates"/>
                <a:cs typeface="TT Chocolates"/>
                <a:sym typeface="TT Chocolates"/>
              </a:rPr>
              <a:t>Objective</a:t>
            </a:r>
          </a:p>
        </p:txBody>
      </p:sp>
      <p:sp>
        <p:nvSpPr>
          <p:cNvPr name="TextBox 8" id="8"/>
          <p:cNvSpPr txBox="true"/>
          <p:nvPr/>
        </p:nvSpPr>
        <p:spPr>
          <a:xfrm rot="0">
            <a:off x="2672672" y="6765379"/>
            <a:ext cx="746249" cy="518795"/>
          </a:xfrm>
          <a:prstGeom prst="rect">
            <a:avLst/>
          </a:prstGeom>
        </p:spPr>
        <p:txBody>
          <a:bodyPr anchor="t" rtlCol="false" tIns="0" lIns="0" bIns="0" rIns="0">
            <a:spAutoFit/>
          </a:bodyPr>
          <a:lstStyle/>
          <a:p>
            <a:pPr algn="ctr">
              <a:lnSpc>
                <a:spcPts val="3960"/>
              </a:lnSpc>
            </a:pPr>
            <a:r>
              <a:rPr lang="en-US" sz="3600">
                <a:solidFill>
                  <a:srgbClr val="000000"/>
                </a:solidFill>
                <a:latin typeface="Pluma Bold"/>
                <a:ea typeface="Pluma Bold"/>
                <a:cs typeface="Pluma Bold"/>
                <a:sym typeface="Pluma Bold"/>
              </a:rPr>
              <a:t>2.</a:t>
            </a:r>
          </a:p>
        </p:txBody>
      </p:sp>
      <p:sp>
        <p:nvSpPr>
          <p:cNvPr name="Freeform 9" id="9"/>
          <p:cNvSpPr/>
          <p:nvPr/>
        </p:nvSpPr>
        <p:spPr>
          <a:xfrm flipH="true" flipV="false" rot="0">
            <a:off x="1847161" y="4728481"/>
            <a:ext cx="825511" cy="830038"/>
          </a:xfrm>
          <a:custGeom>
            <a:avLst/>
            <a:gdLst/>
            <a:ahLst/>
            <a:cxnLst/>
            <a:rect r="r" b="b" t="t" l="l"/>
            <a:pathLst>
              <a:path h="830038" w="825511">
                <a:moveTo>
                  <a:pt x="825511" y="0"/>
                </a:moveTo>
                <a:lnTo>
                  <a:pt x="0" y="0"/>
                </a:lnTo>
                <a:lnTo>
                  <a:pt x="0" y="830038"/>
                </a:lnTo>
                <a:lnTo>
                  <a:pt x="825511" y="830038"/>
                </a:lnTo>
                <a:lnTo>
                  <a:pt x="82551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978041" y="1317324"/>
            <a:ext cx="12331917" cy="1042035"/>
          </a:xfrm>
          <a:prstGeom prst="rect">
            <a:avLst/>
          </a:prstGeom>
        </p:spPr>
        <p:txBody>
          <a:bodyPr anchor="t" rtlCol="false" tIns="0" lIns="0" bIns="0" rIns="0">
            <a:spAutoFit/>
          </a:bodyPr>
          <a:lstStyle/>
          <a:p>
            <a:pPr algn="ctr">
              <a:lnSpc>
                <a:spcPts val="7920"/>
              </a:lnSpc>
            </a:pPr>
            <a:r>
              <a:rPr lang="en-US" sz="7200">
                <a:solidFill>
                  <a:srgbClr val="FFFFFF"/>
                </a:solidFill>
                <a:latin typeface="Pluma Bold"/>
                <a:ea typeface="Pluma Bold"/>
                <a:cs typeface="Pluma Bold"/>
                <a:sym typeface="Pluma Bold"/>
              </a:rPr>
              <a:t>Introduction</a:t>
            </a:r>
          </a:p>
        </p:txBody>
      </p:sp>
      <p:sp>
        <p:nvSpPr>
          <p:cNvPr name="TextBox 11" id="11"/>
          <p:cNvSpPr txBox="true"/>
          <p:nvPr/>
        </p:nvSpPr>
        <p:spPr>
          <a:xfrm rot="0">
            <a:off x="3954591" y="4048899"/>
            <a:ext cx="11967115" cy="1899285"/>
          </a:xfrm>
          <a:prstGeom prst="rect">
            <a:avLst/>
          </a:prstGeom>
        </p:spPr>
        <p:txBody>
          <a:bodyPr anchor="t" rtlCol="false" tIns="0" lIns="0" bIns="0" rIns="0">
            <a:spAutoFit/>
          </a:bodyPr>
          <a:lstStyle/>
          <a:p>
            <a:pPr algn="l">
              <a:lnSpc>
                <a:spcPts val="5040"/>
              </a:lnSpc>
            </a:pPr>
            <a:r>
              <a:rPr lang="en-US" sz="3600">
                <a:solidFill>
                  <a:srgbClr val="FFFFFF"/>
                </a:solidFill>
                <a:latin typeface="TT Chocolates"/>
                <a:ea typeface="TT Chocolates"/>
                <a:cs typeface="TT Chocolates"/>
                <a:sym typeface="TT Chocolates"/>
              </a:rPr>
              <a:t>People find matches traditionally through blind dates, which takes a lot of time and effort, and a lot of the times, they don't find a compatible match.</a:t>
            </a:r>
          </a:p>
        </p:txBody>
      </p:sp>
      <p:sp>
        <p:nvSpPr>
          <p:cNvPr name="TextBox 12" id="12"/>
          <p:cNvSpPr txBox="true"/>
          <p:nvPr/>
        </p:nvSpPr>
        <p:spPr>
          <a:xfrm rot="0">
            <a:off x="3954591" y="7579449"/>
            <a:ext cx="11967115" cy="1899285"/>
          </a:xfrm>
          <a:prstGeom prst="rect">
            <a:avLst/>
          </a:prstGeom>
        </p:spPr>
        <p:txBody>
          <a:bodyPr anchor="t" rtlCol="false" tIns="0" lIns="0" bIns="0" rIns="0">
            <a:spAutoFit/>
          </a:bodyPr>
          <a:lstStyle/>
          <a:p>
            <a:pPr algn="l">
              <a:lnSpc>
                <a:spcPts val="5040"/>
              </a:lnSpc>
            </a:pPr>
            <a:r>
              <a:rPr lang="en-US" sz="3600">
                <a:solidFill>
                  <a:srgbClr val="FFFFFF"/>
                </a:solidFill>
                <a:latin typeface="TT Chocolates"/>
                <a:ea typeface="TT Chocolates"/>
                <a:cs typeface="TT Chocolates"/>
                <a:sym typeface="TT Chocolates"/>
              </a:rPr>
              <a:t>Our project is to match people based on their zodiac signs, age, personalities, height, and common hobbies using data science principles and object-oriented programming (OOP).</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652826" y="-1331304"/>
            <a:ext cx="19593653" cy="10589604"/>
            <a:chOff x="0" y="0"/>
            <a:chExt cx="26124871" cy="14119471"/>
          </a:xfrm>
        </p:grpSpPr>
        <p:sp>
          <p:nvSpPr>
            <p:cNvPr name="Freeform 3" id="3"/>
            <p:cNvSpPr/>
            <p:nvPr/>
          </p:nvSpPr>
          <p:spPr>
            <a:xfrm flipH="false" flipV="false" rot="5400000">
              <a:off x="0" y="0"/>
              <a:ext cx="14119471" cy="14119471"/>
            </a:xfrm>
            <a:custGeom>
              <a:avLst/>
              <a:gdLst/>
              <a:ahLst/>
              <a:cxnLst/>
              <a:rect r="r" b="b" t="t" l="l"/>
              <a:pathLst>
                <a:path h="14119471" w="14119471">
                  <a:moveTo>
                    <a:pt x="0" y="0"/>
                  </a:moveTo>
                  <a:lnTo>
                    <a:pt x="14119471" y="0"/>
                  </a:lnTo>
                  <a:lnTo>
                    <a:pt x="14119471"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005399" y="0"/>
              <a:ext cx="14119471" cy="14119471"/>
            </a:xfrm>
            <a:custGeom>
              <a:avLst/>
              <a:gdLst/>
              <a:ahLst/>
              <a:cxnLst/>
              <a:rect r="r" b="b" t="t" l="l"/>
              <a:pathLst>
                <a:path h="14119471" w="14119471">
                  <a:moveTo>
                    <a:pt x="0" y="0"/>
                  </a:moveTo>
                  <a:lnTo>
                    <a:pt x="14119472" y="0"/>
                  </a:lnTo>
                  <a:lnTo>
                    <a:pt x="14119472"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6433789" y="7399961"/>
            <a:ext cx="825511" cy="830038"/>
          </a:xfrm>
          <a:custGeom>
            <a:avLst/>
            <a:gdLst/>
            <a:ahLst/>
            <a:cxnLst/>
            <a:rect r="r" b="b" t="t" l="l"/>
            <a:pathLst>
              <a:path h="830038" w="825511">
                <a:moveTo>
                  <a:pt x="0" y="0"/>
                </a:moveTo>
                <a:lnTo>
                  <a:pt x="825511" y="0"/>
                </a:lnTo>
                <a:lnTo>
                  <a:pt x="825511" y="830038"/>
                </a:lnTo>
                <a:lnTo>
                  <a:pt x="0" y="8300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4764584">
            <a:off x="1407492" y="2296603"/>
            <a:ext cx="1182250" cy="1217674"/>
          </a:xfrm>
          <a:custGeom>
            <a:avLst/>
            <a:gdLst/>
            <a:ahLst/>
            <a:cxnLst/>
            <a:rect r="r" b="b" t="t" l="l"/>
            <a:pathLst>
              <a:path h="1217674" w="1182250">
                <a:moveTo>
                  <a:pt x="1182251" y="0"/>
                </a:moveTo>
                <a:lnTo>
                  <a:pt x="0" y="0"/>
                </a:lnTo>
                <a:lnTo>
                  <a:pt x="0" y="1217673"/>
                </a:lnTo>
                <a:lnTo>
                  <a:pt x="1182251" y="1217673"/>
                </a:lnTo>
                <a:lnTo>
                  <a:pt x="1182251"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705723" y="3225583"/>
            <a:ext cx="3531948" cy="3531948"/>
          </a:xfrm>
          <a:custGeom>
            <a:avLst/>
            <a:gdLst/>
            <a:ahLst/>
            <a:cxnLst/>
            <a:rect r="r" b="b" t="t" l="l"/>
            <a:pathLst>
              <a:path h="3531948" w="3531948">
                <a:moveTo>
                  <a:pt x="0" y="0"/>
                </a:moveTo>
                <a:lnTo>
                  <a:pt x="3531949" y="0"/>
                </a:lnTo>
                <a:lnTo>
                  <a:pt x="3531949" y="3531948"/>
                </a:lnTo>
                <a:lnTo>
                  <a:pt x="0" y="3531948"/>
                </a:lnTo>
                <a:lnTo>
                  <a:pt x="0" y="0"/>
                </a:lnTo>
                <a:close/>
              </a:path>
            </a:pathLst>
          </a:custGeom>
          <a:blipFill>
            <a:blip r:embed="rId8"/>
            <a:stretch>
              <a:fillRect l="0" t="0" r="0" b="0"/>
            </a:stretch>
          </a:blipFill>
        </p:spPr>
      </p:sp>
      <p:sp>
        <p:nvSpPr>
          <p:cNvPr name="Freeform 8" id="8"/>
          <p:cNvSpPr/>
          <p:nvPr/>
        </p:nvSpPr>
        <p:spPr>
          <a:xfrm flipH="false" flipV="false" rot="0">
            <a:off x="7907006" y="3906506"/>
            <a:ext cx="2170102" cy="2170102"/>
          </a:xfrm>
          <a:custGeom>
            <a:avLst/>
            <a:gdLst/>
            <a:ahLst/>
            <a:cxnLst/>
            <a:rect r="r" b="b" t="t" l="l"/>
            <a:pathLst>
              <a:path h="2170102" w="2170102">
                <a:moveTo>
                  <a:pt x="0" y="0"/>
                </a:moveTo>
                <a:lnTo>
                  <a:pt x="2170102" y="0"/>
                </a:lnTo>
                <a:lnTo>
                  <a:pt x="2170102" y="2170102"/>
                </a:lnTo>
                <a:lnTo>
                  <a:pt x="0" y="2170102"/>
                </a:lnTo>
                <a:lnTo>
                  <a:pt x="0" y="0"/>
                </a:lnTo>
                <a:close/>
              </a:path>
            </a:pathLst>
          </a:custGeom>
          <a:blipFill>
            <a:blip r:embed="rId9"/>
            <a:stretch>
              <a:fillRect l="0" t="0" r="0" b="0"/>
            </a:stretch>
          </a:blipFill>
        </p:spPr>
      </p:sp>
      <p:sp>
        <p:nvSpPr>
          <p:cNvPr name="Freeform 9" id="9"/>
          <p:cNvSpPr/>
          <p:nvPr/>
        </p:nvSpPr>
        <p:spPr>
          <a:xfrm flipH="false" flipV="false" rot="0">
            <a:off x="13026866" y="3906506"/>
            <a:ext cx="2215111" cy="2215111"/>
          </a:xfrm>
          <a:custGeom>
            <a:avLst/>
            <a:gdLst/>
            <a:ahLst/>
            <a:cxnLst/>
            <a:rect r="r" b="b" t="t" l="l"/>
            <a:pathLst>
              <a:path h="2215111" w="2215111">
                <a:moveTo>
                  <a:pt x="0" y="0"/>
                </a:moveTo>
                <a:lnTo>
                  <a:pt x="2215111" y="0"/>
                </a:lnTo>
                <a:lnTo>
                  <a:pt x="2215111" y="2215111"/>
                </a:lnTo>
                <a:lnTo>
                  <a:pt x="0" y="2215111"/>
                </a:lnTo>
                <a:lnTo>
                  <a:pt x="0" y="0"/>
                </a:lnTo>
                <a:close/>
              </a:path>
            </a:pathLst>
          </a:custGeom>
          <a:blipFill>
            <a:blip r:embed="rId10"/>
            <a:stretch>
              <a:fillRect l="0" t="0" r="0" b="0"/>
            </a:stretch>
          </a:blipFill>
        </p:spPr>
      </p:sp>
      <p:sp>
        <p:nvSpPr>
          <p:cNvPr name="TextBox 10" id="10"/>
          <p:cNvSpPr txBox="true"/>
          <p:nvPr/>
        </p:nvSpPr>
        <p:spPr>
          <a:xfrm rot="0">
            <a:off x="5261134" y="456023"/>
            <a:ext cx="7765732" cy="1287145"/>
          </a:xfrm>
          <a:prstGeom prst="rect">
            <a:avLst/>
          </a:prstGeom>
        </p:spPr>
        <p:txBody>
          <a:bodyPr anchor="t" rtlCol="false" tIns="0" lIns="0" bIns="0" rIns="0">
            <a:spAutoFit/>
          </a:bodyPr>
          <a:lstStyle/>
          <a:p>
            <a:pPr algn="ctr">
              <a:lnSpc>
                <a:spcPts val="9679"/>
              </a:lnSpc>
            </a:pPr>
            <a:r>
              <a:rPr lang="en-US" sz="8799">
                <a:solidFill>
                  <a:srgbClr val="EF2F7F"/>
                </a:solidFill>
                <a:latin typeface="Pluma Bold"/>
                <a:ea typeface="Pluma Bold"/>
                <a:cs typeface="Pluma Bold"/>
                <a:sym typeface="Pluma Bold"/>
              </a:rPr>
              <a:t>Methodology</a:t>
            </a:r>
          </a:p>
        </p:txBody>
      </p:sp>
      <p:sp>
        <p:nvSpPr>
          <p:cNvPr name="TextBox 11" id="11"/>
          <p:cNvSpPr txBox="true"/>
          <p:nvPr/>
        </p:nvSpPr>
        <p:spPr>
          <a:xfrm rot="0">
            <a:off x="1625493" y="2660329"/>
            <a:ext cx="746249" cy="520065"/>
          </a:xfrm>
          <a:prstGeom prst="rect">
            <a:avLst/>
          </a:prstGeom>
        </p:spPr>
        <p:txBody>
          <a:bodyPr anchor="t" rtlCol="false" tIns="0" lIns="0" bIns="0" rIns="0">
            <a:spAutoFit/>
          </a:bodyPr>
          <a:lstStyle/>
          <a:p>
            <a:pPr algn="ctr">
              <a:lnSpc>
                <a:spcPts val="3960"/>
              </a:lnSpc>
            </a:pPr>
            <a:r>
              <a:rPr lang="en-US" sz="3600">
                <a:solidFill>
                  <a:srgbClr val="FFFFFF"/>
                </a:solidFill>
                <a:latin typeface="Pluma Bold"/>
                <a:ea typeface="Pluma Bold"/>
                <a:cs typeface="Pluma Bold"/>
                <a:sym typeface="Pluma Bold"/>
              </a:rPr>
              <a:t>1.</a:t>
            </a:r>
          </a:p>
        </p:txBody>
      </p:sp>
      <p:sp>
        <p:nvSpPr>
          <p:cNvPr name="TextBox 12" id="12"/>
          <p:cNvSpPr txBox="true"/>
          <p:nvPr/>
        </p:nvSpPr>
        <p:spPr>
          <a:xfrm rot="0">
            <a:off x="3075574" y="2602648"/>
            <a:ext cx="4831432" cy="622935"/>
          </a:xfrm>
          <a:prstGeom prst="rect">
            <a:avLst/>
          </a:prstGeom>
        </p:spPr>
        <p:txBody>
          <a:bodyPr anchor="t" rtlCol="false" tIns="0" lIns="0" bIns="0" rIns="0">
            <a:spAutoFit/>
          </a:bodyPr>
          <a:lstStyle/>
          <a:p>
            <a:pPr algn="l">
              <a:lnSpc>
                <a:spcPts val="5040"/>
              </a:lnSpc>
            </a:pPr>
            <a:r>
              <a:rPr lang="en-US" sz="3600">
                <a:solidFill>
                  <a:srgbClr val="000000"/>
                </a:solidFill>
                <a:latin typeface="TT Chocolates"/>
                <a:ea typeface="TT Chocolates"/>
                <a:cs typeface="TT Chocolates"/>
                <a:sym typeface="TT Chocolates"/>
              </a:rPr>
              <a:t>Tools Used</a:t>
            </a:r>
          </a:p>
        </p:txBody>
      </p:sp>
      <p:sp>
        <p:nvSpPr>
          <p:cNvPr name="TextBox 13" id="13"/>
          <p:cNvSpPr txBox="true"/>
          <p:nvPr/>
        </p:nvSpPr>
        <p:spPr>
          <a:xfrm rot="0">
            <a:off x="2055981" y="6407964"/>
            <a:ext cx="4831432" cy="622935"/>
          </a:xfrm>
          <a:prstGeom prst="rect">
            <a:avLst/>
          </a:prstGeom>
        </p:spPr>
        <p:txBody>
          <a:bodyPr anchor="t" rtlCol="false" tIns="0" lIns="0" bIns="0" rIns="0">
            <a:spAutoFit/>
          </a:bodyPr>
          <a:lstStyle/>
          <a:p>
            <a:pPr algn="ctr">
              <a:lnSpc>
                <a:spcPts val="5040"/>
              </a:lnSpc>
            </a:pPr>
            <a:r>
              <a:rPr lang="en-US" sz="3600">
                <a:solidFill>
                  <a:srgbClr val="000000"/>
                </a:solidFill>
                <a:latin typeface="TT Chocolates"/>
                <a:ea typeface="TT Chocolates"/>
                <a:cs typeface="TT Chocolates"/>
                <a:sym typeface="TT Chocolates"/>
              </a:rPr>
              <a:t>Communication</a:t>
            </a:r>
          </a:p>
        </p:txBody>
      </p:sp>
      <p:sp>
        <p:nvSpPr>
          <p:cNvPr name="TextBox 14" id="14"/>
          <p:cNvSpPr txBox="true"/>
          <p:nvPr/>
        </p:nvSpPr>
        <p:spPr>
          <a:xfrm rot="0">
            <a:off x="6728284" y="6407964"/>
            <a:ext cx="4831432" cy="622935"/>
          </a:xfrm>
          <a:prstGeom prst="rect">
            <a:avLst/>
          </a:prstGeom>
        </p:spPr>
        <p:txBody>
          <a:bodyPr anchor="t" rtlCol="false" tIns="0" lIns="0" bIns="0" rIns="0">
            <a:spAutoFit/>
          </a:bodyPr>
          <a:lstStyle/>
          <a:p>
            <a:pPr algn="ctr">
              <a:lnSpc>
                <a:spcPts val="5040"/>
              </a:lnSpc>
            </a:pPr>
            <a:r>
              <a:rPr lang="en-US" sz="3600">
                <a:solidFill>
                  <a:srgbClr val="000000"/>
                </a:solidFill>
                <a:latin typeface="TT Chocolates"/>
                <a:ea typeface="TT Chocolates"/>
                <a:cs typeface="TT Chocolates"/>
                <a:sym typeface="TT Chocolates"/>
              </a:rPr>
              <a:t>Coding</a:t>
            </a:r>
          </a:p>
        </p:txBody>
      </p:sp>
      <p:sp>
        <p:nvSpPr>
          <p:cNvPr name="TextBox 15" id="15"/>
          <p:cNvSpPr txBox="true"/>
          <p:nvPr/>
        </p:nvSpPr>
        <p:spPr>
          <a:xfrm rot="0">
            <a:off x="12015112" y="6407964"/>
            <a:ext cx="4831432" cy="622935"/>
          </a:xfrm>
          <a:prstGeom prst="rect">
            <a:avLst/>
          </a:prstGeom>
        </p:spPr>
        <p:txBody>
          <a:bodyPr anchor="t" rtlCol="false" tIns="0" lIns="0" bIns="0" rIns="0">
            <a:spAutoFit/>
          </a:bodyPr>
          <a:lstStyle/>
          <a:p>
            <a:pPr algn="ctr">
              <a:lnSpc>
                <a:spcPts val="5040"/>
              </a:lnSpc>
            </a:pPr>
            <a:r>
              <a:rPr lang="en-US" sz="3600">
                <a:solidFill>
                  <a:srgbClr val="000000"/>
                </a:solidFill>
                <a:latin typeface="TT Chocolates"/>
                <a:ea typeface="TT Chocolates"/>
                <a:cs typeface="TT Chocolates"/>
                <a:sym typeface="TT Chocolates"/>
              </a:rPr>
              <a:t>Data Collection</a:t>
            </a:r>
          </a:p>
        </p:txBody>
      </p:sp>
      <p:sp>
        <p:nvSpPr>
          <p:cNvPr name="TextBox 16" id="16"/>
          <p:cNvSpPr txBox="true"/>
          <p:nvPr/>
        </p:nvSpPr>
        <p:spPr>
          <a:xfrm rot="0">
            <a:off x="16846545" y="389348"/>
            <a:ext cx="1442578" cy="400177"/>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1</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652826" y="-1331304"/>
            <a:ext cx="19593653" cy="10589604"/>
            <a:chOff x="0" y="0"/>
            <a:chExt cx="26124871" cy="14119471"/>
          </a:xfrm>
        </p:grpSpPr>
        <p:sp>
          <p:nvSpPr>
            <p:cNvPr name="Freeform 3" id="3"/>
            <p:cNvSpPr/>
            <p:nvPr/>
          </p:nvSpPr>
          <p:spPr>
            <a:xfrm flipH="false" flipV="false" rot="5400000">
              <a:off x="0" y="0"/>
              <a:ext cx="14119471" cy="14119471"/>
            </a:xfrm>
            <a:custGeom>
              <a:avLst/>
              <a:gdLst/>
              <a:ahLst/>
              <a:cxnLst/>
              <a:rect r="r" b="b" t="t" l="l"/>
              <a:pathLst>
                <a:path h="14119471" w="14119471">
                  <a:moveTo>
                    <a:pt x="0" y="0"/>
                  </a:moveTo>
                  <a:lnTo>
                    <a:pt x="14119471" y="0"/>
                  </a:lnTo>
                  <a:lnTo>
                    <a:pt x="14119471"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005399" y="0"/>
              <a:ext cx="14119471" cy="14119471"/>
            </a:xfrm>
            <a:custGeom>
              <a:avLst/>
              <a:gdLst/>
              <a:ahLst/>
              <a:cxnLst/>
              <a:rect r="r" b="b" t="t" l="l"/>
              <a:pathLst>
                <a:path h="14119471" w="14119471">
                  <a:moveTo>
                    <a:pt x="0" y="0"/>
                  </a:moveTo>
                  <a:lnTo>
                    <a:pt x="14119472" y="0"/>
                  </a:lnTo>
                  <a:lnTo>
                    <a:pt x="14119472"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true" flipV="false" rot="-4764584">
            <a:off x="1407492" y="2296603"/>
            <a:ext cx="1182250" cy="1217674"/>
          </a:xfrm>
          <a:custGeom>
            <a:avLst/>
            <a:gdLst/>
            <a:ahLst/>
            <a:cxnLst/>
            <a:rect r="r" b="b" t="t" l="l"/>
            <a:pathLst>
              <a:path h="1217674" w="1182250">
                <a:moveTo>
                  <a:pt x="1182251" y="0"/>
                </a:moveTo>
                <a:lnTo>
                  <a:pt x="0" y="0"/>
                </a:lnTo>
                <a:lnTo>
                  <a:pt x="0" y="1217673"/>
                </a:lnTo>
                <a:lnTo>
                  <a:pt x="1182251" y="1217673"/>
                </a:lnTo>
                <a:lnTo>
                  <a:pt x="11822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64924" y="3598390"/>
            <a:ext cx="15958152" cy="4787446"/>
          </a:xfrm>
          <a:custGeom>
            <a:avLst/>
            <a:gdLst/>
            <a:ahLst/>
            <a:cxnLst/>
            <a:rect r="r" b="b" t="t" l="l"/>
            <a:pathLst>
              <a:path h="4787446" w="15958152">
                <a:moveTo>
                  <a:pt x="0" y="0"/>
                </a:moveTo>
                <a:lnTo>
                  <a:pt x="15958152" y="0"/>
                </a:lnTo>
                <a:lnTo>
                  <a:pt x="15958152" y="4787446"/>
                </a:lnTo>
                <a:lnTo>
                  <a:pt x="0" y="4787446"/>
                </a:lnTo>
                <a:lnTo>
                  <a:pt x="0" y="0"/>
                </a:lnTo>
                <a:close/>
              </a:path>
            </a:pathLst>
          </a:custGeom>
          <a:blipFill>
            <a:blip r:embed="rId6"/>
            <a:stretch>
              <a:fillRect l="0" t="0" r="0" b="0"/>
            </a:stretch>
          </a:blipFill>
        </p:spPr>
      </p:sp>
      <p:sp>
        <p:nvSpPr>
          <p:cNvPr name="TextBox 7" id="7"/>
          <p:cNvSpPr txBox="true"/>
          <p:nvPr/>
        </p:nvSpPr>
        <p:spPr>
          <a:xfrm rot="0">
            <a:off x="5261134" y="456023"/>
            <a:ext cx="7765732" cy="1287145"/>
          </a:xfrm>
          <a:prstGeom prst="rect">
            <a:avLst/>
          </a:prstGeom>
        </p:spPr>
        <p:txBody>
          <a:bodyPr anchor="t" rtlCol="false" tIns="0" lIns="0" bIns="0" rIns="0">
            <a:spAutoFit/>
          </a:bodyPr>
          <a:lstStyle/>
          <a:p>
            <a:pPr algn="ctr">
              <a:lnSpc>
                <a:spcPts val="9679"/>
              </a:lnSpc>
            </a:pPr>
            <a:r>
              <a:rPr lang="en-US" sz="8799">
                <a:solidFill>
                  <a:srgbClr val="EF2F7F"/>
                </a:solidFill>
                <a:latin typeface="Pluma Bold"/>
                <a:ea typeface="Pluma Bold"/>
                <a:cs typeface="Pluma Bold"/>
                <a:sym typeface="Pluma Bold"/>
              </a:rPr>
              <a:t>Methodology</a:t>
            </a:r>
          </a:p>
        </p:txBody>
      </p:sp>
      <p:sp>
        <p:nvSpPr>
          <p:cNvPr name="TextBox 8" id="8"/>
          <p:cNvSpPr txBox="true"/>
          <p:nvPr/>
        </p:nvSpPr>
        <p:spPr>
          <a:xfrm rot="0">
            <a:off x="1625493" y="2660329"/>
            <a:ext cx="746249" cy="520065"/>
          </a:xfrm>
          <a:prstGeom prst="rect">
            <a:avLst/>
          </a:prstGeom>
        </p:spPr>
        <p:txBody>
          <a:bodyPr anchor="t" rtlCol="false" tIns="0" lIns="0" bIns="0" rIns="0">
            <a:spAutoFit/>
          </a:bodyPr>
          <a:lstStyle/>
          <a:p>
            <a:pPr algn="ctr">
              <a:lnSpc>
                <a:spcPts val="3960"/>
              </a:lnSpc>
            </a:pPr>
            <a:r>
              <a:rPr lang="en-US" sz="3600">
                <a:solidFill>
                  <a:srgbClr val="FFFFFF"/>
                </a:solidFill>
                <a:latin typeface="Pluma Bold"/>
                <a:ea typeface="Pluma Bold"/>
                <a:cs typeface="Pluma Bold"/>
                <a:sym typeface="Pluma Bold"/>
              </a:rPr>
              <a:t>2.</a:t>
            </a:r>
          </a:p>
        </p:txBody>
      </p:sp>
      <p:sp>
        <p:nvSpPr>
          <p:cNvPr name="TextBox 9" id="9"/>
          <p:cNvSpPr txBox="true"/>
          <p:nvPr/>
        </p:nvSpPr>
        <p:spPr>
          <a:xfrm rot="0">
            <a:off x="3075574" y="2602648"/>
            <a:ext cx="4831432" cy="622935"/>
          </a:xfrm>
          <a:prstGeom prst="rect">
            <a:avLst/>
          </a:prstGeom>
        </p:spPr>
        <p:txBody>
          <a:bodyPr anchor="t" rtlCol="false" tIns="0" lIns="0" bIns="0" rIns="0">
            <a:spAutoFit/>
          </a:bodyPr>
          <a:lstStyle/>
          <a:p>
            <a:pPr algn="l">
              <a:lnSpc>
                <a:spcPts val="5040"/>
              </a:lnSpc>
            </a:pPr>
            <a:r>
              <a:rPr lang="en-US" sz="3600">
                <a:solidFill>
                  <a:srgbClr val="000000"/>
                </a:solidFill>
                <a:latin typeface="TT Chocolates"/>
                <a:ea typeface="TT Chocolates"/>
                <a:cs typeface="TT Chocolates"/>
                <a:sym typeface="TT Chocolates"/>
              </a:rPr>
              <a:t>Libraries Used: random</a:t>
            </a:r>
          </a:p>
        </p:txBody>
      </p:sp>
      <p:sp>
        <p:nvSpPr>
          <p:cNvPr name="TextBox 10" id="10"/>
          <p:cNvSpPr txBox="true"/>
          <p:nvPr/>
        </p:nvSpPr>
        <p:spPr>
          <a:xfrm rot="0">
            <a:off x="16846545" y="389348"/>
            <a:ext cx="1442578" cy="400177"/>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2</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652826" y="-1331304"/>
            <a:ext cx="19593653" cy="10589604"/>
            <a:chOff x="0" y="0"/>
            <a:chExt cx="26124871" cy="14119471"/>
          </a:xfrm>
        </p:grpSpPr>
        <p:sp>
          <p:nvSpPr>
            <p:cNvPr name="Freeform 3" id="3"/>
            <p:cNvSpPr/>
            <p:nvPr/>
          </p:nvSpPr>
          <p:spPr>
            <a:xfrm flipH="false" flipV="false" rot="5400000">
              <a:off x="0" y="0"/>
              <a:ext cx="14119471" cy="14119471"/>
            </a:xfrm>
            <a:custGeom>
              <a:avLst/>
              <a:gdLst/>
              <a:ahLst/>
              <a:cxnLst/>
              <a:rect r="r" b="b" t="t" l="l"/>
              <a:pathLst>
                <a:path h="14119471" w="14119471">
                  <a:moveTo>
                    <a:pt x="0" y="0"/>
                  </a:moveTo>
                  <a:lnTo>
                    <a:pt x="14119471" y="0"/>
                  </a:lnTo>
                  <a:lnTo>
                    <a:pt x="14119471"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005399" y="0"/>
              <a:ext cx="14119471" cy="14119471"/>
            </a:xfrm>
            <a:custGeom>
              <a:avLst/>
              <a:gdLst/>
              <a:ahLst/>
              <a:cxnLst/>
              <a:rect r="r" b="b" t="t" l="l"/>
              <a:pathLst>
                <a:path h="14119471" w="14119471">
                  <a:moveTo>
                    <a:pt x="0" y="0"/>
                  </a:moveTo>
                  <a:lnTo>
                    <a:pt x="14119472" y="0"/>
                  </a:lnTo>
                  <a:lnTo>
                    <a:pt x="14119472"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true" flipV="false" rot="-4764584">
            <a:off x="1407492" y="2296603"/>
            <a:ext cx="1182250" cy="1217674"/>
          </a:xfrm>
          <a:custGeom>
            <a:avLst/>
            <a:gdLst/>
            <a:ahLst/>
            <a:cxnLst/>
            <a:rect r="r" b="b" t="t" l="l"/>
            <a:pathLst>
              <a:path h="1217674" w="1182250">
                <a:moveTo>
                  <a:pt x="1182251" y="0"/>
                </a:moveTo>
                <a:lnTo>
                  <a:pt x="0" y="0"/>
                </a:lnTo>
                <a:lnTo>
                  <a:pt x="0" y="1217673"/>
                </a:lnTo>
                <a:lnTo>
                  <a:pt x="1182251" y="1217673"/>
                </a:lnTo>
                <a:lnTo>
                  <a:pt x="11822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570663" y="4756941"/>
            <a:ext cx="13578309" cy="1972698"/>
          </a:xfrm>
          <a:custGeom>
            <a:avLst/>
            <a:gdLst/>
            <a:ahLst/>
            <a:cxnLst/>
            <a:rect r="r" b="b" t="t" l="l"/>
            <a:pathLst>
              <a:path h="1972698" w="13578309">
                <a:moveTo>
                  <a:pt x="0" y="0"/>
                </a:moveTo>
                <a:lnTo>
                  <a:pt x="13578309" y="0"/>
                </a:lnTo>
                <a:lnTo>
                  <a:pt x="13578309" y="1972697"/>
                </a:lnTo>
                <a:lnTo>
                  <a:pt x="0" y="1972697"/>
                </a:lnTo>
                <a:lnTo>
                  <a:pt x="0" y="0"/>
                </a:lnTo>
                <a:close/>
              </a:path>
            </a:pathLst>
          </a:custGeom>
          <a:blipFill>
            <a:blip r:embed="rId6"/>
            <a:stretch>
              <a:fillRect l="0" t="0" r="0" b="0"/>
            </a:stretch>
          </a:blipFill>
        </p:spPr>
      </p:sp>
      <p:sp>
        <p:nvSpPr>
          <p:cNvPr name="TextBox 7" id="7"/>
          <p:cNvSpPr txBox="true"/>
          <p:nvPr/>
        </p:nvSpPr>
        <p:spPr>
          <a:xfrm rot="0">
            <a:off x="5261134" y="456023"/>
            <a:ext cx="7765732" cy="1287145"/>
          </a:xfrm>
          <a:prstGeom prst="rect">
            <a:avLst/>
          </a:prstGeom>
        </p:spPr>
        <p:txBody>
          <a:bodyPr anchor="t" rtlCol="false" tIns="0" lIns="0" bIns="0" rIns="0">
            <a:spAutoFit/>
          </a:bodyPr>
          <a:lstStyle/>
          <a:p>
            <a:pPr algn="ctr">
              <a:lnSpc>
                <a:spcPts val="9679"/>
              </a:lnSpc>
            </a:pPr>
            <a:r>
              <a:rPr lang="en-US" sz="8799">
                <a:solidFill>
                  <a:srgbClr val="EF2F7F"/>
                </a:solidFill>
                <a:latin typeface="Pluma Bold"/>
                <a:ea typeface="Pluma Bold"/>
                <a:cs typeface="Pluma Bold"/>
                <a:sym typeface="Pluma Bold"/>
              </a:rPr>
              <a:t>Methodology</a:t>
            </a:r>
          </a:p>
        </p:txBody>
      </p:sp>
      <p:sp>
        <p:nvSpPr>
          <p:cNvPr name="TextBox 8" id="8"/>
          <p:cNvSpPr txBox="true"/>
          <p:nvPr/>
        </p:nvSpPr>
        <p:spPr>
          <a:xfrm rot="0">
            <a:off x="1625493" y="2660329"/>
            <a:ext cx="746249" cy="520065"/>
          </a:xfrm>
          <a:prstGeom prst="rect">
            <a:avLst/>
          </a:prstGeom>
        </p:spPr>
        <p:txBody>
          <a:bodyPr anchor="t" rtlCol="false" tIns="0" lIns="0" bIns="0" rIns="0">
            <a:spAutoFit/>
          </a:bodyPr>
          <a:lstStyle/>
          <a:p>
            <a:pPr algn="ctr">
              <a:lnSpc>
                <a:spcPts val="3960"/>
              </a:lnSpc>
            </a:pPr>
            <a:r>
              <a:rPr lang="en-US" sz="3600">
                <a:solidFill>
                  <a:srgbClr val="FFFFFF"/>
                </a:solidFill>
                <a:latin typeface="Pluma Bold"/>
                <a:ea typeface="Pluma Bold"/>
                <a:cs typeface="Pluma Bold"/>
                <a:sym typeface="Pluma Bold"/>
              </a:rPr>
              <a:t>2.</a:t>
            </a:r>
          </a:p>
        </p:txBody>
      </p:sp>
      <p:sp>
        <p:nvSpPr>
          <p:cNvPr name="TextBox 9" id="9"/>
          <p:cNvSpPr txBox="true"/>
          <p:nvPr/>
        </p:nvSpPr>
        <p:spPr>
          <a:xfrm rot="0">
            <a:off x="3075574" y="2602648"/>
            <a:ext cx="4831432" cy="622935"/>
          </a:xfrm>
          <a:prstGeom prst="rect">
            <a:avLst/>
          </a:prstGeom>
        </p:spPr>
        <p:txBody>
          <a:bodyPr anchor="t" rtlCol="false" tIns="0" lIns="0" bIns="0" rIns="0">
            <a:spAutoFit/>
          </a:bodyPr>
          <a:lstStyle/>
          <a:p>
            <a:pPr algn="l">
              <a:lnSpc>
                <a:spcPts val="5040"/>
              </a:lnSpc>
            </a:pPr>
            <a:r>
              <a:rPr lang="en-US" sz="3600">
                <a:solidFill>
                  <a:srgbClr val="000000"/>
                </a:solidFill>
                <a:latin typeface="TT Chocolates"/>
                <a:ea typeface="TT Chocolates"/>
                <a:cs typeface="TT Chocolates"/>
                <a:sym typeface="TT Chocolates"/>
              </a:rPr>
              <a:t>Libraries Used: os</a:t>
            </a:r>
          </a:p>
        </p:txBody>
      </p:sp>
      <p:sp>
        <p:nvSpPr>
          <p:cNvPr name="TextBox 10" id="10"/>
          <p:cNvSpPr txBox="true"/>
          <p:nvPr/>
        </p:nvSpPr>
        <p:spPr>
          <a:xfrm rot="0">
            <a:off x="16846545" y="389348"/>
            <a:ext cx="1442578" cy="400177"/>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652826" y="-1331304"/>
            <a:ext cx="19593653" cy="10589604"/>
            <a:chOff x="0" y="0"/>
            <a:chExt cx="26124871" cy="14119471"/>
          </a:xfrm>
        </p:grpSpPr>
        <p:sp>
          <p:nvSpPr>
            <p:cNvPr name="Freeform 3" id="3"/>
            <p:cNvSpPr/>
            <p:nvPr/>
          </p:nvSpPr>
          <p:spPr>
            <a:xfrm flipH="false" flipV="false" rot="5400000">
              <a:off x="0" y="0"/>
              <a:ext cx="14119471" cy="14119471"/>
            </a:xfrm>
            <a:custGeom>
              <a:avLst/>
              <a:gdLst/>
              <a:ahLst/>
              <a:cxnLst/>
              <a:rect r="r" b="b" t="t" l="l"/>
              <a:pathLst>
                <a:path h="14119471" w="14119471">
                  <a:moveTo>
                    <a:pt x="0" y="0"/>
                  </a:moveTo>
                  <a:lnTo>
                    <a:pt x="14119471" y="0"/>
                  </a:lnTo>
                  <a:lnTo>
                    <a:pt x="14119471"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005399" y="0"/>
              <a:ext cx="14119471" cy="14119471"/>
            </a:xfrm>
            <a:custGeom>
              <a:avLst/>
              <a:gdLst/>
              <a:ahLst/>
              <a:cxnLst/>
              <a:rect r="r" b="b" t="t" l="l"/>
              <a:pathLst>
                <a:path h="14119471" w="14119471">
                  <a:moveTo>
                    <a:pt x="0" y="0"/>
                  </a:moveTo>
                  <a:lnTo>
                    <a:pt x="14119472" y="0"/>
                  </a:lnTo>
                  <a:lnTo>
                    <a:pt x="14119472"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true" flipV="false" rot="-4764584">
            <a:off x="1407492" y="2296603"/>
            <a:ext cx="1182250" cy="1217674"/>
          </a:xfrm>
          <a:custGeom>
            <a:avLst/>
            <a:gdLst/>
            <a:ahLst/>
            <a:cxnLst/>
            <a:rect r="r" b="b" t="t" l="l"/>
            <a:pathLst>
              <a:path h="1217674" w="1182250">
                <a:moveTo>
                  <a:pt x="1182251" y="0"/>
                </a:moveTo>
                <a:lnTo>
                  <a:pt x="0" y="0"/>
                </a:lnTo>
                <a:lnTo>
                  <a:pt x="0" y="1217673"/>
                </a:lnTo>
                <a:lnTo>
                  <a:pt x="1182251" y="1217673"/>
                </a:lnTo>
                <a:lnTo>
                  <a:pt x="11822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743739" y="3598390"/>
            <a:ext cx="7373454" cy="4888327"/>
          </a:xfrm>
          <a:custGeom>
            <a:avLst/>
            <a:gdLst/>
            <a:ahLst/>
            <a:cxnLst/>
            <a:rect r="r" b="b" t="t" l="l"/>
            <a:pathLst>
              <a:path h="4888327" w="7373454">
                <a:moveTo>
                  <a:pt x="0" y="0"/>
                </a:moveTo>
                <a:lnTo>
                  <a:pt x="7373454" y="0"/>
                </a:lnTo>
                <a:lnTo>
                  <a:pt x="7373454" y="4888328"/>
                </a:lnTo>
                <a:lnTo>
                  <a:pt x="0" y="4888328"/>
                </a:lnTo>
                <a:lnTo>
                  <a:pt x="0" y="0"/>
                </a:lnTo>
                <a:close/>
              </a:path>
            </a:pathLst>
          </a:custGeom>
          <a:blipFill>
            <a:blip r:embed="rId6"/>
            <a:stretch>
              <a:fillRect l="0" t="0" r="0" b="0"/>
            </a:stretch>
          </a:blipFill>
        </p:spPr>
      </p:sp>
      <p:sp>
        <p:nvSpPr>
          <p:cNvPr name="Freeform 7" id="7"/>
          <p:cNvSpPr/>
          <p:nvPr/>
        </p:nvSpPr>
        <p:spPr>
          <a:xfrm flipH="false" flipV="false" rot="0">
            <a:off x="1625493" y="5304896"/>
            <a:ext cx="6079503" cy="905458"/>
          </a:xfrm>
          <a:custGeom>
            <a:avLst/>
            <a:gdLst/>
            <a:ahLst/>
            <a:cxnLst/>
            <a:rect r="r" b="b" t="t" l="l"/>
            <a:pathLst>
              <a:path h="905458" w="6079503">
                <a:moveTo>
                  <a:pt x="0" y="0"/>
                </a:moveTo>
                <a:lnTo>
                  <a:pt x="6079503" y="0"/>
                </a:lnTo>
                <a:lnTo>
                  <a:pt x="6079503" y="905458"/>
                </a:lnTo>
                <a:lnTo>
                  <a:pt x="0" y="905458"/>
                </a:lnTo>
                <a:lnTo>
                  <a:pt x="0" y="0"/>
                </a:lnTo>
                <a:close/>
              </a:path>
            </a:pathLst>
          </a:custGeom>
          <a:blipFill>
            <a:blip r:embed="rId7"/>
            <a:stretch>
              <a:fillRect l="0" t="0" r="0" b="0"/>
            </a:stretch>
          </a:blipFill>
        </p:spPr>
      </p:sp>
      <p:sp>
        <p:nvSpPr>
          <p:cNvPr name="TextBox 8" id="8"/>
          <p:cNvSpPr txBox="true"/>
          <p:nvPr/>
        </p:nvSpPr>
        <p:spPr>
          <a:xfrm rot="0">
            <a:off x="5261134" y="456023"/>
            <a:ext cx="7765732" cy="1287145"/>
          </a:xfrm>
          <a:prstGeom prst="rect">
            <a:avLst/>
          </a:prstGeom>
        </p:spPr>
        <p:txBody>
          <a:bodyPr anchor="t" rtlCol="false" tIns="0" lIns="0" bIns="0" rIns="0">
            <a:spAutoFit/>
          </a:bodyPr>
          <a:lstStyle/>
          <a:p>
            <a:pPr algn="ctr">
              <a:lnSpc>
                <a:spcPts val="9679"/>
              </a:lnSpc>
            </a:pPr>
            <a:r>
              <a:rPr lang="en-US" sz="8799">
                <a:solidFill>
                  <a:srgbClr val="EF2F7F"/>
                </a:solidFill>
                <a:latin typeface="Pluma Bold"/>
                <a:ea typeface="Pluma Bold"/>
                <a:cs typeface="Pluma Bold"/>
                <a:sym typeface="Pluma Bold"/>
              </a:rPr>
              <a:t>Methodology</a:t>
            </a:r>
          </a:p>
        </p:txBody>
      </p:sp>
      <p:sp>
        <p:nvSpPr>
          <p:cNvPr name="TextBox 9" id="9"/>
          <p:cNvSpPr txBox="true"/>
          <p:nvPr/>
        </p:nvSpPr>
        <p:spPr>
          <a:xfrm rot="0">
            <a:off x="1625493" y="2660329"/>
            <a:ext cx="746249" cy="520065"/>
          </a:xfrm>
          <a:prstGeom prst="rect">
            <a:avLst/>
          </a:prstGeom>
        </p:spPr>
        <p:txBody>
          <a:bodyPr anchor="t" rtlCol="false" tIns="0" lIns="0" bIns="0" rIns="0">
            <a:spAutoFit/>
          </a:bodyPr>
          <a:lstStyle/>
          <a:p>
            <a:pPr algn="ctr">
              <a:lnSpc>
                <a:spcPts val="3960"/>
              </a:lnSpc>
            </a:pPr>
            <a:r>
              <a:rPr lang="en-US" sz="3600">
                <a:solidFill>
                  <a:srgbClr val="FFFFFF"/>
                </a:solidFill>
                <a:latin typeface="Pluma Bold"/>
                <a:ea typeface="Pluma Bold"/>
                <a:cs typeface="Pluma Bold"/>
                <a:sym typeface="Pluma Bold"/>
              </a:rPr>
              <a:t>2.</a:t>
            </a:r>
          </a:p>
        </p:txBody>
      </p:sp>
      <p:sp>
        <p:nvSpPr>
          <p:cNvPr name="TextBox 10" id="10"/>
          <p:cNvSpPr txBox="true"/>
          <p:nvPr/>
        </p:nvSpPr>
        <p:spPr>
          <a:xfrm rot="0">
            <a:off x="3075574" y="2602648"/>
            <a:ext cx="4831432" cy="622935"/>
          </a:xfrm>
          <a:prstGeom prst="rect">
            <a:avLst/>
          </a:prstGeom>
        </p:spPr>
        <p:txBody>
          <a:bodyPr anchor="t" rtlCol="false" tIns="0" lIns="0" bIns="0" rIns="0">
            <a:spAutoFit/>
          </a:bodyPr>
          <a:lstStyle/>
          <a:p>
            <a:pPr algn="l">
              <a:lnSpc>
                <a:spcPts val="5040"/>
              </a:lnSpc>
            </a:pPr>
            <a:r>
              <a:rPr lang="en-US" sz="3600">
                <a:solidFill>
                  <a:srgbClr val="000000"/>
                </a:solidFill>
                <a:latin typeface="TT Chocolates"/>
                <a:ea typeface="TT Chocolates"/>
                <a:cs typeface="TT Chocolates"/>
                <a:sym typeface="TT Chocolates"/>
              </a:rPr>
              <a:t>Libraries Used: abc</a:t>
            </a:r>
          </a:p>
        </p:txBody>
      </p:sp>
      <p:sp>
        <p:nvSpPr>
          <p:cNvPr name="TextBox 11" id="11"/>
          <p:cNvSpPr txBox="true"/>
          <p:nvPr/>
        </p:nvSpPr>
        <p:spPr>
          <a:xfrm rot="0">
            <a:off x="16846545" y="389348"/>
            <a:ext cx="1442578" cy="400177"/>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4</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grpSp>
        <p:nvGrpSpPr>
          <p:cNvPr name="Group 2" id="2"/>
          <p:cNvGrpSpPr/>
          <p:nvPr/>
        </p:nvGrpSpPr>
        <p:grpSpPr>
          <a:xfrm rot="0">
            <a:off x="-652826" y="-1331304"/>
            <a:ext cx="19593653" cy="10589604"/>
            <a:chOff x="0" y="0"/>
            <a:chExt cx="26124871" cy="14119471"/>
          </a:xfrm>
        </p:grpSpPr>
        <p:sp>
          <p:nvSpPr>
            <p:cNvPr name="Freeform 3" id="3"/>
            <p:cNvSpPr/>
            <p:nvPr/>
          </p:nvSpPr>
          <p:spPr>
            <a:xfrm flipH="false" flipV="false" rot="5400000">
              <a:off x="0" y="0"/>
              <a:ext cx="14119471" cy="14119471"/>
            </a:xfrm>
            <a:custGeom>
              <a:avLst/>
              <a:gdLst/>
              <a:ahLst/>
              <a:cxnLst/>
              <a:rect r="r" b="b" t="t" l="l"/>
              <a:pathLst>
                <a:path h="14119471" w="14119471">
                  <a:moveTo>
                    <a:pt x="0" y="0"/>
                  </a:moveTo>
                  <a:lnTo>
                    <a:pt x="14119471" y="0"/>
                  </a:lnTo>
                  <a:lnTo>
                    <a:pt x="14119471"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005399" y="0"/>
              <a:ext cx="14119471" cy="14119471"/>
            </a:xfrm>
            <a:custGeom>
              <a:avLst/>
              <a:gdLst/>
              <a:ahLst/>
              <a:cxnLst/>
              <a:rect r="r" b="b" t="t" l="l"/>
              <a:pathLst>
                <a:path h="14119471" w="14119471">
                  <a:moveTo>
                    <a:pt x="0" y="0"/>
                  </a:moveTo>
                  <a:lnTo>
                    <a:pt x="14119472" y="0"/>
                  </a:lnTo>
                  <a:lnTo>
                    <a:pt x="14119472" y="14119471"/>
                  </a:lnTo>
                  <a:lnTo>
                    <a:pt x="0" y="141194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true" flipV="false" rot="-4764584">
            <a:off x="1407492" y="2296603"/>
            <a:ext cx="1182250" cy="1217674"/>
          </a:xfrm>
          <a:custGeom>
            <a:avLst/>
            <a:gdLst/>
            <a:ahLst/>
            <a:cxnLst/>
            <a:rect r="r" b="b" t="t" l="l"/>
            <a:pathLst>
              <a:path h="1217674" w="1182250">
                <a:moveTo>
                  <a:pt x="1182251" y="0"/>
                </a:moveTo>
                <a:lnTo>
                  <a:pt x="0" y="0"/>
                </a:lnTo>
                <a:lnTo>
                  <a:pt x="0" y="1217673"/>
                </a:lnTo>
                <a:lnTo>
                  <a:pt x="1182251" y="1217673"/>
                </a:lnTo>
                <a:lnTo>
                  <a:pt x="11822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256377" y="5122691"/>
            <a:ext cx="11301259" cy="2260252"/>
          </a:xfrm>
          <a:custGeom>
            <a:avLst/>
            <a:gdLst/>
            <a:ahLst/>
            <a:cxnLst/>
            <a:rect r="r" b="b" t="t" l="l"/>
            <a:pathLst>
              <a:path h="2260252" w="11301259">
                <a:moveTo>
                  <a:pt x="0" y="0"/>
                </a:moveTo>
                <a:lnTo>
                  <a:pt x="11301259" y="0"/>
                </a:lnTo>
                <a:lnTo>
                  <a:pt x="11301259" y="2260251"/>
                </a:lnTo>
                <a:lnTo>
                  <a:pt x="0" y="2260251"/>
                </a:lnTo>
                <a:lnTo>
                  <a:pt x="0" y="0"/>
                </a:lnTo>
                <a:close/>
              </a:path>
            </a:pathLst>
          </a:custGeom>
          <a:blipFill>
            <a:blip r:embed="rId6"/>
            <a:stretch>
              <a:fillRect l="0" t="0" r="0" b="0"/>
            </a:stretch>
          </a:blipFill>
        </p:spPr>
      </p:sp>
      <p:sp>
        <p:nvSpPr>
          <p:cNvPr name="TextBox 7" id="7"/>
          <p:cNvSpPr txBox="true"/>
          <p:nvPr/>
        </p:nvSpPr>
        <p:spPr>
          <a:xfrm rot="0">
            <a:off x="5261134" y="456023"/>
            <a:ext cx="7765732" cy="1287145"/>
          </a:xfrm>
          <a:prstGeom prst="rect">
            <a:avLst/>
          </a:prstGeom>
        </p:spPr>
        <p:txBody>
          <a:bodyPr anchor="t" rtlCol="false" tIns="0" lIns="0" bIns="0" rIns="0">
            <a:spAutoFit/>
          </a:bodyPr>
          <a:lstStyle/>
          <a:p>
            <a:pPr algn="ctr">
              <a:lnSpc>
                <a:spcPts val="9679"/>
              </a:lnSpc>
            </a:pPr>
            <a:r>
              <a:rPr lang="en-US" sz="8799">
                <a:solidFill>
                  <a:srgbClr val="EF2F7F"/>
                </a:solidFill>
                <a:latin typeface="Pluma Bold"/>
                <a:ea typeface="Pluma Bold"/>
                <a:cs typeface="Pluma Bold"/>
                <a:sym typeface="Pluma Bold"/>
              </a:rPr>
              <a:t>Methodology</a:t>
            </a:r>
          </a:p>
        </p:txBody>
      </p:sp>
      <p:sp>
        <p:nvSpPr>
          <p:cNvPr name="TextBox 8" id="8"/>
          <p:cNvSpPr txBox="true"/>
          <p:nvPr/>
        </p:nvSpPr>
        <p:spPr>
          <a:xfrm rot="0">
            <a:off x="1625493" y="2660329"/>
            <a:ext cx="746249" cy="520065"/>
          </a:xfrm>
          <a:prstGeom prst="rect">
            <a:avLst/>
          </a:prstGeom>
        </p:spPr>
        <p:txBody>
          <a:bodyPr anchor="t" rtlCol="false" tIns="0" lIns="0" bIns="0" rIns="0">
            <a:spAutoFit/>
          </a:bodyPr>
          <a:lstStyle/>
          <a:p>
            <a:pPr algn="ctr">
              <a:lnSpc>
                <a:spcPts val="3960"/>
              </a:lnSpc>
            </a:pPr>
            <a:r>
              <a:rPr lang="en-US" sz="3600">
                <a:solidFill>
                  <a:srgbClr val="FFFFFF"/>
                </a:solidFill>
                <a:latin typeface="Pluma Bold"/>
                <a:ea typeface="Pluma Bold"/>
                <a:cs typeface="Pluma Bold"/>
                <a:sym typeface="Pluma Bold"/>
              </a:rPr>
              <a:t>2.</a:t>
            </a:r>
          </a:p>
        </p:txBody>
      </p:sp>
      <p:sp>
        <p:nvSpPr>
          <p:cNvPr name="TextBox 9" id="9"/>
          <p:cNvSpPr txBox="true"/>
          <p:nvPr/>
        </p:nvSpPr>
        <p:spPr>
          <a:xfrm rot="0">
            <a:off x="3075574" y="2602648"/>
            <a:ext cx="4831432" cy="622935"/>
          </a:xfrm>
          <a:prstGeom prst="rect">
            <a:avLst/>
          </a:prstGeom>
        </p:spPr>
        <p:txBody>
          <a:bodyPr anchor="t" rtlCol="false" tIns="0" lIns="0" bIns="0" rIns="0">
            <a:spAutoFit/>
          </a:bodyPr>
          <a:lstStyle/>
          <a:p>
            <a:pPr algn="l">
              <a:lnSpc>
                <a:spcPts val="5040"/>
              </a:lnSpc>
            </a:pPr>
            <a:r>
              <a:rPr lang="en-US" sz="3600">
                <a:solidFill>
                  <a:srgbClr val="000000"/>
                </a:solidFill>
                <a:latin typeface="TT Chocolates"/>
                <a:ea typeface="TT Chocolates"/>
                <a:cs typeface="TT Chocolates"/>
                <a:sym typeface="TT Chocolates"/>
              </a:rPr>
              <a:t>Libraries Used: colorama</a:t>
            </a:r>
          </a:p>
        </p:txBody>
      </p:sp>
      <p:sp>
        <p:nvSpPr>
          <p:cNvPr name="TextBox 10" id="10"/>
          <p:cNvSpPr txBox="true"/>
          <p:nvPr/>
        </p:nvSpPr>
        <p:spPr>
          <a:xfrm rot="0">
            <a:off x="3087862" y="3613931"/>
            <a:ext cx="9638288" cy="622935"/>
          </a:xfrm>
          <a:prstGeom prst="rect">
            <a:avLst/>
          </a:prstGeom>
        </p:spPr>
        <p:txBody>
          <a:bodyPr anchor="t" rtlCol="false" tIns="0" lIns="0" bIns="0" rIns="0">
            <a:spAutoFit/>
          </a:bodyPr>
          <a:lstStyle/>
          <a:p>
            <a:pPr algn="l">
              <a:lnSpc>
                <a:spcPts val="5040"/>
              </a:lnSpc>
            </a:pPr>
            <a:r>
              <a:rPr lang="en-US" sz="3600">
                <a:solidFill>
                  <a:srgbClr val="000000"/>
                </a:solidFill>
                <a:latin typeface="TT Chocolates"/>
                <a:ea typeface="TT Chocolates"/>
                <a:cs typeface="TT Chocolates"/>
                <a:sym typeface="TT Chocolates"/>
              </a:rPr>
              <a:t>used for adding color to text in the terminal.</a:t>
            </a:r>
          </a:p>
        </p:txBody>
      </p:sp>
      <p:sp>
        <p:nvSpPr>
          <p:cNvPr name="TextBox 11" id="11"/>
          <p:cNvSpPr txBox="true"/>
          <p:nvPr/>
        </p:nvSpPr>
        <p:spPr>
          <a:xfrm rot="0">
            <a:off x="16846545" y="389348"/>
            <a:ext cx="1442578" cy="400177"/>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5</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EEEA"/>
        </a:solidFill>
      </p:bgPr>
    </p:bg>
    <p:spTree>
      <p:nvGrpSpPr>
        <p:cNvPr id="1" name=""/>
        <p:cNvGrpSpPr/>
        <p:nvPr/>
      </p:nvGrpSpPr>
      <p:grpSpPr>
        <a:xfrm>
          <a:off x="0" y="0"/>
          <a:ext cx="0" cy="0"/>
          <a:chOff x="0" y="0"/>
          <a:chExt cx="0" cy="0"/>
        </a:xfrm>
      </p:grpSpPr>
      <p:grpSp>
        <p:nvGrpSpPr>
          <p:cNvPr name="Group 2" id="2"/>
          <p:cNvGrpSpPr/>
          <p:nvPr/>
        </p:nvGrpSpPr>
        <p:grpSpPr>
          <a:xfrm rot="0">
            <a:off x="1604987" y="2108222"/>
            <a:ext cx="10673640" cy="1779469"/>
            <a:chOff x="0" y="0"/>
            <a:chExt cx="2811165" cy="468667"/>
          </a:xfrm>
        </p:grpSpPr>
        <p:sp>
          <p:nvSpPr>
            <p:cNvPr name="Freeform 3" id="3"/>
            <p:cNvSpPr/>
            <p:nvPr/>
          </p:nvSpPr>
          <p:spPr>
            <a:xfrm flipH="false" flipV="false" rot="0">
              <a:off x="0" y="0"/>
              <a:ext cx="2811164" cy="468667"/>
            </a:xfrm>
            <a:custGeom>
              <a:avLst/>
              <a:gdLst/>
              <a:ahLst/>
              <a:cxnLst/>
              <a:rect r="r" b="b" t="t" l="l"/>
              <a:pathLst>
                <a:path h="468667" w="2811164">
                  <a:moveTo>
                    <a:pt x="36267" y="0"/>
                  </a:moveTo>
                  <a:lnTo>
                    <a:pt x="2774898" y="0"/>
                  </a:lnTo>
                  <a:cubicBezTo>
                    <a:pt x="2794927" y="0"/>
                    <a:pt x="2811164" y="16237"/>
                    <a:pt x="2811164" y="36267"/>
                  </a:cubicBezTo>
                  <a:lnTo>
                    <a:pt x="2811164" y="432400"/>
                  </a:lnTo>
                  <a:cubicBezTo>
                    <a:pt x="2811164" y="452430"/>
                    <a:pt x="2794927" y="468667"/>
                    <a:pt x="2774898" y="468667"/>
                  </a:cubicBezTo>
                  <a:lnTo>
                    <a:pt x="36267" y="468667"/>
                  </a:lnTo>
                  <a:cubicBezTo>
                    <a:pt x="16237" y="468667"/>
                    <a:pt x="0" y="452430"/>
                    <a:pt x="0" y="432400"/>
                  </a:cubicBezTo>
                  <a:lnTo>
                    <a:pt x="0" y="36267"/>
                  </a:lnTo>
                  <a:cubicBezTo>
                    <a:pt x="0" y="16237"/>
                    <a:pt x="16237" y="0"/>
                    <a:pt x="36267" y="0"/>
                  </a:cubicBezTo>
                  <a:close/>
                </a:path>
              </a:pathLst>
            </a:custGeom>
            <a:solidFill>
              <a:srgbClr val="FBCCE3"/>
            </a:solidFill>
          </p:spPr>
        </p:sp>
        <p:sp>
          <p:nvSpPr>
            <p:cNvPr name="TextBox 4" id="4"/>
            <p:cNvSpPr txBox="true"/>
            <p:nvPr/>
          </p:nvSpPr>
          <p:spPr>
            <a:xfrm>
              <a:off x="0" y="-38100"/>
              <a:ext cx="2811165" cy="5067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338054" y="1405144"/>
            <a:ext cx="3631632" cy="1181187"/>
          </a:xfrm>
          <a:custGeom>
            <a:avLst/>
            <a:gdLst/>
            <a:ahLst/>
            <a:cxnLst/>
            <a:rect r="r" b="b" t="t" l="l"/>
            <a:pathLst>
              <a:path h="1181187" w="3631632">
                <a:moveTo>
                  <a:pt x="0" y="0"/>
                </a:moveTo>
                <a:lnTo>
                  <a:pt x="3631631" y="0"/>
                </a:lnTo>
                <a:lnTo>
                  <a:pt x="3631631" y="1181186"/>
                </a:lnTo>
                <a:lnTo>
                  <a:pt x="0" y="1181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604987" y="4284036"/>
            <a:ext cx="10673640" cy="2115273"/>
            <a:chOff x="0" y="0"/>
            <a:chExt cx="2811165" cy="557109"/>
          </a:xfrm>
        </p:grpSpPr>
        <p:sp>
          <p:nvSpPr>
            <p:cNvPr name="Freeform 7" id="7"/>
            <p:cNvSpPr/>
            <p:nvPr/>
          </p:nvSpPr>
          <p:spPr>
            <a:xfrm flipH="false" flipV="false" rot="0">
              <a:off x="0" y="0"/>
              <a:ext cx="2811164" cy="557109"/>
            </a:xfrm>
            <a:custGeom>
              <a:avLst/>
              <a:gdLst/>
              <a:ahLst/>
              <a:cxnLst/>
              <a:rect r="r" b="b" t="t" l="l"/>
              <a:pathLst>
                <a:path h="557109" w="2811164">
                  <a:moveTo>
                    <a:pt x="43520" y="0"/>
                  </a:moveTo>
                  <a:lnTo>
                    <a:pt x="2767645" y="0"/>
                  </a:lnTo>
                  <a:cubicBezTo>
                    <a:pt x="2791680" y="0"/>
                    <a:pt x="2811164" y="19484"/>
                    <a:pt x="2811164" y="43520"/>
                  </a:cubicBezTo>
                  <a:lnTo>
                    <a:pt x="2811164" y="513589"/>
                  </a:lnTo>
                  <a:cubicBezTo>
                    <a:pt x="2811164" y="525131"/>
                    <a:pt x="2806579" y="536201"/>
                    <a:pt x="2798418" y="544362"/>
                  </a:cubicBezTo>
                  <a:cubicBezTo>
                    <a:pt x="2790256" y="552524"/>
                    <a:pt x="2779187" y="557109"/>
                    <a:pt x="2767645" y="557109"/>
                  </a:cubicBezTo>
                  <a:lnTo>
                    <a:pt x="43520" y="557109"/>
                  </a:lnTo>
                  <a:cubicBezTo>
                    <a:pt x="19484" y="557109"/>
                    <a:pt x="0" y="537624"/>
                    <a:pt x="0" y="513589"/>
                  </a:cubicBezTo>
                  <a:lnTo>
                    <a:pt x="0" y="43520"/>
                  </a:lnTo>
                  <a:cubicBezTo>
                    <a:pt x="0" y="19484"/>
                    <a:pt x="19484" y="0"/>
                    <a:pt x="43520" y="0"/>
                  </a:cubicBezTo>
                  <a:close/>
                </a:path>
              </a:pathLst>
            </a:custGeom>
            <a:solidFill>
              <a:srgbClr val="FBCCE3"/>
            </a:solidFill>
          </p:spPr>
        </p:sp>
        <p:sp>
          <p:nvSpPr>
            <p:cNvPr name="TextBox 8" id="8"/>
            <p:cNvSpPr txBox="true"/>
            <p:nvPr/>
          </p:nvSpPr>
          <p:spPr>
            <a:xfrm>
              <a:off x="0" y="-38100"/>
              <a:ext cx="2811165" cy="595209"/>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2338054" y="3580957"/>
            <a:ext cx="3631632" cy="1181187"/>
          </a:xfrm>
          <a:custGeom>
            <a:avLst/>
            <a:gdLst/>
            <a:ahLst/>
            <a:cxnLst/>
            <a:rect r="r" b="b" t="t" l="l"/>
            <a:pathLst>
              <a:path h="1181187" w="3631632">
                <a:moveTo>
                  <a:pt x="0" y="0"/>
                </a:moveTo>
                <a:lnTo>
                  <a:pt x="3631631" y="0"/>
                </a:lnTo>
                <a:lnTo>
                  <a:pt x="3631631" y="1181187"/>
                </a:lnTo>
                <a:lnTo>
                  <a:pt x="0" y="11811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614512" y="6766583"/>
            <a:ext cx="10889925" cy="2753652"/>
            <a:chOff x="0" y="0"/>
            <a:chExt cx="2868128" cy="725242"/>
          </a:xfrm>
        </p:grpSpPr>
        <p:sp>
          <p:nvSpPr>
            <p:cNvPr name="Freeform 11" id="11"/>
            <p:cNvSpPr/>
            <p:nvPr/>
          </p:nvSpPr>
          <p:spPr>
            <a:xfrm flipH="false" flipV="false" rot="0">
              <a:off x="0" y="0"/>
              <a:ext cx="2868128" cy="725242"/>
            </a:xfrm>
            <a:custGeom>
              <a:avLst/>
              <a:gdLst/>
              <a:ahLst/>
              <a:cxnLst/>
              <a:rect r="r" b="b" t="t" l="l"/>
              <a:pathLst>
                <a:path h="725242" w="2868128">
                  <a:moveTo>
                    <a:pt x="42656" y="0"/>
                  </a:moveTo>
                  <a:lnTo>
                    <a:pt x="2825473" y="0"/>
                  </a:lnTo>
                  <a:cubicBezTo>
                    <a:pt x="2836786" y="0"/>
                    <a:pt x="2847635" y="4494"/>
                    <a:pt x="2855635" y="12494"/>
                  </a:cubicBezTo>
                  <a:cubicBezTo>
                    <a:pt x="2863634" y="20493"/>
                    <a:pt x="2868128" y="31343"/>
                    <a:pt x="2868128" y="42656"/>
                  </a:cubicBezTo>
                  <a:lnTo>
                    <a:pt x="2868128" y="682586"/>
                  </a:lnTo>
                  <a:cubicBezTo>
                    <a:pt x="2868128" y="693899"/>
                    <a:pt x="2863634" y="704749"/>
                    <a:pt x="2855635" y="712748"/>
                  </a:cubicBezTo>
                  <a:cubicBezTo>
                    <a:pt x="2847635" y="720748"/>
                    <a:pt x="2836786" y="725242"/>
                    <a:pt x="2825473" y="725242"/>
                  </a:cubicBezTo>
                  <a:lnTo>
                    <a:pt x="42656" y="725242"/>
                  </a:lnTo>
                  <a:cubicBezTo>
                    <a:pt x="31343" y="725242"/>
                    <a:pt x="20493" y="720748"/>
                    <a:pt x="12494" y="712748"/>
                  </a:cubicBezTo>
                  <a:cubicBezTo>
                    <a:pt x="4494" y="704749"/>
                    <a:pt x="0" y="693899"/>
                    <a:pt x="0" y="682586"/>
                  </a:cubicBezTo>
                  <a:lnTo>
                    <a:pt x="0" y="42656"/>
                  </a:lnTo>
                  <a:cubicBezTo>
                    <a:pt x="0" y="31343"/>
                    <a:pt x="4494" y="20493"/>
                    <a:pt x="12494" y="12494"/>
                  </a:cubicBezTo>
                  <a:cubicBezTo>
                    <a:pt x="20493" y="4494"/>
                    <a:pt x="31343" y="0"/>
                    <a:pt x="42656" y="0"/>
                  </a:cubicBezTo>
                  <a:close/>
                </a:path>
              </a:pathLst>
            </a:custGeom>
            <a:solidFill>
              <a:srgbClr val="FBCCE3"/>
            </a:solidFill>
          </p:spPr>
        </p:sp>
        <p:sp>
          <p:nvSpPr>
            <p:cNvPr name="TextBox 12" id="12"/>
            <p:cNvSpPr txBox="true"/>
            <p:nvPr/>
          </p:nvSpPr>
          <p:spPr>
            <a:xfrm>
              <a:off x="0" y="-38100"/>
              <a:ext cx="2868128" cy="763342"/>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2338054" y="6063505"/>
            <a:ext cx="3631632" cy="1181187"/>
          </a:xfrm>
          <a:custGeom>
            <a:avLst/>
            <a:gdLst/>
            <a:ahLst/>
            <a:cxnLst/>
            <a:rect r="r" b="b" t="t" l="l"/>
            <a:pathLst>
              <a:path h="1181187" w="3631632">
                <a:moveTo>
                  <a:pt x="0" y="0"/>
                </a:moveTo>
                <a:lnTo>
                  <a:pt x="3631631" y="0"/>
                </a:lnTo>
                <a:lnTo>
                  <a:pt x="3631631" y="1181187"/>
                </a:lnTo>
                <a:lnTo>
                  <a:pt x="0" y="11811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1662905" y="2814404"/>
            <a:ext cx="10615722" cy="481330"/>
          </a:xfrm>
          <a:prstGeom prst="rect">
            <a:avLst/>
          </a:prstGeom>
        </p:spPr>
        <p:txBody>
          <a:bodyPr anchor="t" rtlCol="false" tIns="0" lIns="0" bIns="0" rIns="0">
            <a:spAutoFit/>
          </a:bodyPr>
          <a:lstStyle/>
          <a:p>
            <a:pPr algn="l">
              <a:lnSpc>
                <a:spcPts val="3919"/>
              </a:lnSpc>
            </a:pPr>
            <a:r>
              <a:rPr lang="en-US" sz="2799">
                <a:solidFill>
                  <a:srgbClr val="000000"/>
                </a:solidFill>
                <a:latin typeface="TT Chocolates"/>
                <a:ea typeface="TT Chocolates"/>
                <a:cs typeface="TT Chocolates"/>
                <a:sym typeface="TT Chocolates"/>
              </a:rPr>
              <a:t>Storing men and women files in two separate files for data comparison. </a:t>
            </a:r>
          </a:p>
        </p:txBody>
      </p:sp>
      <p:sp>
        <p:nvSpPr>
          <p:cNvPr name="TextBox 15" id="15"/>
          <p:cNvSpPr txBox="true"/>
          <p:nvPr/>
        </p:nvSpPr>
        <p:spPr>
          <a:xfrm rot="0">
            <a:off x="2370976" y="3504757"/>
            <a:ext cx="3565787" cy="1261110"/>
          </a:xfrm>
          <a:prstGeom prst="rect">
            <a:avLst/>
          </a:prstGeom>
        </p:spPr>
        <p:txBody>
          <a:bodyPr anchor="t" rtlCol="false" tIns="0" lIns="0" bIns="0" rIns="0">
            <a:spAutoFit/>
          </a:bodyPr>
          <a:lstStyle/>
          <a:p>
            <a:pPr algn="ctr">
              <a:lnSpc>
                <a:spcPts val="5040"/>
              </a:lnSpc>
            </a:pPr>
            <a:r>
              <a:rPr lang="en-US" sz="3600">
                <a:solidFill>
                  <a:srgbClr val="FFFFFF"/>
                </a:solidFill>
                <a:latin typeface="Pluma"/>
                <a:ea typeface="Pluma"/>
                <a:cs typeface="Pluma"/>
                <a:sym typeface="Pluma"/>
              </a:rPr>
              <a:t>Matching algorithm</a:t>
            </a:r>
          </a:p>
        </p:txBody>
      </p:sp>
      <p:sp>
        <p:nvSpPr>
          <p:cNvPr name="Freeform 16" id="16"/>
          <p:cNvSpPr/>
          <p:nvPr/>
        </p:nvSpPr>
        <p:spPr>
          <a:xfrm flipH="false" flipV="false" rot="0">
            <a:off x="12698590" y="8428262"/>
            <a:ext cx="825511" cy="830038"/>
          </a:xfrm>
          <a:custGeom>
            <a:avLst/>
            <a:gdLst/>
            <a:ahLst/>
            <a:cxnLst/>
            <a:rect r="r" b="b" t="t" l="l"/>
            <a:pathLst>
              <a:path h="830038" w="825511">
                <a:moveTo>
                  <a:pt x="0" y="0"/>
                </a:moveTo>
                <a:lnTo>
                  <a:pt x="825511" y="0"/>
                </a:lnTo>
                <a:lnTo>
                  <a:pt x="825511" y="830038"/>
                </a:lnTo>
                <a:lnTo>
                  <a:pt x="0" y="8300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false" rot="0">
            <a:off x="-517046" y="4518907"/>
            <a:ext cx="1104993" cy="1303271"/>
          </a:xfrm>
          <a:custGeom>
            <a:avLst/>
            <a:gdLst/>
            <a:ahLst/>
            <a:cxnLst/>
            <a:rect r="r" b="b" t="t" l="l"/>
            <a:pathLst>
              <a:path h="1303271" w="1104993">
                <a:moveTo>
                  <a:pt x="1104993" y="0"/>
                </a:moveTo>
                <a:lnTo>
                  <a:pt x="0" y="0"/>
                </a:lnTo>
                <a:lnTo>
                  <a:pt x="0" y="1303271"/>
                </a:lnTo>
                <a:lnTo>
                  <a:pt x="1104993" y="1303271"/>
                </a:lnTo>
                <a:lnTo>
                  <a:pt x="1104993" y="0"/>
                </a:lnTo>
                <a:close/>
              </a:path>
            </a:pathLst>
          </a:custGeom>
          <a:blipFill>
            <a:blip r:embed="rId6">
              <a:extLst>
                <a:ext uri="{96DAC541-7B7A-43D3-8B79-37D633B846F1}">
                  <asvg:svgBlip xmlns:asvg="http://schemas.microsoft.com/office/drawing/2016/SVG/main" r:embed="rId7"/>
                </a:ext>
              </a:extLst>
            </a:blip>
            <a:stretch>
              <a:fillRect l="0" t="-220972" r="-676614" b="-214027"/>
            </a:stretch>
          </a:blipFill>
        </p:spPr>
      </p:sp>
      <p:sp>
        <p:nvSpPr>
          <p:cNvPr name="Freeform 18" id="18"/>
          <p:cNvSpPr/>
          <p:nvPr/>
        </p:nvSpPr>
        <p:spPr>
          <a:xfrm flipH="true" flipV="false" rot="4660601">
            <a:off x="6367632" y="9740372"/>
            <a:ext cx="700804" cy="826556"/>
          </a:xfrm>
          <a:custGeom>
            <a:avLst/>
            <a:gdLst/>
            <a:ahLst/>
            <a:cxnLst/>
            <a:rect r="r" b="b" t="t" l="l"/>
            <a:pathLst>
              <a:path h="826556" w="700804">
                <a:moveTo>
                  <a:pt x="700804" y="0"/>
                </a:moveTo>
                <a:lnTo>
                  <a:pt x="0" y="0"/>
                </a:lnTo>
                <a:lnTo>
                  <a:pt x="0" y="826556"/>
                </a:lnTo>
                <a:lnTo>
                  <a:pt x="700804" y="826556"/>
                </a:lnTo>
                <a:lnTo>
                  <a:pt x="700804" y="0"/>
                </a:lnTo>
                <a:close/>
              </a:path>
            </a:pathLst>
          </a:custGeom>
          <a:blipFill>
            <a:blip r:embed="rId8">
              <a:extLst>
                <a:ext uri="{96DAC541-7B7A-43D3-8B79-37D633B846F1}">
                  <asvg:svgBlip xmlns:asvg="http://schemas.microsoft.com/office/drawing/2016/SVG/main" r:embed="rId9"/>
                </a:ext>
              </a:extLst>
            </a:blip>
            <a:stretch>
              <a:fillRect l="0" t="-220972" r="-676614" b="-214027"/>
            </a:stretch>
          </a:blipFill>
        </p:spPr>
      </p:sp>
      <p:sp>
        <p:nvSpPr>
          <p:cNvPr name="Freeform 19" id="19"/>
          <p:cNvSpPr/>
          <p:nvPr/>
        </p:nvSpPr>
        <p:spPr>
          <a:xfrm flipH="true" flipV="false" rot="0">
            <a:off x="587947" y="1035895"/>
            <a:ext cx="825511" cy="830038"/>
          </a:xfrm>
          <a:custGeom>
            <a:avLst/>
            <a:gdLst/>
            <a:ahLst/>
            <a:cxnLst/>
            <a:rect r="r" b="b" t="t" l="l"/>
            <a:pathLst>
              <a:path h="830038" w="825511">
                <a:moveTo>
                  <a:pt x="825511" y="0"/>
                </a:moveTo>
                <a:lnTo>
                  <a:pt x="0" y="0"/>
                </a:lnTo>
                <a:lnTo>
                  <a:pt x="0" y="830039"/>
                </a:lnTo>
                <a:lnTo>
                  <a:pt x="825511" y="830039"/>
                </a:lnTo>
                <a:lnTo>
                  <a:pt x="82551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4765913" y="117999"/>
            <a:ext cx="8756174" cy="1287145"/>
          </a:xfrm>
          <a:prstGeom prst="rect">
            <a:avLst/>
          </a:prstGeom>
        </p:spPr>
        <p:txBody>
          <a:bodyPr anchor="t" rtlCol="false" tIns="0" lIns="0" bIns="0" rIns="0">
            <a:spAutoFit/>
          </a:bodyPr>
          <a:lstStyle/>
          <a:p>
            <a:pPr algn="ctr">
              <a:lnSpc>
                <a:spcPts val="9679"/>
              </a:lnSpc>
            </a:pPr>
            <a:r>
              <a:rPr lang="en-US" sz="8799">
                <a:solidFill>
                  <a:srgbClr val="EF2F7F"/>
                </a:solidFill>
                <a:latin typeface="Pluma Bold"/>
                <a:ea typeface="Pluma Bold"/>
                <a:cs typeface="Pluma Bold"/>
                <a:sym typeface="Pluma Bold"/>
              </a:rPr>
              <a:t>Implementation</a:t>
            </a:r>
          </a:p>
        </p:txBody>
      </p:sp>
      <p:sp>
        <p:nvSpPr>
          <p:cNvPr name="TextBox 21" id="21"/>
          <p:cNvSpPr txBox="true"/>
          <p:nvPr/>
        </p:nvSpPr>
        <p:spPr>
          <a:xfrm rot="0">
            <a:off x="2461124" y="1646169"/>
            <a:ext cx="3385490" cy="622935"/>
          </a:xfrm>
          <a:prstGeom prst="rect">
            <a:avLst/>
          </a:prstGeom>
        </p:spPr>
        <p:txBody>
          <a:bodyPr anchor="t" rtlCol="false" tIns="0" lIns="0" bIns="0" rIns="0">
            <a:spAutoFit/>
          </a:bodyPr>
          <a:lstStyle/>
          <a:p>
            <a:pPr algn="ctr">
              <a:lnSpc>
                <a:spcPts val="5040"/>
              </a:lnSpc>
            </a:pPr>
            <a:r>
              <a:rPr lang="en-US" sz="3600">
                <a:solidFill>
                  <a:srgbClr val="FFFFFF"/>
                </a:solidFill>
                <a:latin typeface="Pluma"/>
                <a:ea typeface="Pluma"/>
                <a:cs typeface="Pluma"/>
                <a:sym typeface="Pluma"/>
              </a:rPr>
              <a:t>Data Collection</a:t>
            </a:r>
          </a:p>
        </p:txBody>
      </p:sp>
      <p:sp>
        <p:nvSpPr>
          <p:cNvPr name="TextBox 22" id="22"/>
          <p:cNvSpPr txBox="true"/>
          <p:nvPr/>
        </p:nvSpPr>
        <p:spPr>
          <a:xfrm rot="0">
            <a:off x="1888714" y="4994467"/>
            <a:ext cx="10615722" cy="976630"/>
          </a:xfrm>
          <a:prstGeom prst="rect">
            <a:avLst/>
          </a:prstGeom>
        </p:spPr>
        <p:txBody>
          <a:bodyPr anchor="t" rtlCol="false" tIns="0" lIns="0" bIns="0" rIns="0">
            <a:spAutoFit/>
          </a:bodyPr>
          <a:lstStyle/>
          <a:p>
            <a:pPr algn="l">
              <a:lnSpc>
                <a:spcPts val="3919"/>
              </a:lnSpc>
            </a:pPr>
            <a:r>
              <a:rPr lang="en-US" sz="2799">
                <a:solidFill>
                  <a:srgbClr val="000000"/>
                </a:solidFill>
                <a:latin typeface="TT Chocolates"/>
                <a:ea typeface="TT Chocolates"/>
                <a:cs typeface="TT Chocolates"/>
                <a:sym typeface="TT Chocolates"/>
              </a:rPr>
              <a:t>We scored the compatibility from 0 to 100% according to a user’s preference.</a:t>
            </a:r>
          </a:p>
        </p:txBody>
      </p:sp>
      <p:sp>
        <p:nvSpPr>
          <p:cNvPr name="TextBox 23" id="23"/>
          <p:cNvSpPr txBox="true"/>
          <p:nvPr/>
        </p:nvSpPr>
        <p:spPr>
          <a:xfrm rot="0">
            <a:off x="2370976" y="6323109"/>
            <a:ext cx="3565787" cy="622935"/>
          </a:xfrm>
          <a:prstGeom prst="rect">
            <a:avLst/>
          </a:prstGeom>
        </p:spPr>
        <p:txBody>
          <a:bodyPr anchor="t" rtlCol="false" tIns="0" lIns="0" bIns="0" rIns="0">
            <a:spAutoFit/>
          </a:bodyPr>
          <a:lstStyle/>
          <a:p>
            <a:pPr algn="ctr">
              <a:lnSpc>
                <a:spcPts val="5040"/>
              </a:lnSpc>
            </a:pPr>
            <a:r>
              <a:rPr lang="en-US" sz="3600">
                <a:solidFill>
                  <a:srgbClr val="FFFFFF"/>
                </a:solidFill>
                <a:latin typeface="Pluma"/>
                <a:ea typeface="Pluma"/>
                <a:cs typeface="Pluma"/>
                <a:sym typeface="Pluma"/>
              </a:rPr>
              <a:t>Process</a:t>
            </a:r>
          </a:p>
        </p:txBody>
      </p:sp>
      <p:sp>
        <p:nvSpPr>
          <p:cNvPr name="TextBox 24" id="24"/>
          <p:cNvSpPr txBox="true"/>
          <p:nvPr/>
        </p:nvSpPr>
        <p:spPr>
          <a:xfrm rot="0">
            <a:off x="1888714" y="7307330"/>
            <a:ext cx="10615722" cy="1471930"/>
          </a:xfrm>
          <a:prstGeom prst="rect">
            <a:avLst/>
          </a:prstGeom>
        </p:spPr>
        <p:txBody>
          <a:bodyPr anchor="t" rtlCol="false" tIns="0" lIns="0" bIns="0" rIns="0">
            <a:spAutoFit/>
          </a:bodyPr>
          <a:lstStyle/>
          <a:p>
            <a:pPr algn="l">
              <a:lnSpc>
                <a:spcPts val="3919"/>
              </a:lnSpc>
            </a:pPr>
            <a:r>
              <a:rPr lang="en-US" sz="2799">
                <a:solidFill>
                  <a:srgbClr val="000000"/>
                </a:solidFill>
                <a:latin typeface="TT Chocolates"/>
                <a:ea typeface="TT Chocolates"/>
                <a:cs typeface="TT Chocolates"/>
                <a:sym typeface="TT Chocolates"/>
              </a:rPr>
              <a:t>When users start to find matches, we have a function to read data in a men and women text file and then calculate the percentage of matching. The match percentage must be at least 50% for suggestion.</a:t>
            </a:r>
          </a:p>
        </p:txBody>
      </p:sp>
      <p:sp>
        <p:nvSpPr>
          <p:cNvPr name="TextBox 25" id="25"/>
          <p:cNvSpPr txBox="true"/>
          <p:nvPr/>
        </p:nvSpPr>
        <p:spPr>
          <a:xfrm rot="0">
            <a:off x="16846545" y="389348"/>
            <a:ext cx="1442578" cy="400177"/>
          </a:xfrm>
          <a:prstGeom prst="rect">
            <a:avLst/>
          </a:prstGeom>
        </p:spPr>
        <p:txBody>
          <a:bodyPr anchor="t" rtlCol="false" tIns="0" lIns="0" bIns="0" rIns="0">
            <a:spAutoFit/>
          </a:bodyPr>
          <a:lstStyle/>
          <a:p>
            <a:pPr algn="ctr">
              <a:lnSpc>
                <a:spcPts val="2934"/>
              </a:lnSpc>
            </a:pPr>
            <a:r>
              <a:rPr lang="en-US" sz="2667">
                <a:solidFill>
                  <a:srgbClr val="EF2F7F"/>
                </a:solidFill>
                <a:latin typeface="Pluma Bold"/>
                <a:ea typeface="Pluma Bold"/>
                <a:cs typeface="Pluma Bold"/>
                <a:sym typeface="Pluma Bold"/>
              </a:rPr>
              <a:t>6</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6EAF"/>
        </a:solidFill>
      </p:bgPr>
    </p:bg>
    <p:spTree>
      <p:nvGrpSpPr>
        <p:cNvPr id="1" name=""/>
        <p:cNvGrpSpPr/>
        <p:nvPr/>
      </p:nvGrpSpPr>
      <p:grpSpPr>
        <a:xfrm>
          <a:off x="0" y="0"/>
          <a:ext cx="0" cy="0"/>
          <a:chOff x="0" y="0"/>
          <a:chExt cx="0" cy="0"/>
        </a:xfrm>
      </p:grpSpPr>
      <p:sp>
        <p:nvSpPr>
          <p:cNvPr name="Freeform 2" id="2"/>
          <p:cNvSpPr/>
          <p:nvPr/>
        </p:nvSpPr>
        <p:spPr>
          <a:xfrm flipH="false" flipV="false" rot="2461783">
            <a:off x="1834866" y="1500487"/>
            <a:ext cx="913852" cy="1077832"/>
          </a:xfrm>
          <a:custGeom>
            <a:avLst/>
            <a:gdLst/>
            <a:ahLst/>
            <a:cxnLst/>
            <a:rect r="r" b="b" t="t" l="l"/>
            <a:pathLst>
              <a:path h="1077832" w="913852">
                <a:moveTo>
                  <a:pt x="0" y="0"/>
                </a:moveTo>
                <a:lnTo>
                  <a:pt x="913852" y="0"/>
                </a:lnTo>
                <a:lnTo>
                  <a:pt x="913852" y="1077832"/>
                </a:lnTo>
                <a:lnTo>
                  <a:pt x="0" y="1077832"/>
                </a:lnTo>
                <a:lnTo>
                  <a:pt x="0" y="0"/>
                </a:lnTo>
                <a:close/>
              </a:path>
            </a:pathLst>
          </a:custGeom>
          <a:blipFill>
            <a:blip r:embed="rId2">
              <a:extLst>
                <a:ext uri="{96DAC541-7B7A-43D3-8B79-37D633B846F1}">
                  <asvg:svgBlip xmlns:asvg="http://schemas.microsoft.com/office/drawing/2016/SVG/main" r:embed="rId3"/>
                </a:ext>
              </a:extLst>
            </a:blip>
            <a:stretch>
              <a:fillRect l="0" t="-220972" r="-676614" b="-214027"/>
            </a:stretch>
          </a:blipFill>
        </p:spPr>
      </p:sp>
      <p:sp>
        <p:nvSpPr>
          <p:cNvPr name="Freeform 3" id="3"/>
          <p:cNvSpPr/>
          <p:nvPr/>
        </p:nvSpPr>
        <p:spPr>
          <a:xfrm flipH="true" flipV="false" rot="7757694">
            <a:off x="9398295" y="480347"/>
            <a:ext cx="1154734" cy="1361937"/>
          </a:xfrm>
          <a:custGeom>
            <a:avLst/>
            <a:gdLst/>
            <a:ahLst/>
            <a:cxnLst/>
            <a:rect r="r" b="b" t="t" l="l"/>
            <a:pathLst>
              <a:path h="1361937" w="1154734">
                <a:moveTo>
                  <a:pt x="1154734" y="0"/>
                </a:moveTo>
                <a:lnTo>
                  <a:pt x="0" y="0"/>
                </a:lnTo>
                <a:lnTo>
                  <a:pt x="0" y="1361937"/>
                </a:lnTo>
                <a:lnTo>
                  <a:pt x="1154734" y="1361937"/>
                </a:lnTo>
                <a:lnTo>
                  <a:pt x="1154734" y="0"/>
                </a:lnTo>
                <a:close/>
              </a:path>
            </a:pathLst>
          </a:custGeom>
          <a:blipFill>
            <a:blip r:embed="rId2">
              <a:extLst>
                <a:ext uri="{96DAC541-7B7A-43D3-8B79-37D633B846F1}">
                  <asvg:svgBlip xmlns:asvg="http://schemas.microsoft.com/office/drawing/2016/SVG/main" r:embed="rId3"/>
                </a:ext>
              </a:extLst>
            </a:blip>
            <a:stretch>
              <a:fillRect l="0" t="-220972" r="-676614" b="-214027"/>
            </a:stretch>
          </a:blipFill>
        </p:spPr>
      </p:sp>
      <p:sp>
        <p:nvSpPr>
          <p:cNvPr name="Freeform 4" id="4"/>
          <p:cNvSpPr/>
          <p:nvPr/>
        </p:nvSpPr>
        <p:spPr>
          <a:xfrm flipH="false" flipV="false" rot="0">
            <a:off x="2291792" y="2039403"/>
            <a:ext cx="6643009" cy="6208193"/>
          </a:xfrm>
          <a:custGeom>
            <a:avLst/>
            <a:gdLst/>
            <a:ahLst/>
            <a:cxnLst/>
            <a:rect r="r" b="b" t="t" l="l"/>
            <a:pathLst>
              <a:path h="6208193" w="6643009">
                <a:moveTo>
                  <a:pt x="0" y="0"/>
                </a:moveTo>
                <a:lnTo>
                  <a:pt x="6643009" y="0"/>
                </a:lnTo>
                <a:lnTo>
                  <a:pt x="6643009" y="6208194"/>
                </a:lnTo>
                <a:lnTo>
                  <a:pt x="0" y="62081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990255" y="3864980"/>
            <a:ext cx="5518048" cy="2521585"/>
          </a:xfrm>
          <a:prstGeom prst="rect">
            <a:avLst/>
          </a:prstGeom>
        </p:spPr>
        <p:txBody>
          <a:bodyPr anchor="t" rtlCol="false" tIns="0" lIns="0" bIns="0" rIns="0">
            <a:spAutoFit/>
          </a:bodyPr>
          <a:lstStyle/>
          <a:p>
            <a:pPr algn="ctr">
              <a:lnSpc>
                <a:spcPts val="9679"/>
              </a:lnSpc>
            </a:pPr>
            <a:r>
              <a:rPr lang="en-US" sz="8799">
                <a:solidFill>
                  <a:srgbClr val="FFFFFF"/>
                </a:solidFill>
                <a:latin typeface="Pluma Bold"/>
                <a:ea typeface="Pluma Bold"/>
                <a:cs typeface="Pluma Bold"/>
                <a:sym typeface="Pluma Bold"/>
              </a:rPr>
              <a:t>Project structure</a:t>
            </a:r>
          </a:p>
        </p:txBody>
      </p:sp>
      <p:sp>
        <p:nvSpPr>
          <p:cNvPr name="Freeform 6" id="6"/>
          <p:cNvSpPr/>
          <p:nvPr/>
        </p:nvSpPr>
        <p:spPr>
          <a:xfrm flipH="false" flipV="false" rot="-2760684">
            <a:off x="16802374" y="7708681"/>
            <a:ext cx="913852" cy="1077832"/>
          </a:xfrm>
          <a:custGeom>
            <a:avLst/>
            <a:gdLst/>
            <a:ahLst/>
            <a:cxnLst/>
            <a:rect r="r" b="b" t="t" l="l"/>
            <a:pathLst>
              <a:path h="1077832" w="913852">
                <a:moveTo>
                  <a:pt x="0" y="0"/>
                </a:moveTo>
                <a:lnTo>
                  <a:pt x="913852" y="0"/>
                </a:lnTo>
                <a:lnTo>
                  <a:pt x="913852" y="1077832"/>
                </a:lnTo>
                <a:lnTo>
                  <a:pt x="0" y="1077832"/>
                </a:lnTo>
                <a:lnTo>
                  <a:pt x="0" y="0"/>
                </a:lnTo>
                <a:close/>
              </a:path>
            </a:pathLst>
          </a:custGeom>
          <a:blipFill>
            <a:blip r:embed="rId2">
              <a:extLst>
                <a:ext uri="{96DAC541-7B7A-43D3-8B79-37D633B846F1}">
                  <asvg:svgBlip xmlns:asvg="http://schemas.microsoft.com/office/drawing/2016/SVG/main" r:embed="rId3"/>
                </a:ext>
              </a:extLst>
            </a:blip>
            <a:stretch>
              <a:fillRect l="0" t="-220972" r="-676614" b="-214027"/>
            </a:stretch>
          </a:blipFill>
        </p:spPr>
      </p:sp>
      <p:sp>
        <p:nvSpPr>
          <p:cNvPr name="Freeform 7" id="7"/>
          <p:cNvSpPr/>
          <p:nvPr/>
        </p:nvSpPr>
        <p:spPr>
          <a:xfrm flipH="true" flipV="false" rot="-3229586">
            <a:off x="8093252" y="8421995"/>
            <a:ext cx="1076741" cy="1269949"/>
          </a:xfrm>
          <a:custGeom>
            <a:avLst/>
            <a:gdLst/>
            <a:ahLst/>
            <a:cxnLst/>
            <a:rect r="r" b="b" t="t" l="l"/>
            <a:pathLst>
              <a:path h="1269949" w="1076741">
                <a:moveTo>
                  <a:pt x="1076741" y="0"/>
                </a:moveTo>
                <a:lnTo>
                  <a:pt x="0" y="0"/>
                </a:lnTo>
                <a:lnTo>
                  <a:pt x="0" y="1269950"/>
                </a:lnTo>
                <a:lnTo>
                  <a:pt x="1076741" y="1269950"/>
                </a:lnTo>
                <a:lnTo>
                  <a:pt x="1076741" y="0"/>
                </a:lnTo>
                <a:close/>
              </a:path>
            </a:pathLst>
          </a:custGeom>
          <a:blipFill>
            <a:blip r:embed="rId2">
              <a:extLst>
                <a:ext uri="{96DAC541-7B7A-43D3-8B79-37D633B846F1}">
                  <asvg:svgBlip xmlns:asvg="http://schemas.microsoft.com/office/drawing/2016/SVG/main" r:embed="rId3"/>
                </a:ext>
              </a:extLst>
            </a:blip>
            <a:stretch>
              <a:fillRect l="0" t="-220972" r="-676614" b="-214027"/>
            </a:stretch>
          </a:blipFill>
        </p:spPr>
      </p:sp>
      <p:sp>
        <p:nvSpPr>
          <p:cNvPr name="Freeform 8" id="8"/>
          <p:cNvSpPr/>
          <p:nvPr/>
        </p:nvSpPr>
        <p:spPr>
          <a:xfrm flipH="false" flipV="false" rot="0">
            <a:off x="2828330" y="2745894"/>
            <a:ext cx="1095950" cy="1101961"/>
          </a:xfrm>
          <a:custGeom>
            <a:avLst/>
            <a:gdLst/>
            <a:ahLst/>
            <a:cxnLst/>
            <a:rect r="r" b="b" t="t" l="l"/>
            <a:pathLst>
              <a:path h="1101961" w="1095950">
                <a:moveTo>
                  <a:pt x="0" y="0"/>
                </a:moveTo>
                <a:lnTo>
                  <a:pt x="1095950" y="0"/>
                </a:lnTo>
                <a:lnTo>
                  <a:pt x="1095950" y="1101961"/>
                </a:lnTo>
                <a:lnTo>
                  <a:pt x="0" y="11019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false" rot="0">
            <a:off x="7886476" y="6179468"/>
            <a:ext cx="939955" cy="945110"/>
          </a:xfrm>
          <a:custGeom>
            <a:avLst/>
            <a:gdLst/>
            <a:ahLst/>
            <a:cxnLst/>
            <a:rect r="r" b="b" t="t" l="l"/>
            <a:pathLst>
              <a:path h="945110" w="939955">
                <a:moveTo>
                  <a:pt x="939955" y="0"/>
                </a:moveTo>
                <a:lnTo>
                  <a:pt x="0" y="0"/>
                </a:lnTo>
                <a:lnTo>
                  <a:pt x="0" y="945109"/>
                </a:lnTo>
                <a:lnTo>
                  <a:pt x="939955" y="945109"/>
                </a:lnTo>
                <a:lnTo>
                  <a:pt x="93995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951281">
            <a:off x="-1600278" y="7392735"/>
            <a:ext cx="4985362" cy="4050606"/>
          </a:xfrm>
          <a:custGeom>
            <a:avLst/>
            <a:gdLst/>
            <a:ahLst/>
            <a:cxnLst/>
            <a:rect r="r" b="b" t="t" l="l"/>
            <a:pathLst>
              <a:path h="4050606" w="4985362">
                <a:moveTo>
                  <a:pt x="0" y="0"/>
                </a:moveTo>
                <a:lnTo>
                  <a:pt x="4985361" y="0"/>
                </a:lnTo>
                <a:lnTo>
                  <a:pt x="4985361" y="4050606"/>
                </a:lnTo>
                <a:lnTo>
                  <a:pt x="0" y="40506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1020232">
            <a:off x="11336941" y="-1840110"/>
            <a:ext cx="5982079" cy="4860439"/>
          </a:xfrm>
          <a:custGeom>
            <a:avLst/>
            <a:gdLst/>
            <a:ahLst/>
            <a:cxnLst/>
            <a:rect r="r" b="b" t="t" l="l"/>
            <a:pathLst>
              <a:path h="4860439" w="5982079">
                <a:moveTo>
                  <a:pt x="0" y="0"/>
                </a:moveTo>
                <a:lnTo>
                  <a:pt x="5982079" y="0"/>
                </a:lnTo>
                <a:lnTo>
                  <a:pt x="5982079" y="4860439"/>
                </a:lnTo>
                <a:lnTo>
                  <a:pt x="0" y="48604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9975662" y="2039403"/>
            <a:ext cx="6395195" cy="6815536"/>
          </a:xfrm>
          <a:custGeom>
            <a:avLst/>
            <a:gdLst/>
            <a:ahLst/>
            <a:cxnLst/>
            <a:rect r="r" b="b" t="t" l="l"/>
            <a:pathLst>
              <a:path h="6815536" w="6395195">
                <a:moveTo>
                  <a:pt x="0" y="0"/>
                </a:moveTo>
                <a:lnTo>
                  <a:pt x="6395194" y="0"/>
                </a:lnTo>
                <a:lnTo>
                  <a:pt x="6395194" y="6815536"/>
                </a:lnTo>
                <a:lnTo>
                  <a:pt x="0" y="6815536"/>
                </a:lnTo>
                <a:lnTo>
                  <a:pt x="0" y="0"/>
                </a:lnTo>
                <a:close/>
              </a:path>
            </a:pathLst>
          </a:custGeom>
          <a:blipFill>
            <a:blip r:embed="rId8"/>
            <a:stretch>
              <a:fillRect l="0" t="0" r="0" b="0"/>
            </a:stretch>
          </a:blipFill>
        </p:spPr>
      </p:sp>
      <p:sp>
        <p:nvSpPr>
          <p:cNvPr name="TextBox 13" id="13"/>
          <p:cNvSpPr txBox="true"/>
          <p:nvPr/>
        </p:nvSpPr>
        <p:spPr>
          <a:xfrm rot="0">
            <a:off x="16846545" y="389348"/>
            <a:ext cx="1442578" cy="400590"/>
          </a:xfrm>
          <a:prstGeom prst="rect">
            <a:avLst/>
          </a:prstGeom>
        </p:spPr>
        <p:txBody>
          <a:bodyPr anchor="t" rtlCol="false" tIns="0" lIns="0" bIns="0" rIns="0">
            <a:spAutoFit/>
          </a:bodyPr>
          <a:lstStyle/>
          <a:p>
            <a:pPr algn="ctr">
              <a:lnSpc>
                <a:spcPts val="2934"/>
              </a:lnSpc>
            </a:pPr>
            <a:r>
              <a:rPr lang="en-US" sz="2667">
                <a:solidFill>
                  <a:srgbClr val="FEF3C7"/>
                </a:solidFill>
                <a:latin typeface="Pluma Bold"/>
                <a:ea typeface="Pluma Bold"/>
                <a:cs typeface="Pluma Bold"/>
                <a:sym typeface="Pluma Bold"/>
              </a:rPr>
              <a:t>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DAGiJgRaulA</dc:identifier>
  <dcterms:modified xsi:type="dcterms:W3CDTF">2011-08-01T06:04:30Z</dcterms:modified>
  <cp:revision>1</cp:revision>
  <dc:title>G1_T2_Slide</dc:title>
</cp:coreProperties>
</file>