
<file path=[Content_Types].xml><?xml version="1.0" encoding="utf-8"?>
<Types xmlns="http://schemas.openxmlformats.org/package/2006/content-types">
  <Default Extension="ARW"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91" r:id="rId3"/>
    <p:sldId id="292" r:id="rId4"/>
    <p:sldId id="284" r:id="rId5"/>
    <p:sldId id="258" r:id="rId6"/>
    <p:sldId id="617" r:id="rId7"/>
    <p:sldId id="618" r:id="rId8"/>
    <p:sldId id="619" r:id="rId9"/>
    <p:sldId id="277" r:id="rId10"/>
    <p:sldId id="632" r:id="rId11"/>
    <p:sldId id="631" r:id="rId12"/>
    <p:sldId id="634" r:id="rId13"/>
    <p:sldId id="633" r:id="rId14"/>
    <p:sldId id="629" r:id="rId15"/>
    <p:sldId id="638" r:id="rId16"/>
    <p:sldId id="639" r:id="rId17"/>
    <p:sldId id="640" r:id="rId18"/>
    <p:sldId id="621" r:id="rId19"/>
    <p:sldId id="628" r:id="rId20"/>
    <p:sldId id="630" r:id="rId21"/>
    <p:sldId id="622" r:id="rId22"/>
    <p:sldId id="623" r:id="rId23"/>
    <p:sldId id="624" r:id="rId24"/>
    <p:sldId id="625" r:id="rId25"/>
    <p:sldId id="626" r:id="rId26"/>
    <p:sldId id="627" r:id="rId27"/>
    <p:sldId id="641" r:id="rId28"/>
    <p:sldId id="642" r:id="rId29"/>
    <p:sldId id="643" r:id="rId30"/>
    <p:sldId id="274" r:id="rId31"/>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sZibKKDfLcYWq4JlFr+rOWkvF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9C75F-F38F-47A4-8FB0-8C9727F668B1}" v="2" dt="2023-04-16T13:26:08.403"/>
    <p1510:client id="{D3399558-66C7-4120-905A-6B314022BFE1}" v="856" dt="2023-04-16T12:01:48.507"/>
  </p1510:revLst>
</p1510:revInfo>
</file>

<file path=ppt/tableStyles.xml><?xml version="1.0" encoding="utf-8"?>
<a:tblStyleLst xmlns:a="http://schemas.openxmlformats.org/drawingml/2006/main" def="{167F047A-AF84-448D-9111-9FD59E3DB779}">
  <a:tblStyle styleId="{167F047A-AF84-448D-9111-9FD59E3DB77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customschemas.google.com/relationships/presentationmetadata" Target="meta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5" name="Google Shape;75;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93846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21246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30498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15202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80914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809143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019530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040502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20022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831525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484678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558793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028232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212225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696008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000149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916902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4189746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91204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994818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79595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308868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086780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97097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15658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571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 name="Google Shape;90;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29983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9"/>
          <p:cNvSpPr>
            <a:spLocks noGrp="1"/>
          </p:cNvSpPr>
          <p:nvPr>
            <p:ph type="pic" idx="2"/>
          </p:nvPr>
        </p:nvSpPr>
        <p:spPr>
          <a:xfrm>
            <a:off x="5183188" y="987425"/>
            <a:ext cx="6172200" cy="4873625"/>
          </a:xfrm>
          <a:prstGeom prst="rect">
            <a:avLst/>
          </a:prstGeom>
          <a:noFill/>
          <a:ln>
            <a:noFill/>
          </a:ln>
        </p:spPr>
      </p:sp>
      <p:sp>
        <p:nvSpPr>
          <p:cNvPr id="69" name="Google Shape;69;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0" descr="PESSAT - All India Online Entrance Exam for Admission to PES University"/>
          <p:cNvPicPr preferRelativeResize="0"/>
          <p:nvPr/>
        </p:nvPicPr>
        <p:blipFill rotWithShape="1">
          <a:blip r:embed="rId11">
            <a:alphaModFix/>
          </a:blip>
          <a:srcRect/>
          <a:stretch/>
        </p:blipFill>
        <p:spPr>
          <a:xfrm>
            <a:off x="10167336" y="325369"/>
            <a:ext cx="1162050" cy="533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ARW"/><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p:nvPr/>
        </p:nvSpPr>
        <p:spPr>
          <a:xfrm>
            <a:off x="1857080" y="3131076"/>
            <a:ext cx="7814820" cy="954067"/>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800" b="1" i="0" u="none" strike="noStrike" cap="none" dirty="0">
                <a:solidFill>
                  <a:srgbClr val="FF0000"/>
                </a:solidFill>
                <a:latin typeface="Trebuchet MS"/>
                <a:ea typeface="Trebuchet MS"/>
                <a:cs typeface="Trebuchet MS"/>
                <a:sym typeface="Trebuchet MS"/>
              </a:rPr>
              <a:t>UE20CS390A – Capstone Project Review #3</a:t>
            </a:r>
            <a:endParaRPr sz="2800" dirty="0"/>
          </a:p>
          <a:p>
            <a:pPr marL="342891" marR="0" lvl="0" indent="-342891" algn="r" rtl="0">
              <a:spcBef>
                <a:spcPts val="0"/>
              </a:spcBef>
              <a:spcAft>
                <a:spcPts val="0"/>
              </a:spcAft>
              <a:buNone/>
            </a:pPr>
            <a:endParaRPr sz="2800" b="1" i="0" u="none" strike="noStrike" cap="none" dirty="0">
              <a:solidFill>
                <a:srgbClr val="FF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Proposed Methodology / Approach</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1633781"/>
          </a:xfrm>
          <a:prstGeom prst="rect">
            <a:avLst/>
          </a:prstGeom>
          <a:noFill/>
        </p:spPr>
        <p:txBody>
          <a:bodyPr wrap="square" lIns="91440" tIns="45720" rIns="91440" bIns="45720" rtlCol="0" anchor="t">
            <a:spAutoFit/>
          </a:bodyPr>
          <a:lstStyle/>
          <a:p>
            <a:pPr algn="just">
              <a:spcBef>
                <a:spcPts val="480"/>
              </a:spcBef>
              <a:spcAft>
                <a:spcPts val="0"/>
              </a:spcAft>
              <a:buClrTx/>
              <a:buSzPct val="80000"/>
            </a:pPr>
            <a:r>
              <a:rPr lang="en-US" sz="2400" b="1" dirty="0">
                <a:solidFill>
                  <a:schemeClr val="tx1"/>
                </a:solidFill>
                <a:latin typeface="Cambria Math" panose="02040503050406030204" pitchFamily="18" charset="0"/>
                <a:ea typeface="Cambria Math" panose="02040503050406030204" pitchFamily="18" charset="0"/>
                <a:sym typeface="Trebuchet MS"/>
              </a:rPr>
              <a:t>Is there a need for changing the approach?</a:t>
            </a:r>
          </a:p>
          <a:p>
            <a:pPr marL="342900" indent="-342900" algn="just">
              <a:spcBef>
                <a:spcPts val="480"/>
              </a:spcBef>
              <a:buClrTx/>
              <a:buSzPct val="80000"/>
              <a:buFont typeface="Wingdings" panose="05000000000000000000" pitchFamily="2" charset="2"/>
              <a:buChar char="Ø"/>
            </a:pPr>
            <a:r>
              <a:rPr lang="en-US" sz="2400" dirty="0">
                <a:solidFill>
                  <a:schemeClr val="tx1"/>
                </a:solidFill>
                <a:latin typeface="Cambria Math"/>
                <a:ea typeface="Cambria Math"/>
                <a:sym typeface="Trebuchet MS"/>
              </a:rPr>
              <a:t>Yes, there is a need to change this approach as when the highlights are required in a short duration, the existing system will fail to give importance to particular frame.</a:t>
            </a:r>
            <a:endParaRPr lang="en-US" sz="2400" dirty="0">
              <a:solidFill>
                <a:schemeClr val="tx1"/>
              </a:solidFill>
              <a:latin typeface="Cambria Math"/>
              <a:ea typeface="Cambria Math"/>
            </a:endParaRPr>
          </a:p>
        </p:txBody>
      </p:sp>
    </p:spTree>
    <p:extLst>
      <p:ext uri="{BB962C8B-B14F-4D97-AF65-F5344CB8AC3E}">
        <p14:creationId xmlns:p14="http://schemas.microsoft.com/office/powerpoint/2010/main" val="173101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Design Details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3978012"/>
          </a:xfrm>
          <a:prstGeom prst="rect">
            <a:avLst/>
          </a:prstGeom>
          <a:noFill/>
        </p:spPr>
        <p:txBody>
          <a:bodyPr wrap="square" lIns="91440" tIns="45720" rIns="91440" bIns="45720" rtlCol="0" anchor="t">
            <a:spAutoFit/>
          </a:bodyPr>
          <a:lstStyle/>
          <a:p>
            <a:pPr marL="800100" indent="-342900" algn="just">
              <a:spcBef>
                <a:spcPts val="480"/>
              </a:spcBef>
              <a:buFont typeface="Wingdings" panose="05000000000000000000" pitchFamily="2" charset="2"/>
              <a:buChar char="Ø"/>
            </a:pPr>
            <a:r>
              <a:rPr lang="en-US" sz="2400" b="1" dirty="0">
                <a:solidFill>
                  <a:schemeClr val="tx1"/>
                </a:solidFill>
                <a:latin typeface="Cambria Math"/>
                <a:ea typeface="Cambria Math"/>
              </a:rPr>
              <a:t>Novelty:</a:t>
            </a:r>
            <a:r>
              <a:rPr lang="en-US" sz="2400" dirty="0">
                <a:solidFill>
                  <a:schemeClr val="tx1"/>
                </a:solidFill>
                <a:latin typeface="Cambria Math"/>
                <a:ea typeface="Cambria Math"/>
              </a:rPr>
              <a:t> </a:t>
            </a:r>
            <a:r>
              <a:rPr lang="en-US" sz="1800" dirty="0">
                <a:effectLst/>
                <a:latin typeface="Cambria Math"/>
                <a:ea typeface="Cambria Math"/>
                <a:cs typeface="Times New Roman"/>
              </a:rPr>
              <a:t>The Novelty of this project is to automate the process of summarization and to generate highlights on basis of how important a particular highlight is. The model gives a </a:t>
            </a:r>
            <a:r>
              <a:rPr lang="en-US" sz="1800" dirty="0">
                <a:latin typeface="Cambria Math"/>
                <a:ea typeface="Cambria Math"/>
                <a:cs typeface="Times New Roman"/>
              </a:rPr>
              <a:t>weight</a:t>
            </a:r>
            <a:r>
              <a:rPr lang="en-US" sz="1800" dirty="0">
                <a:effectLst/>
                <a:latin typeface="Cambria Math"/>
                <a:ea typeface="Cambria Math"/>
                <a:cs typeface="Times New Roman"/>
              </a:rPr>
              <a:t> value</a:t>
            </a:r>
            <a:r>
              <a:rPr lang="en-US" sz="1800" dirty="0">
                <a:solidFill>
                  <a:schemeClr val="tx1"/>
                </a:solidFill>
                <a:effectLst/>
                <a:latin typeface="Cambria Math"/>
                <a:ea typeface="Cambria Math"/>
                <a:cs typeface="Times New Roman"/>
              </a:rPr>
              <a:t> to the</a:t>
            </a:r>
            <a:r>
              <a:rPr lang="en-US" sz="1800" dirty="0">
                <a:solidFill>
                  <a:schemeClr val="tx1"/>
                </a:solidFill>
                <a:latin typeface="Cambria Math"/>
                <a:ea typeface="Cambria Math"/>
                <a:cs typeface="Times New Roman"/>
              </a:rPr>
              <a:t> frames </a:t>
            </a:r>
            <a:r>
              <a:rPr lang="en-US" sz="1800" dirty="0">
                <a:effectLst/>
                <a:latin typeface="Cambria Math"/>
                <a:ea typeface="Cambria Math"/>
                <a:cs typeface="Times New Roman"/>
              </a:rPr>
              <a:t>from which we can say how </a:t>
            </a:r>
            <a:r>
              <a:rPr lang="en-US" sz="1800" dirty="0">
                <a:latin typeface="Cambria Math"/>
                <a:ea typeface="Cambria Math"/>
                <a:cs typeface="Times New Roman"/>
              </a:rPr>
              <a:t>much is a</a:t>
            </a:r>
            <a:r>
              <a:rPr lang="en-US" sz="1800" dirty="0">
                <a:effectLst/>
                <a:latin typeface="Cambria Math"/>
                <a:ea typeface="Cambria Math"/>
                <a:cs typeface="Times New Roman"/>
              </a:rPr>
              <a:t> particular highlight important.</a:t>
            </a:r>
            <a:r>
              <a:rPr lang="en-US" sz="1800" dirty="0">
                <a:latin typeface="Cambria Math"/>
                <a:ea typeface="Cambria Math"/>
                <a:cs typeface="Times New Roman"/>
              </a:rPr>
              <a:t> The weight values help in selecting the duration of the output summary as required. The</a:t>
            </a:r>
            <a:r>
              <a:rPr lang="en-US" sz="1800" dirty="0">
                <a:effectLst/>
                <a:latin typeface="Cambria Math"/>
                <a:ea typeface="Cambria Math"/>
                <a:cs typeface="Times New Roman"/>
              </a:rPr>
              <a:t> Novelty makes this model unique from the other existing model approaches.</a:t>
            </a:r>
            <a:endParaRPr lang="en-IN" sz="1800" dirty="0">
              <a:latin typeface="Cambria Math" panose="02040503050406030204" pitchFamily="18" charset="0"/>
              <a:ea typeface="Cambria Math" panose="02040503050406030204" pitchFamily="18" charset="0"/>
              <a:cs typeface="Times New Roman" panose="02020603050405020304" pitchFamily="18" charset="0"/>
            </a:endParaRPr>
          </a:p>
          <a:p>
            <a:pPr marL="800100" indent="-342900" algn="just">
              <a:spcBef>
                <a:spcPts val="480"/>
              </a:spcBef>
              <a:buFont typeface="Wingdings" panose="05000000000000000000" pitchFamily="2" charset="2"/>
              <a:buChar char="Ø"/>
            </a:pPr>
            <a:r>
              <a:rPr lang="en-IN" sz="2400" b="1" dirty="0">
                <a:solidFill>
                  <a:schemeClr val="tx1"/>
                </a:solidFill>
                <a:latin typeface="Cambria Math"/>
                <a:ea typeface="Cambria Math"/>
                <a:cs typeface="Times New Roman"/>
              </a:rPr>
              <a:t>Reusability: </a:t>
            </a:r>
            <a:r>
              <a:rPr lang="en-IN" sz="1800" dirty="0">
                <a:solidFill>
                  <a:schemeClr val="tx1"/>
                </a:solidFill>
                <a:latin typeface="Cambria Math"/>
                <a:ea typeface="Cambria Math"/>
                <a:cs typeface="Times New Roman"/>
              </a:rPr>
              <a:t>With some tweaks to the training data and code, this model can be used again to produce highlights</a:t>
            </a:r>
            <a:r>
              <a:rPr lang="en-IN" sz="1800" dirty="0">
                <a:solidFill>
                  <a:srgbClr val="00B0F0"/>
                </a:solidFill>
                <a:latin typeface="Cambria Math"/>
                <a:ea typeface="Cambria Math"/>
                <a:cs typeface="Times New Roman"/>
              </a:rPr>
              <a:t> </a:t>
            </a:r>
            <a:r>
              <a:rPr lang="en-IN" sz="1800" dirty="0">
                <a:solidFill>
                  <a:schemeClr val="tx1"/>
                </a:solidFill>
                <a:latin typeface="Cambria Math"/>
                <a:ea typeface="Cambria Math"/>
                <a:cs typeface="Times New Roman"/>
              </a:rPr>
              <a:t>for other games or sports.</a:t>
            </a:r>
          </a:p>
          <a:p>
            <a:pPr marL="800100" indent="-342900" algn="just">
              <a:spcBef>
                <a:spcPts val="480"/>
              </a:spcBef>
              <a:buFont typeface="Wingdings" panose="05000000000000000000" pitchFamily="2" charset="2"/>
              <a:buChar char="Ø"/>
            </a:pPr>
            <a:r>
              <a:rPr lang="en-US" sz="2400" b="1" dirty="0">
                <a:solidFill>
                  <a:schemeClr val="tx1"/>
                </a:solidFill>
                <a:latin typeface="Cambria Math"/>
                <a:ea typeface="Cambria Math"/>
              </a:rPr>
              <a:t>Performance:</a:t>
            </a:r>
            <a:r>
              <a:rPr lang="en-US" sz="2400" dirty="0">
                <a:solidFill>
                  <a:schemeClr val="tx1"/>
                </a:solidFill>
                <a:latin typeface="Cambria Math"/>
                <a:ea typeface="Cambria Math"/>
              </a:rPr>
              <a:t> </a:t>
            </a:r>
            <a:r>
              <a:rPr lang="en-US" sz="1800" dirty="0">
                <a:latin typeface="Cambria Math"/>
                <a:ea typeface="Cambria Math"/>
                <a:cs typeface="Times New Roman"/>
              </a:rPr>
              <a:t>The</a:t>
            </a:r>
            <a:r>
              <a:rPr lang="en-US" sz="1800" dirty="0">
                <a:effectLst/>
                <a:latin typeface="Cambria Math"/>
                <a:ea typeface="Cambria Math"/>
                <a:cs typeface="Times New Roman"/>
              </a:rPr>
              <a:t> Deep learning </a:t>
            </a:r>
            <a:r>
              <a:rPr lang="en-US" sz="1800" dirty="0">
                <a:latin typeface="Cambria Math"/>
                <a:ea typeface="Cambria Math"/>
                <a:cs typeface="Times New Roman"/>
              </a:rPr>
              <a:t>technique </a:t>
            </a:r>
            <a:r>
              <a:rPr lang="en-US" sz="1800" dirty="0">
                <a:solidFill>
                  <a:schemeClr val="tx1"/>
                </a:solidFill>
                <a:latin typeface="Cambria Math"/>
                <a:ea typeface="Cambria Math"/>
                <a:cs typeface="Times New Roman"/>
              </a:rPr>
              <a:t>considers both spatial and temporal features</a:t>
            </a:r>
            <a:r>
              <a:rPr lang="en-US" sz="1800" dirty="0">
                <a:effectLst/>
                <a:latin typeface="Cambria Math"/>
                <a:ea typeface="Cambria Math"/>
                <a:cs typeface="Times New Roman"/>
              </a:rPr>
              <a:t> and the machine learning </a:t>
            </a:r>
            <a:r>
              <a:rPr lang="en-US" sz="1800" dirty="0">
                <a:latin typeface="Cambria Math"/>
                <a:ea typeface="Cambria Math"/>
                <a:cs typeface="Times New Roman"/>
              </a:rPr>
              <a:t>technology</a:t>
            </a:r>
            <a:r>
              <a:rPr lang="en-US" sz="1800" dirty="0">
                <a:effectLst/>
                <a:latin typeface="Cambria Math"/>
                <a:ea typeface="Cambria Math"/>
                <a:cs typeface="Times New Roman"/>
              </a:rPr>
              <a:t> </a:t>
            </a:r>
            <a:r>
              <a:rPr lang="en-US" sz="1800" dirty="0">
                <a:latin typeface="Cambria Math"/>
                <a:ea typeface="Cambria Math"/>
                <a:cs typeface="Times New Roman"/>
              </a:rPr>
              <a:t>gives</a:t>
            </a:r>
            <a:r>
              <a:rPr lang="en-US" sz="1800" dirty="0">
                <a:effectLst/>
                <a:latin typeface="Cambria Math"/>
                <a:ea typeface="Cambria Math"/>
                <a:cs typeface="Times New Roman"/>
              </a:rPr>
              <a:t> weight to each frame</a:t>
            </a:r>
            <a:r>
              <a:rPr lang="en-US" sz="1800" dirty="0">
                <a:solidFill>
                  <a:srgbClr val="00B0F0"/>
                </a:solidFill>
                <a:latin typeface="Cambria Math"/>
                <a:ea typeface="Cambria Math"/>
                <a:cs typeface="Times New Roman"/>
              </a:rPr>
              <a:t> </a:t>
            </a:r>
            <a:r>
              <a:rPr lang="en-US" sz="1800" dirty="0">
                <a:solidFill>
                  <a:schemeClr val="tx1"/>
                </a:solidFill>
                <a:latin typeface="Cambria Math"/>
                <a:ea typeface="Cambria Math"/>
                <a:cs typeface="Times New Roman"/>
              </a:rPr>
              <a:t>efficiently.  S</a:t>
            </a:r>
            <a:r>
              <a:rPr lang="en-US" sz="1800" dirty="0">
                <a:latin typeface="Cambria Math"/>
                <a:ea typeface="Cambria Math"/>
                <a:cs typeface="Times New Roman"/>
              </a:rPr>
              <a:t>o, </a:t>
            </a:r>
            <a:r>
              <a:rPr lang="en-US" sz="1800" dirty="0">
                <a:effectLst/>
                <a:latin typeface="Cambria Math"/>
                <a:ea typeface="Cambria Math"/>
                <a:cs typeface="Times New Roman"/>
              </a:rPr>
              <a:t>the model </a:t>
            </a:r>
            <a:r>
              <a:rPr lang="en-US" sz="1800" dirty="0">
                <a:latin typeface="Cambria Math"/>
                <a:ea typeface="Cambria Math"/>
                <a:cs typeface="Times New Roman"/>
              </a:rPr>
              <a:t>is expected to achieve good</a:t>
            </a:r>
            <a:r>
              <a:rPr lang="en-US" sz="1800" dirty="0">
                <a:effectLst/>
                <a:latin typeface="Cambria Math"/>
                <a:ea typeface="Cambria Math"/>
                <a:cs typeface="Times New Roman"/>
              </a:rPr>
              <a:t> performance.</a:t>
            </a:r>
            <a:r>
              <a:rPr lang="en-US" sz="1800" dirty="0">
                <a:latin typeface="Cambria Math"/>
                <a:ea typeface="Cambria Math"/>
                <a:cs typeface="Times New Roman"/>
              </a:rPr>
              <a:t>  </a:t>
            </a:r>
            <a:endParaRPr lang="en-US" sz="2400" dirty="0">
              <a:solidFill>
                <a:schemeClr val="tx1"/>
              </a:solidFill>
              <a:latin typeface="Cambria Math" panose="02040503050406030204" pitchFamily="18" charset="0"/>
              <a:ea typeface="Cambria Math" panose="02040503050406030204" pitchFamily="18" charset="0"/>
            </a:endParaRPr>
          </a:p>
          <a:p>
            <a:pPr marL="800100" indent="-342900" algn="just">
              <a:spcBef>
                <a:spcPts val="480"/>
              </a:spcBef>
              <a:buFont typeface="Wingdings" panose="05000000000000000000" pitchFamily="2" charset="2"/>
              <a:buChar char="Ø"/>
            </a:pPr>
            <a:r>
              <a:rPr lang="en-US" sz="2400" b="1" dirty="0">
                <a:latin typeface="Cambria Math" panose="02040503050406030204" pitchFamily="18" charset="0"/>
                <a:ea typeface="Cambria Math" panose="02040503050406030204" pitchFamily="18" charset="0"/>
                <a:cs typeface="Times New Roman" panose="02020603050405020304" pitchFamily="18" charset="0"/>
              </a:rPr>
              <a:t>Legacy to Modernization: </a:t>
            </a:r>
            <a:r>
              <a:rPr lang="en-US" sz="1800" dirty="0">
                <a:effectLst/>
                <a:latin typeface="Cambria Math" panose="02040503050406030204" pitchFamily="18" charset="0"/>
                <a:ea typeface="Cambria Math" panose="02040503050406030204" pitchFamily="18" charset="0"/>
                <a:cs typeface="Times New Roman" panose="02020603050405020304" pitchFamily="18" charset="0"/>
              </a:rPr>
              <a:t>This model generates automated highlights whereas the old systems are done manually.</a:t>
            </a:r>
          </a:p>
        </p:txBody>
      </p:sp>
    </p:spTree>
    <p:extLst>
      <p:ext uri="{BB962C8B-B14F-4D97-AF65-F5344CB8AC3E}">
        <p14:creationId xmlns:p14="http://schemas.microsoft.com/office/powerpoint/2010/main" val="144016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Design Details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1946687"/>
          </a:xfrm>
          <a:prstGeom prst="rect">
            <a:avLst/>
          </a:prstGeom>
          <a:noFill/>
        </p:spPr>
        <p:txBody>
          <a:bodyPr wrap="square" lIns="91440" tIns="45720" rIns="91440" bIns="45720" rtlCol="0" anchor="t">
            <a:spAutoFit/>
          </a:bodyPr>
          <a:lstStyle/>
          <a:p>
            <a:pPr marL="800100" indent="-342900" algn="just">
              <a:spcBef>
                <a:spcPts val="480"/>
              </a:spcBef>
              <a:buFont typeface="Wingdings" panose="05000000000000000000" pitchFamily="2" charset="2"/>
              <a:buChar char="Ø"/>
            </a:pPr>
            <a:r>
              <a:rPr lang="en-US" sz="2400" b="1" dirty="0">
                <a:latin typeface="Cambria Math"/>
                <a:ea typeface="Cambria Math"/>
                <a:cs typeface="Times New Roman"/>
              </a:rPr>
              <a:t>Interoperability: </a:t>
            </a:r>
            <a:r>
              <a:rPr lang="en-US" sz="1800" dirty="0">
                <a:latin typeface="Cambria Math"/>
                <a:ea typeface="Cambria Math"/>
                <a:cs typeface="Times New Roman"/>
              </a:rPr>
              <a:t>As the Model is being executed on Google Collab. The Model can run on other Operating Systems if Google Collab is available to be used on that particular </a:t>
            </a:r>
            <a:r>
              <a:rPr lang="en-US" sz="1800">
                <a:latin typeface="Cambria Math"/>
                <a:ea typeface="Cambria Math"/>
                <a:cs typeface="Times New Roman"/>
              </a:rPr>
              <a:t>Operating System.</a:t>
            </a:r>
            <a:endParaRPr lang="en-US" sz="1800" dirty="0">
              <a:effectLst/>
              <a:latin typeface="Cambria Math"/>
              <a:ea typeface="Cambria Math"/>
              <a:cs typeface="Times New Roman"/>
            </a:endParaRPr>
          </a:p>
          <a:p>
            <a:pPr marL="800100" indent="-342900" algn="just">
              <a:spcBef>
                <a:spcPts val="480"/>
              </a:spcBef>
              <a:buFont typeface="Wingdings" panose="05000000000000000000" pitchFamily="2" charset="2"/>
              <a:buChar char="Ø"/>
            </a:pPr>
            <a:r>
              <a:rPr lang="en-US" sz="2400" b="1" dirty="0">
                <a:solidFill>
                  <a:schemeClr val="tx1"/>
                </a:solidFill>
                <a:latin typeface="Cambria Math"/>
                <a:ea typeface="Cambria Math"/>
              </a:rPr>
              <a:t>Reliability: </a:t>
            </a:r>
            <a:r>
              <a:rPr lang="en-US" sz="1800" dirty="0">
                <a:effectLst/>
                <a:latin typeface="Cambria Math"/>
                <a:ea typeface="Cambria Math"/>
                <a:cs typeface="Times New Roman"/>
              </a:rPr>
              <a:t>This Model will be able to produce the expected result.</a:t>
            </a:r>
            <a:endParaRPr lang="en-US" sz="1800" b="1" dirty="0">
              <a:solidFill>
                <a:schemeClr val="tx1"/>
              </a:solidFill>
              <a:latin typeface="Cambria Math"/>
              <a:ea typeface="Cambria Math"/>
              <a:cs typeface="Times New Roman"/>
            </a:endParaRPr>
          </a:p>
          <a:p>
            <a:pPr marL="800100" indent="-342900" algn="just">
              <a:spcBef>
                <a:spcPts val="480"/>
              </a:spcBef>
              <a:buFont typeface="Wingdings" panose="05000000000000000000" pitchFamily="2" charset="2"/>
              <a:buChar char="Ø"/>
            </a:pPr>
            <a:endParaRPr lang="en-IN" sz="2400" b="1" dirty="0">
              <a:latin typeface="Cambria Math"/>
              <a:ea typeface="Cambria Math"/>
              <a:cs typeface="Times New Roman"/>
            </a:endParaRPr>
          </a:p>
          <a:p>
            <a:pPr marL="800100" indent="-342900" algn="just">
              <a:spcBef>
                <a:spcPts val="480"/>
              </a:spcBef>
              <a:buFont typeface="Wingdings" panose="05000000000000000000" pitchFamily="2" charset="2"/>
              <a:buChar char="Ø"/>
            </a:pPr>
            <a:endParaRPr lang="en-IN" sz="1800" dirty="0">
              <a:effectLst/>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9912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Proposed Methodology</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2870016"/>
          </a:xfrm>
          <a:prstGeom prst="rect">
            <a:avLst/>
          </a:prstGeom>
          <a:noFill/>
        </p:spPr>
        <p:txBody>
          <a:bodyPr wrap="square" rtlCol="0">
            <a:spAutoFit/>
          </a:bodyPr>
          <a:lstStyle/>
          <a:p>
            <a:pPr algn="just">
              <a:spcBef>
                <a:spcPts val="480"/>
              </a:spcBef>
              <a:spcAft>
                <a:spcPts val="0"/>
              </a:spcAft>
              <a:buClrTx/>
              <a:buSzPct val="80000"/>
            </a:pPr>
            <a:r>
              <a:rPr lang="en-US" sz="2400" b="1" dirty="0">
                <a:solidFill>
                  <a:schemeClr val="tx1"/>
                </a:solidFill>
                <a:latin typeface="Cambria Math" panose="02040503050406030204" pitchFamily="18" charset="0"/>
                <a:ea typeface="Cambria Math" panose="02040503050406030204" pitchFamily="18" charset="0"/>
                <a:sym typeface="Trebuchet MS"/>
              </a:rPr>
              <a:t>Details of the new approach- benefits/drawbacks:</a:t>
            </a:r>
          </a:p>
          <a:p>
            <a:pPr marL="342900" indent="-342900" algn="just">
              <a:spcBef>
                <a:spcPts val="480"/>
              </a:spcBef>
              <a:spcAft>
                <a:spcPts val="0"/>
              </a:spcAft>
              <a:buClrTx/>
              <a:buSzPct val="800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sym typeface="Trebuchet MS"/>
              </a:rPr>
              <a:t>The approach which we are proposing to use will consider the importance of each highlight by giving a bias value to each highlight (frame).</a:t>
            </a:r>
          </a:p>
          <a:p>
            <a:pPr marL="342900" indent="-342900" algn="just">
              <a:spcBef>
                <a:spcPts val="480"/>
              </a:spcBef>
              <a:spcAft>
                <a:spcPts val="0"/>
              </a:spcAft>
              <a:buClrTx/>
              <a:buSzPct val="800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sym typeface="Trebuchet MS"/>
              </a:rPr>
              <a:t>So when generating a summarization video this model will take the important highlights and generate the summary.</a:t>
            </a:r>
          </a:p>
          <a:p>
            <a:pPr marL="342900" indent="-342900" algn="just">
              <a:spcBef>
                <a:spcPts val="480"/>
              </a:spcBef>
              <a:spcAft>
                <a:spcPts val="0"/>
              </a:spcAft>
              <a:buClrTx/>
              <a:buSzPct val="800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sym typeface="Trebuchet MS"/>
              </a:rPr>
              <a:t>There can be a problem with latency as we are giving bias value to each frame and generating a summary.</a:t>
            </a:r>
          </a:p>
        </p:txBody>
      </p:sp>
    </p:spTree>
    <p:extLst>
      <p:ext uri="{BB962C8B-B14F-4D97-AF65-F5344CB8AC3E}">
        <p14:creationId xmlns:p14="http://schemas.microsoft.com/office/powerpoint/2010/main" val="66933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Architecture Diagram</a:t>
            </a:r>
            <a:endParaRPr sz="2400" dirty="0">
              <a:solidFill>
                <a:srgbClr val="FF0000"/>
              </a:solidFill>
              <a:latin typeface="Trebuchet MS"/>
              <a:ea typeface="Trebuchet MS"/>
              <a:cs typeface="Trebuchet MS"/>
              <a:sym typeface="Trebuchet MS"/>
            </a:endParaRPr>
          </a:p>
        </p:txBody>
      </p:sp>
      <p:pic>
        <p:nvPicPr>
          <p:cNvPr id="8" name="Picture 7">
            <a:extLst>
              <a:ext uri="{FF2B5EF4-FFF2-40B4-BE49-F238E27FC236}">
                <a16:creationId xmlns:a16="http://schemas.microsoft.com/office/drawing/2014/main" id="{5E6F6103-5AB0-F97B-6793-0BFB0D1B579C}"/>
              </a:ext>
            </a:extLst>
          </p:cNvPr>
          <p:cNvPicPr>
            <a:picLocks noChangeAspect="1"/>
          </p:cNvPicPr>
          <p:nvPr/>
        </p:nvPicPr>
        <p:blipFill rotWithShape="1">
          <a:blip r:embed="rId3"/>
          <a:srcRect t="12784" b="26323"/>
          <a:stretch/>
        </p:blipFill>
        <p:spPr>
          <a:xfrm>
            <a:off x="0" y="2092750"/>
            <a:ext cx="12192000" cy="4176074"/>
          </a:xfrm>
          <a:prstGeom prst="rect">
            <a:avLst/>
          </a:prstGeom>
        </p:spPr>
      </p:pic>
    </p:spTree>
    <p:extLst>
      <p:ext uri="{BB962C8B-B14F-4D97-AF65-F5344CB8AC3E}">
        <p14:creationId xmlns:p14="http://schemas.microsoft.com/office/powerpoint/2010/main" val="258711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265" indent="-342265" algn="r"/>
            <a:r>
              <a:rPr lang="en-US" sz="2400" dirty="0">
                <a:solidFill>
                  <a:srgbClr val="FF0000"/>
                </a:solidFill>
                <a:latin typeface="Trebuchet MS"/>
                <a:ea typeface="Trebuchet MS"/>
                <a:cs typeface="Trebuchet MS"/>
              </a:rPr>
              <a:t>Video Segmentation</a:t>
            </a:r>
          </a:p>
        </p:txBody>
      </p:sp>
      <p:pic>
        <p:nvPicPr>
          <p:cNvPr id="6" name="Picture 5">
            <a:extLst>
              <a:ext uri="{FF2B5EF4-FFF2-40B4-BE49-F238E27FC236}">
                <a16:creationId xmlns:a16="http://schemas.microsoft.com/office/drawing/2014/main" id="{7B9EF6D2-B617-4EF3-8E9B-BE7E7783581B}"/>
              </a:ext>
            </a:extLst>
          </p:cNvPr>
          <p:cNvPicPr>
            <a:picLocks noChangeAspect="1"/>
          </p:cNvPicPr>
          <p:nvPr/>
        </p:nvPicPr>
        <p:blipFill>
          <a:blip r:embed="rId3"/>
          <a:stretch>
            <a:fillRect/>
          </a:stretch>
        </p:blipFill>
        <p:spPr>
          <a:xfrm>
            <a:off x="4449451" y="2997886"/>
            <a:ext cx="5081048" cy="2416259"/>
          </a:xfrm>
          <a:prstGeom prst="rect">
            <a:avLst/>
          </a:prstGeom>
        </p:spPr>
      </p:pic>
      <p:pic>
        <p:nvPicPr>
          <p:cNvPr id="8" name="Picture 7">
            <a:extLst>
              <a:ext uri="{FF2B5EF4-FFF2-40B4-BE49-F238E27FC236}">
                <a16:creationId xmlns:a16="http://schemas.microsoft.com/office/drawing/2014/main" id="{875623AE-DE06-B4A6-D58E-F9DB69788A7E}"/>
              </a:ext>
            </a:extLst>
          </p:cNvPr>
          <p:cNvPicPr>
            <a:picLocks noChangeAspect="1"/>
          </p:cNvPicPr>
          <p:nvPr/>
        </p:nvPicPr>
        <p:blipFill>
          <a:blip r:embed="rId4"/>
          <a:stretch>
            <a:fillRect/>
          </a:stretch>
        </p:blipFill>
        <p:spPr>
          <a:xfrm>
            <a:off x="2139766" y="1548718"/>
            <a:ext cx="2205990" cy="5548399"/>
          </a:xfrm>
          <a:prstGeom prst="rect">
            <a:avLst/>
          </a:prstGeom>
        </p:spPr>
      </p:pic>
    </p:spTree>
    <p:extLst>
      <p:ext uri="{BB962C8B-B14F-4D97-AF65-F5344CB8AC3E}">
        <p14:creationId xmlns:p14="http://schemas.microsoft.com/office/powerpoint/2010/main" val="176703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265" indent="-342265" algn="r"/>
            <a:r>
              <a:rPr lang="en-US" sz="2400" dirty="0">
                <a:solidFill>
                  <a:srgbClr val="FF0000"/>
                </a:solidFill>
                <a:latin typeface="Trebuchet MS"/>
                <a:ea typeface="Trebuchet MS"/>
                <a:cs typeface="Trebuchet MS"/>
              </a:rPr>
              <a:t>3D ResNet</a:t>
            </a:r>
          </a:p>
        </p:txBody>
      </p:sp>
      <p:pic>
        <p:nvPicPr>
          <p:cNvPr id="4" name="Picture 3">
            <a:extLst>
              <a:ext uri="{FF2B5EF4-FFF2-40B4-BE49-F238E27FC236}">
                <a16:creationId xmlns:a16="http://schemas.microsoft.com/office/drawing/2014/main" id="{FF09A9BA-A8F3-F5BC-8A8E-E0E02B25ADE6}"/>
              </a:ext>
            </a:extLst>
          </p:cNvPr>
          <p:cNvPicPr>
            <a:picLocks noChangeAspect="1"/>
          </p:cNvPicPr>
          <p:nvPr/>
        </p:nvPicPr>
        <p:blipFill>
          <a:blip r:embed="rId3"/>
          <a:stretch>
            <a:fillRect/>
          </a:stretch>
        </p:blipFill>
        <p:spPr>
          <a:xfrm>
            <a:off x="0" y="351995"/>
            <a:ext cx="4039164" cy="6154009"/>
          </a:xfrm>
          <a:prstGeom prst="rect">
            <a:avLst/>
          </a:prstGeom>
        </p:spPr>
      </p:pic>
      <p:sp>
        <p:nvSpPr>
          <p:cNvPr id="2" name="TextBox 1">
            <a:extLst>
              <a:ext uri="{FF2B5EF4-FFF2-40B4-BE49-F238E27FC236}">
                <a16:creationId xmlns:a16="http://schemas.microsoft.com/office/drawing/2014/main" id="{1513112F-DA4D-7D6D-2848-25F0100C89FD}"/>
              </a:ext>
            </a:extLst>
          </p:cNvPr>
          <p:cNvSpPr txBox="1"/>
          <p:nvPr/>
        </p:nvSpPr>
        <p:spPr>
          <a:xfrm>
            <a:off x="4039164" y="2181726"/>
            <a:ext cx="7593512" cy="1723549"/>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3D ResNet is a CNN model used to extract features from frames(images).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gives the output as a feature vector.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Skip Connections are used to overcome the vanishing gradient problem.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Output of every convolution layer is typically a feature map that is flattened(compressed) to 1D space which is named a Feature Vectors.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4385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265" indent="-342265" algn="r"/>
            <a:r>
              <a:rPr lang="en-US" sz="2400" dirty="0">
                <a:solidFill>
                  <a:srgbClr val="FF0000"/>
                </a:solidFill>
                <a:latin typeface="Trebuchet MS"/>
                <a:ea typeface="Trebuchet MS"/>
                <a:cs typeface="Trebuchet MS"/>
              </a:rPr>
              <a:t>LSTM based Attention Layer</a:t>
            </a:r>
          </a:p>
        </p:txBody>
      </p:sp>
      <p:pic>
        <p:nvPicPr>
          <p:cNvPr id="8" name="Picture 7">
            <a:extLst>
              <a:ext uri="{FF2B5EF4-FFF2-40B4-BE49-F238E27FC236}">
                <a16:creationId xmlns:a16="http://schemas.microsoft.com/office/drawing/2014/main" id="{A131ACFE-DEC7-D685-73D4-5688B6F3E6AC}"/>
              </a:ext>
            </a:extLst>
          </p:cNvPr>
          <p:cNvPicPr>
            <a:picLocks noChangeAspect="1"/>
          </p:cNvPicPr>
          <p:nvPr/>
        </p:nvPicPr>
        <p:blipFill>
          <a:blip r:embed="rId3"/>
          <a:stretch>
            <a:fillRect/>
          </a:stretch>
        </p:blipFill>
        <p:spPr>
          <a:xfrm>
            <a:off x="1519237" y="2136775"/>
            <a:ext cx="9153525" cy="4210050"/>
          </a:xfrm>
          <a:prstGeom prst="rect">
            <a:avLst/>
          </a:prstGeom>
        </p:spPr>
      </p:pic>
    </p:spTree>
    <p:extLst>
      <p:ext uri="{BB962C8B-B14F-4D97-AF65-F5344CB8AC3E}">
        <p14:creationId xmlns:p14="http://schemas.microsoft.com/office/powerpoint/2010/main" val="194725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Design Description(if applicable)</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2677656"/>
          </a:xfrm>
          <a:prstGeom prst="rect">
            <a:avLst/>
          </a:prstGeom>
          <a:noFill/>
        </p:spPr>
        <p:txBody>
          <a:bodyPr wrap="square" rtlCol="0">
            <a:spAutoFit/>
          </a:bodyPr>
          <a:lstStyle/>
          <a:p>
            <a:pPr marL="342900" indent="-342900" algn="just" fontAlgn="base">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Add as many slides as required to cover the following aspects:</a:t>
            </a:r>
          </a:p>
          <a:p>
            <a:pPr marL="342900" indent="-342900" algn="just" rtl="0" fontAlgn="base">
              <a:spcBef>
                <a:spcPts val="0"/>
              </a:spcBef>
              <a:spcAft>
                <a:spcPts val="0"/>
              </a:spcAft>
              <a:buFont typeface="Wingdings" panose="05000000000000000000" pitchFamily="2" charset="2"/>
              <a:buChar char="Ø"/>
            </a:pPr>
            <a:r>
              <a:rPr lang="en-US" sz="2400" b="0" dirty="0">
                <a:effectLst/>
                <a:latin typeface="Cambria Math" panose="02040503050406030204" pitchFamily="18" charset="0"/>
                <a:ea typeface="Cambria Math" panose="02040503050406030204" pitchFamily="18" charset="0"/>
              </a:rPr>
              <a:t>Master Class Diagram</a:t>
            </a:r>
          </a:p>
          <a:p>
            <a:pPr marL="342900" indent="-342900" algn="just" rtl="0" fontAlgn="base">
              <a:spcBef>
                <a:spcPts val="0"/>
              </a:spcBef>
              <a:spcAft>
                <a:spcPts val="0"/>
              </a:spcAf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Use-Case Diagram</a:t>
            </a:r>
            <a:endParaRPr lang="en-US" sz="2400" b="0" dirty="0">
              <a:effectLst/>
              <a:latin typeface="Cambria Math" panose="02040503050406030204" pitchFamily="18" charset="0"/>
              <a:ea typeface="Cambria Math" panose="02040503050406030204" pitchFamily="18" charset="0"/>
            </a:endParaRPr>
          </a:p>
          <a:p>
            <a:pPr marL="342900" indent="-342900" algn="just" rtl="0" fontAlgn="base">
              <a:spcBef>
                <a:spcPts val="0"/>
              </a:spcBef>
              <a:spcAft>
                <a:spcPts val="0"/>
              </a:spcAf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#ER Diagram</a:t>
            </a:r>
          </a:p>
          <a:p>
            <a:pPr marL="342900" indent="-342900" algn="just" rtl="0" fontAlgn="base">
              <a:spcBef>
                <a:spcPts val="0"/>
              </a:spcBef>
              <a:spcAft>
                <a:spcPts val="0"/>
              </a:spcAft>
              <a:buFont typeface="Wingdings" panose="05000000000000000000" pitchFamily="2" charset="2"/>
              <a:buChar char="Ø"/>
            </a:pPr>
            <a:r>
              <a:rPr lang="en-US" sz="2400" b="0" dirty="0">
                <a:effectLst/>
                <a:latin typeface="Cambria Math" panose="02040503050406030204" pitchFamily="18" charset="0"/>
                <a:ea typeface="Cambria Math" panose="02040503050406030204" pitchFamily="18" charset="0"/>
              </a:rPr>
              <a:t>#User Interface Diagrams/ Use Case Diagrams</a:t>
            </a:r>
          </a:p>
          <a:p>
            <a:pPr marL="342900" indent="-342900" algn="just" rtl="0" fontAlgn="base">
              <a:spcBef>
                <a:spcPts val="0"/>
              </a:spcBef>
              <a:spcAft>
                <a:spcPts val="0"/>
              </a:spcAf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#Report Layouts</a:t>
            </a:r>
          </a:p>
          <a:p>
            <a:pPr marL="342900" indent="-342900" algn="just" rtl="0" fontAlgn="base">
              <a:spcBef>
                <a:spcPts val="0"/>
              </a:spcBef>
              <a:spcAft>
                <a:spcPts val="0"/>
              </a:spcAft>
              <a:buFont typeface="Wingdings" panose="05000000000000000000" pitchFamily="2" charset="2"/>
              <a:buChar char="Ø"/>
            </a:pPr>
            <a:r>
              <a:rPr lang="en-US" sz="2400" b="0" dirty="0">
                <a:effectLst/>
                <a:latin typeface="Cambria Math" panose="02040503050406030204" pitchFamily="18" charset="0"/>
                <a:ea typeface="Cambria Math" panose="02040503050406030204" pitchFamily="18" charset="0"/>
              </a:rPr>
              <a:t>#External Interfaces.</a:t>
            </a:r>
          </a:p>
        </p:txBody>
      </p:sp>
    </p:spTree>
    <p:extLst>
      <p:ext uri="{BB962C8B-B14F-4D97-AF65-F5344CB8AC3E}">
        <p14:creationId xmlns:p14="http://schemas.microsoft.com/office/powerpoint/2010/main" val="228720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Master Class Diagram</a:t>
            </a:r>
            <a:endParaRPr sz="2400" dirty="0">
              <a:solidFill>
                <a:srgbClr val="FF0000"/>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D6AE39D1-E203-71D3-340B-46DBCAD4E652}"/>
              </a:ext>
            </a:extLst>
          </p:cNvPr>
          <p:cNvPicPr>
            <a:picLocks noChangeAspect="1"/>
          </p:cNvPicPr>
          <p:nvPr/>
        </p:nvPicPr>
        <p:blipFill>
          <a:blip r:embed="rId3"/>
          <a:stretch>
            <a:fillRect/>
          </a:stretch>
        </p:blipFill>
        <p:spPr>
          <a:xfrm>
            <a:off x="-1" y="2216300"/>
            <a:ext cx="12192001" cy="4641701"/>
          </a:xfrm>
          <a:prstGeom prst="rect">
            <a:avLst/>
          </a:prstGeom>
        </p:spPr>
      </p:pic>
    </p:spTree>
    <p:extLst>
      <p:ext uri="{BB962C8B-B14F-4D97-AF65-F5344CB8AC3E}">
        <p14:creationId xmlns:p14="http://schemas.microsoft.com/office/powerpoint/2010/main" val="151931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Quick Glance</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499621" y="2648933"/>
            <a:ext cx="11133055" cy="1209756"/>
          </a:xfrm>
          <a:prstGeom prst="rect">
            <a:avLst/>
          </a:prstGeom>
          <a:noFill/>
        </p:spPr>
        <p:txBody>
          <a:bodyPr wrap="square" rtlCol="0">
            <a:spAutoFit/>
          </a:bodyPr>
          <a:lstStyle/>
          <a:p>
            <a:pPr marL="0" marR="0" lvl="0" indent="0" algn="l" rtl="0">
              <a:spcBef>
                <a:spcPts val="0"/>
              </a:spcBef>
              <a:spcAft>
                <a:spcPts val="0"/>
              </a:spcAft>
              <a:buNone/>
            </a:pPr>
            <a:r>
              <a:rPr lang="en-US" sz="2400" b="0" i="0" u="none" strike="noStrike" cap="none" dirty="0">
                <a:solidFill>
                  <a:schemeClr val="tx1"/>
                </a:solidFill>
                <a:latin typeface="Cambria Math" panose="02040503050406030204" pitchFamily="18" charset="0"/>
                <a:ea typeface="Cambria Math" panose="02040503050406030204" pitchFamily="18" charset="0"/>
                <a:cs typeface="Trebuchet MS"/>
                <a:sym typeface="Trebuchet MS"/>
              </a:rPr>
              <a:t>Project Title: Sports Video Summarization</a:t>
            </a:r>
            <a:endParaRPr lang="en-US" sz="2400" dirty="0">
              <a:solidFill>
                <a:schemeClr val="tx1"/>
              </a:solidFill>
              <a:latin typeface="Cambria Math" panose="02040503050406030204" pitchFamily="18" charset="0"/>
              <a:ea typeface="Cambria Math" panose="02040503050406030204" pitchFamily="18" charset="0"/>
            </a:endParaRPr>
          </a:p>
          <a:p>
            <a:pPr marL="0" marR="0" lvl="0" indent="0" algn="l" rtl="0">
              <a:spcBef>
                <a:spcPts val="0"/>
              </a:spcBef>
              <a:spcAft>
                <a:spcPts val="0"/>
              </a:spcAft>
              <a:buNone/>
            </a:pPr>
            <a:r>
              <a:rPr lang="en-US" sz="2400" b="0" i="0" u="none" strike="noStrike" cap="none" dirty="0">
                <a:solidFill>
                  <a:schemeClr val="tx1"/>
                </a:solidFill>
                <a:latin typeface="Cambria Math" panose="02040503050406030204" pitchFamily="18" charset="0"/>
                <a:ea typeface="Cambria Math" panose="02040503050406030204" pitchFamily="18" charset="0"/>
                <a:cs typeface="Trebuchet MS"/>
                <a:sym typeface="Trebuchet MS"/>
              </a:rPr>
              <a:t>Project ID: 43</a:t>
            </a:r>
          </a:p>
          <a:p>
            <a:pPr marL="0" marR="0" lvl="0" indent="0" algn="l" rtl="0">
              <a:spcBef>
                <a:spcPts val="0"/>
              </a:spcBef>
              <a:spcAft>
                <a:spcPts val="0"/>
              </a:spcAft>
              <a:buNone/>
            </a:pPr>
            <a:r>
              <a:rPr lang="en-US" sz="2400" b="0" i="0" u="none" strike="noStrike" cap="none" dirty="0">
                <a:solidFill>
                  <a:schemeClr val="tx1"/>
                </a:solidFill>
                <a:latin typeface="Cambria Math" panose="02040503050406030204" pitchFamily="18" charset="0"/>
                <a:ea typeface="Cambria Math" panose="02040503050406030204" pitchFamily="18" charset="0"/>
                <a:cs typeface="Trebuchet MS"/>
                <a:sym typeface="Trebuchet MS"/>
              </a:rPr>
              <a:t>Project Guide: </a:t>
            </a: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Prof Kokila P </a:t>
            </a:r>
            <a:r>
              <a:rPr lang="en-US" sz="2400" b="0" i="0" u="none" strike="noStrike" cap="none" dirty="0">
                <a:solidFill>
                  <a:schemeClr val="tx1"/>
                </a:solidFill>
                <a:latin typeface="Cambria Math" panose="02040503050406030204" pitchFamily="18" charset="0"/>
                <a:ea typeface="Cambria Math" panose="02040503050406030204" pitchFamily="18" charset="0"/>
                <a:cs typeface="Trebuchet MS"/>
                <a:sym typeface="Trebuchet MS"/>
              </a:rPr>
              <a:t>             </a:t>
            </a:r>
          </a:p>
        </p:txBody>
      </p:sp>
      <p:sp>
        <p:nvSpPr>
          <p:cNvPr id="6" name="TextBox 5">
            <a:extLst>
              <a:ext uri="{FF2B5EF4-FFF2-40B4-BE49-F238E27FC236}">
                <a16:creationId xmlns:a16="http://schemas.microsoft.com/office/drawing/2014/main" id="{A95ABF12-0B93-C374-9FE2-98D98B5F46A3}"/>
              </a:ext>
            </a:extLst>
          </p:cNvPr>
          <p:cNvSpPr txBox="1"/>
          <p:nvPr/>
        </p:nvSpPr>
        <p:spPr>
          <a:xfrm>
            <a:off x="490194" y="4166647"/>
            <a:ext cx="11142482" cy="1569660"/>
          </a:xfrm>
          <a:prstGeom prst="rect">
            <a:avLst/>
          </a:prstGeom>
          <a:noFill/>
        </p:spPr>
        <p:txBody>
          <a:bodyPr wrap="square" rtlCol="0">
            <a:spAutoFit/>
          </a:bodyPr>
          <a:lstStyle/>
          <a:p>
            <a:pPr lvl="4"/>
            <a:r>
              <a:rPr lang="en-US" sz="2400" b="0" i="0" u="none" strike="noStrike" cap="none" dirty="0">
                <a:solidFill>
                  <a:schemeClr val="tx1"/>
                </a:solidFill>
                <a:latin typeface="Cambria Math" panose="02040503050406030204" pitchFamily="18" charset="0"/>
                <a:ea typeface="Cambria Math" panose="02040503050406030204" pitchFamily="18" charset="0"/>
                <a:cs typeface="Trebuchet MS"/>
                <a:sym typeface="Trebuchet MS"/>
              </a:rPr>
              <a:t>Katta Lohith Krishna Kumar-PES2UG20CS158</a:t>
            </a:r>
          </a:p>
          <a:p>
            <a:pPr lvl="4"/>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Kanikaram Roopasreesai-PES2UG20CS154</a:t>
            </a:r>
          </a:p>
          <a:p>
            <a:pPr lvl="4"/>
            <a:r>
              <a:rPr lang="en-US" sz="2400" b="0" i="0" u="none" strike="noStrike" cap="none" dirty="0">
                <a:solidFill>
                  <a:schemeClr val="tx1"/>
                </a:solidFill>
                <a:latin typeface="Cambria Math" panose="02040503050406030204" pitchFamily="18" charset="0"/>
                <a:ea typeface="Cambria Math" panose="02040503050406030204" pitchFamily="18" charset="0"/>
                <a:cs typeface="Trebuchet MS"/>
                <a:sym typeface="Trebuchet MS"/>
              </a:rPr>
              <a:t>Koyya Deekshit</a:t>
            </a: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ha-PES2UG20CS167</a:t>
            </a:r>
          </a:p>
          <a:p>
            <a:pPr lvl="4"/>
            <a:r>
              <a:rPr lang="en-US" sz="2400" b="0" i="0" u="none" strike="noStrike" cap="none" dirty="0">
                <a:solidFill>
                  <a:schemeClr val="tx1"/>
                </a:solidFill>
                <a:latin typeface="Cambria Math" panose="02040503050406030204" pitchFamily="18" charset="0"/>
                <a:ea typeface="Cambria Math" panose="02040503050406030204" pitchFamily="18" charset="0"/>
                <a:cs typeface="Trebuchet MS"/>
                <a:sym typeface="Trebuchet MS"/>
              </a:rPr>
              <a:t>Maneesh Nand Reddy Kondaiahgari-PES2UG20CS186</a:t>
            </a:r>
          </a:p>
        </p:txBody>
      </p:sp>
    </p:spTree>
    <p:extLst>
      <p:ext uri="{BB962C8B-B14F-4D97-AF65-F5344CB8AC3E}">
        <p14:creationId xmlns:p14="http://schemas.microsoft.com/office/powerpoint/2010/main" val="199207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Use-Case Diagram</a:t>
            </a:r>
            <a:endParaRPr sz="2400" dirty="0">
              <a:solidFill>
                <a:srgbClr val="FF0000"/>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5A2EEC06-23B3-BC76-89D5-5ADDAC0222C5}"/>
              </a:ext>
            </a:extLst>
          </p:cNvPr>
          <p:cNvPicPr>
            <a:picLocks noChangeAspect="1"/>
          </p:cNvPicPr>
          <p:nvPr/>
        </p:nvPicPr>
        <p:blipFill>
          <a:blip r:embed="rId3"/>
          <a:stretch>
            <a:fillRect/>
          </a:stretch>
        </p:blipFill>
        <p:spPr>
          <a:xfrm>
            <a:off x="1762812" y="1920715"/>
            <a:ext cx="8666375" cy="4471538"/>
          </a:xfrm>
          <a:prstGeom prst="rect">
            <a:avLst/>
          </a:prstGeom>
        </p:spPr>
      </p:pic>
    </p:spTree>
    <p:extLst>
      <p:ext uri="{BB962C8B-B14F-4D97-AF65-F5344CB8AC3E}">
        <p14:creationId xmlns:p14="http://schemas.microsoft.com/office/powerpoint/2010/main" val="119602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Technologies Used</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1569660"/>
          </a:xfrm>
          <a:prstGeom prst="rect">
            <a:avLst/>
          </a:prstGeom>
          <a:noFill/>
        </p:spPr>
        <p:txBody>
          <a:bodyPr wrap="square" lIns="91440" tIns="45720" rIns="91440" bIns="45720" rtlCol="0" anchor="t">
            <a:spAutoFit/>
          </a:bodyPr>
          <a:lstStyle/>
          <a:p>
            <a:pPr marL="342900" indent="-342900" algn="just">
              <a:buClr>
                <a:schemeClr val="dk1"/>
              </a:buClr>
              <a:buFont typeface="Wingdings" panose="05000000000000000000" pitchFamily="2" charset="2"/>
              <a:buChar char="Ø"/>
            </a:pPr>
            <a:r>
              <a:rPr lang="en-US" sz="2400" dirty="0">
                <a:latin typeface="Cambria Math"/>
                <a:ea typeface="Cambria Math"/>
              </a:rPr>
              <a:t>Key Frame extraction is done using Multi-CNN Models.</a:t>
            </a:r>
          </a:p>
          <a:p>
            <a:pPr marL="342900" indent="-342900" algn="just">
              <a:buClr>
                <a:schemeClr val="dk1"/>
              </a:buClr>
              <a:buFont typeface="Wingdings" panose="05000000000000000000" pitchFamily="2" charset="2"/>
              <a:buChar char="Ø"/>
            </a:pPr>
            <a:r>
              <a:rPr lang="en-US" sz="2400" dirty="0">
                <a:latin typeface="Cambria Math"/>
                <a:ea typeface="Cambria Math"/>
              </a:rPr>
              <a:t>Programming Languages like Python.</a:t>
            </a:r>
          </a:p>
          <a:p>
            <a:pPr marL="342900" indent="-342900" algn="just">
              <a:buClr>
                <a:schemeClr val="dk1"/>
              </a:buClr>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Image feature extraction is done through pre-trained models like 3D ResNet.</a:t>
            </a:r>
          </a:p>
          <a:p>
            <a:pPr marL="342900" indent="-342900" algn="just">
              <a:buClr>
                <a:schemeClr val="dk1"/>
              </a:buClr>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Google Collab is used for execution purposes.</a:t>
            </a:r>
            <a:endParaRPr lang="en-US" sz="2400" dirty="0">
              <a:solidFill>
                <a:srgbClr val="0000FF"/>
              </a:solidFill>
              <a:latin typeface="Cambria Math" panose="02040503050406030204" pitchFamily="18" charset="0"/>
              <a:ea typeface="Cambria Math" panose="02040503050406030204" pitchFamily="18" charset="0"/>
              <a:cs typeface="Trebuchet MS"/>
            </a:endParaRPr>
          </a:p>
        </p:txBody>
      </p:sp>
    </p:spTree>
    <p:extLst>
      <p:ext uri="{BB962C8B-B14F-4D97-AF65-F5344CB8AC3E}">
        <p14:creationId xmlns:p14="http://schemas.microsoft.com/office/powerpoint/2010/main" val="264843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Project Progress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1200329"/>
          </a:xfrm>
          <a:prstGeom prst="rect">
            <a:avLst/>
          </a:prstGeom>
          <a:noFill/>
        </p:spPr>
        <p:txBody>
          <a:bodyPr wrap="square" rtlCol="0">
            <a:spAutoFit/>
          </a:bodyPr>
          <a:lstStyle/>
          <a:p>
            <a:pPr marL="342900" indent="-342900" algn="just" rtl="0" fontAlgn="base">
              <a:spcBef>
                <a:spcPts val="0"/>
              </a:spcBef>
              <a:spcAft>
                <a:spcPts val="0"/>
              </a:spcAf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Literature Survey.</a:t>
            </a:r>
          </a:p>
          <a:p>
            <a:pPr marL="342900" indent="-342900" algn="just" rtl="0" fontAlgn="base">
              <a:spcBef>
                <a:spcPts val="0"/>
              </a:spcBef>
              <a:spcAft>
                <a:spcPts val="0"/>
              </a:spcAf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We have acquired a dataset and got access to use that dataset. Now we are analyzing the dataset if it works for our Model or not.</a:t>
            </a:r>
          </a:p>
        </p:txBody>
      </p:sp>
    </p:spTree>
    <p:extLst>
      <p:ext uri="{BB962C8B-B14F-4D97-AF65-F5344CB8AC3E}">
        <p14:creationId xmlns:p14="http://schemas.microsoft.com/office/powerpoint/2010/main" val="153950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Any Other Information</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1569660"/>
          </a:xfrm>
          <a:prstGeom prst="rect">
            <a:avLst/>
          </a:prstGeom>
          <a:noFill/>
        </p:spPr>
        <p:txBody>
          <a:bodyPr wrap="square" rtlCol="0">
            <a:spAutoFit/>
          </a:bodyPr>
          <a:lstStyle/>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000000"/>
                </a:solidFill>
                <a:effectLst/>
                <a:latin typeface="Cambria Math" panose="02040503050406030204" pitchFamily="18" charset="0"/>
                <a:ea typeface="Cambria Math" panose="02040503050406030204" pitchFamily="18" charset="0"/>
              </a:rPr>
              <a:t>Any other Information to add-on</a:t>
            </a:r>
          </a:p>
          <a:p>
            <a:pPr marL="342900" indent="-342900" algn="just" rtl="0" fontAlgn="base">
              <a:spcBef>
                <a:spcPts val="0"/>
              </a:spcBef>
              <a:spcAft>
                <a:spcPts val="0"/>
              </a:spcAf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Note: Changes can be made in the template, with the consent of the guide for inclusion of any other information.</a:t>
            </a:r>
            <a:endParaRPr lang="en-US" sz="2400" b="0" i="0" u="none" strike="noStrike" dirty="0">
              <a:solidFill>
                <a:srgbClr val="000000"/>
              </a:solidFill>
              <a:effectLst/>
              <a:latin typeface="Cambria Math" panose="02040503050406030204" pitchFamily="18" charset="0"/>
              <a:ea typeface="Cambria Math" panose="02040503050406030204" pitchFamily="18" charset="0"/>
            </a:endParaRPr>
          </a:p>
          <a:p>
            <a:pPr marL="457200" marR="0" lvl="0" indent="-381000" algn="just" rtl="0">
              <a:spcBef>
                <a:spcPts val="0"/>
              </a:spcBef>
              <a:spcAft>
                <a:spcPts val="0"/>
              </a:spcAft>
              <a:buClr>
                <a:schemeClr val="dk1"/>
              </a:buClr>
              <a:buSzPts val="2400"/>
              <a:buFont typeface="Wingdings" panose="05000000000000000000" pitchFamily="2" charset="2"/>
              <a:buChar char="Ø"/>
            </a:pPr>
            <a:endParaRPr lang="en-US" sz="2400" dirty="0">
              <a:solidFill>
                <a:srgbClr val="0000FF"/>
              </a:solidFill>
              <a:latin typeface="Cambria Math" panose="02040503050406030204" pitchFamily="18" charset="0"/>
              <a:ea typeface="Cambria Math" panose="02040503050406030204" pitchFamily="18" charset="0"/>
              <a:cs typeface="Trebuchet MS"/>
              <a:sym typeface="Trebuchet MS"/>
            </a:endParaRPr>
          </a:p>
        </p:txBody>
      </p:sp>
    </p:spTree>
    <p:extLst>
      <p:ext uri="{BB962C8B-B14F-4D97-AF65-F5344CB8AC3E}">
        <p14:creationId xmlns:p14="http://schemas.microsoft.com/office/powerpoint/2010/main" val="84475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900" indent="-342900" algn="r" eaLnBrk="0" hangingPunct="0">
              <a:spcBef>
                <a:spcPts val="0"/>
              </a:spcBef>
              <a:spcAft>
                <a:spcPts val="0"/>
              </a:spcAft>
              <a:defRPr/>
            </a:pPr>
            <a:r>
              <a:rPr lang="en-IN" sz="2400" dirty="0">
                <a:solidFill>
                  <a:srgbClr val="FF0000"/>
                </a:solidFill>
                <a:latin typeface="Trebuchet MS"/>
              </a:rPr>
              <a:t>Capstone (Phase-I &amp; Phase-II) Project Timeline</a:t>
            </a:r>
            <a:endParaRPr lang="en-US" sz="2400" dirty="0">
              <a:solidFill>
                <a:srgbClr val="FF0000"/>
              </a:solidFill>
              <a:latin typeface="Trebuchet MS"/>
            </a:endParaRPr>
          </a:p>
        </p:txBody>
      </p:sp>
      <p:pic>
        <p:nvPicPr>
          <p:cNvPr id="3" name="Picture 2">
            <a:extLst>
              <a:ext uri="{FF2B5EF4-FFF2-40B4-BE49-F238E27FC236}">
                <a16:creationId xmlns:a16="http://schemas.microsoft.com/office/drawing/2014/main" id="{72735068-00C3-BE00-CE1A-816BBE671B1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5446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Summarization</a:t>
            </a:r>
            <a:endParaRPr lang="en-US" sz="2400" dirty="0"/>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1938992"/>
          </a:xfrm>
          <a:prstGeom prst="rect">
            <a:avLst/>
          </a:prstGeom>
          <a:noFill/>
        </p:spPr>
        <p:txBody>
          <a:bodyPr wrap="square" rtlCol="0">
            <a:spAutoFit/>
          </a:bodyPr>
          <a:lstStyle/>
          <a:p>
            <a:pPr marL="342900" indent="-342900" algn="just" rtl="0" fontAlgn="base">
              <a:spcBef>
                <a:spcPts val="0"/>
              </a:spcBef>
              <a:spcAft>
                <a:spcPts val="0"/>
              </a:spcAft>
              <a:buFont typeface="Wingdings" panose="05000000000000000000" pitchFamily="2" charset="2"/>
              <a:buChar char="Ø"/>
            </a:pPr>
            <a:r>
              <a:rPr lang="en-US" sz="2400" b="0" i="0" u="none" strike="noStrike" dirty="0">
                <a:solidFill>
                  <a:srgbClr val="000000"/>
                </a:solidFill>
                <a:effectLst/>
                <a:latin typeface="Cambria Math" panose="02040503050406030204" pitchFamily="18" charset="0"/>
                <a:ea typeface="Cambria Math" panose="02040503050406030204" pitchFamily="18" charset="0"/>
              </a:rPr>
              <a:t>This Model will generate video highlights while considering the importance of each frame i.e., by giving it a bias value to each frame and extracting the highlights based on those bias values.</a:t>
            </a:r>
          </a:p>
          <a:p>
            <a:pPr marL="342900" indent="-342900" algn="just" rtl="0" fontAlgn="base">
              <a:spcBef>
                <a:spcPts val="0"/>
              </a:spcBef>
              <a:spcAft>
                <a:spcPts val="0"/>
              </a:spcAf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This Model is expected to return concise highlights which are much related to the key moments in the game. </a:t>
            </a:r>
            <a:endParaRPr lang="en-US" sz="2400" dirty="0">
              <a:solidFill>
                <a:srgbClr val="0000FF"/>
              </a:solidFill>
              <a:latin typeface="Cambria Math" panose="02040503050406030204" pitchFamily="18" charset="0"/>
              <a:ea typeface="Cambria Math" panose="02040503050406030204" pitchFamily="18" charset="0"/>
              <a:cs typeface="Trebuchet MS"/>
              <a:sym typeface="Trebuchet MS"/>
            </a:endParaRPr>
          </a:p>
        </p:txBody>
      </p:sp>
    </p:spTree>
    <p:extLst>
      <p:ext uri="{BB962C8B-B14F-4D97-AF65-F5344CB8AC3E}">
        <p14:creationId xmlns:p14="http://schemas.microsoft.com/office/powerpoint/2010/main" val="417591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33425"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References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4770537"/>
          </a:xfrm>
          <a:prstGeom prst="rect">
            <a:avLst/>
          </a:prstGeom>
          <a:noFill/>
        </p:spPr>
        <p:txBody>
          <a:bodyPr wrap="square" rtlCol="0">
            <a:spAutoFit/>
          </a:bodyPr>
          <a:lstStyle/>
          <a:p>
            <a:pPr algn="just" rtl="0" fontAlgn="base">
              <a:spcBef>
                <a:spcPts val="0"/>
              </a:spcBef>
              <a:spcAft>
                <a:spcPts val="0"/>
              </a:spcAft>
            </a:pPr>
            <a:r>
              <a:rPr lang="en-US" sz="1600" dirty="0">
                <a:latin typeface="Cambria Math" panose="02040503050406030204" pitchFamily="18" charset="0"/>
                <a:ea typeface="Cambria Math" panose="02040503050406030204" pitchFamily="18" charset="0"/>
              </a:rPr>
              <a:t>[1]</a:t>
            </a:r>
            <a:r>
              <a:rPr lang="en-IN" sz="1600" b="0" i="0" dirty="0">
                <a:solidFill>
                  <a:srgbClr val="333333"/>
                </a:solidFill>
                <a:effectLst/>
                <a:latin typeface="Cambria Math" panose="02040503050406030204" pitchFamily="18" charset="0"/>
                <a:ea typeface="Cambria Math" panose="02040503050406030204" pitchFamily="18" charset="0"/>
              </a:rPr>
              <a:t>Nair, M.S., Mohan, J. Static video summarization using multi-CNN with sparse autoencoder and random forest classifier. </a:t>
            </a:r>
            <a:r>
              <a:rPr lang="en-IN" sz="1600" b="0" i="1" dirty="0" err="1">
                <a:solidFill>
                  <a:srgbClr val="333333"/>
                </a:solidFill>
                <a:effectLst/>
                <a:latin typeface="Cambria Math" panose="02040503050406030204" pitchFamily="18" charset="0"/>
                <a:ea typeface="Cambria Math" panose="02040503050406030204" pitchFamily="18" charset="0"/>
              </a:rPr>
              <a:t>SIViP</a:t>
            </a:r>
            <a:r>
              <a:rPr lang="en-IN" sz="1600" b="0" i="0" dirty="0">
                <a:solidFill>
                  <a:srgbClr val="333333"/>
                </a:solidFill>
                <a:effectLst/>
                <a:latin typeface="Cambria Math" panose="02040503050406030204" pitchFamily="18" charset="0"/>
                <a:ea typeface="Cambria Math" panose="02040503050406030204" pitchFamily="18" charset="0"/>
              </a:rPr>
              <a:t> </a:t>
            </a:r>
            <a:r>
              <a:rPr lang="en-IN" sz="1600" b="1" i="0" dirty="0">
                <a:solidFill>
                  <a:srgbClr val="333333"/>
                </a:solidFill>
                <a:effectLst/>
                <a:latin typeface="Cambria Math" panose="02040503050406030204" pitchFamily="18" charset="0"/>
                <a:ea typeface="Cambria Math" panose="02040503050406030204" pitchFamily="18" charset="0"/>
              </a:rPr>
              <a:t>15</a:t>
            </a:r>
            <a:r>
              <a:rPr lang="en-IN" sz="1600" b="0" i="0" dirty="0">
                <a:solidFill>
                  <a:srgbClr val="333333"/>
                </a:solidFill>
                <a:effectLst/>
                <a:latin typeface="Cambria Math" panose="02040503050406030204" pitchFamily="18" charset="0"/>
                <a:ea typeface="Cambria Math" panose="02040503050406030204" pitchFamily="18" charset="0"/>
              </a:rPr>
              <a:t>, 735–742 (2021). https://doi.org/10.1007/s11760-020-01791-4</a:t>
            </a:r>
            <a:endParaRPr lang="en-US" sz="1600" dirty="0">
              <a:latin typeface="Cambria Math" panose="02040503050406030204" pitchFamily="18" charset="0"/>
              <a:ea typeface="Cambria Math" panose="02040503050406030204" pitchFamily="18" charset="0"/>
            </a:endParaRPr>
          </a:p>
          <a:p>
            <a:pPr algn="just" rtl="0" fontAlgn="base">
              <a:spcBef>
                <a:spcPts val="0"/>
              </a:spcBef>
              <a:spcAft>
                <a:spcPts val="0"/>
              </a:spcAft>
            </a:pPr>
            <a:r>
              <a:rPr lang="en-US" sz="1600" dirty="0">
                <a:latin typeface="Cambria Math" panose="02040503050406030204" pitchFamily="18" charset="0"/>
                <a:ea typeface="Cambria Math" panose="02040503050406030204" pitchFamily="18" charset="0"/>
              </a:rPr>
              <a:t>[2]R. Agyeman, R. Muhammad and G. S. Choi, "Soccer Video Summarization Using Deep Learning," 2019 IEEE Conference on Multimedia Information Processing and Retrieval (MIPR), San Jose, CA, USA, 2019, pp. 270-273, </a:t>
            </a:r>
            <a:r>
              <a:rPr lang="en-US" sz="1600" dirty="0" err="1">
                <a:latin typeface="Cambria Math" panose="02040503050406030204" pitchFamily="18" charset="0"/>
                <a:ea typeface="Cambria Math" panose="02040503050406030204" pitchFamily="18" charset="0"/>
              </a:rPr>
              <a:t>doi</a:t>
            </a:r>
            <a:r>
              <a:rPr lang="en-US" sz="1600" dirty="0">
                <a:latin typeface="Cambria Math" panose="02040503050406030204" pitchFamily="18" charset="0"/>
                <a:ea typeface="Cambria Math" panose="02040503050406030204" pitchFamily="18" charset="0"/>
              </a:rPr>
              <a:t>: 10.1109/MIPR.2019.00055.</a:t>
            </a:r>
          </a:p>
          <a:p>
            <a:pPr algn="just" rtl="0" fontAlgn="base">
              <a:spcBef>
                <a:spcPts val="0"/>
              </a:spcBef>
              <a:spcAft>
                <a:spcPts val="0"/>
              </a:spcAft>
            </a:pPr>
            <a:r>
              <a:rPr lang="en-US" sz="1600" dirty="0">
                <a:latin typeface="Cambria Math" panose="02040503050406030204" pitchFamily="18" charset="0"/>
                <a:ea typeface="Cambria Math" panose="02040503050406030204" pitchFamily="18" charset="0"/>
              </a:rPr>
              <a:t>[3]M. Sanabria, F. </a:t>
            </a:r>
            <a:r>
              <a:rPr lang="en-US" sz="1600" dirty="0" err="1">
                <a:latin typeface="Cambria Math" panose="02040503050406030204" pitchFamily="18" charset="0"/>
                <a:ea typeface="Cambria Math" panose="02040503050406030204" pitchFamily="18" charset="0"/>
              </a:rPr>
              <a:t>Precioso</a:t>
            </a:r>
            <a:r>
              <a:rPr lang="en-US" sz="1600" dirty="0">
                <a:latin typeface="Cambria Math" panose="02040503050406030204" pitchFamily="18" charset="0"/>
                <a:ea typeface="Cambria Math" panose="02040503050406030204" pitchFamily="18" charset="0"/>
              </a:rPr>
              <a:t> and T. </a:t>
            </a:r>
            <a:r>
              <a:rPr lang="en-US" sz="1600" dirty="0" err="1">
                <a:latin typeface="Cambria Math" panose="02040503050406030204" pitchFamily="18" charset="0"/>
                <a:ea typeface="Cambria Math" panose="02040503050406030204" pitchFamily="18" charset="0"/>
              </a:rPr>
              <a:t>Menguy</a:t>
            </a:r>
            <a:r>
              <a:rPr lang="en-US" sz="1600" dirty="0">
                <a:latin typeface="Cambria Math" panose="02040503050406030204" pitchFamily="18" charset="0"/>
                <a:ea typeface="Cambria Math" panose="02040503050406030204" pitchFamily="18" charset="0"/>
              </a:rPr>
              <a:t>, "Profiling Actions for Sport Video Summarization: An attention signal analysis," 2020 IEEE 22nd International Workshop on Multimedia Signal Processing (MMSP), Tampere, Finland, 2020, pp. 1-6, </a:t>
            </a:r>
            <a:r>
              <a:rPr lang="en-US" sz="1600" dirty="0" err="1">
                <a:latin typeface="Cambria Math" panose="02040503050406030204" pitchFamily="18" charset="0"/>
                <a:ea typeface="Cambria Math" panose="02040503050406030204" pitchFamily="18" charset="0"/>
              </a:rPr>
              <a:t>doi</a:t>
            </a:r>
            <a:r>
              <a:rPr lang="en-US" sz="1600" dirty="0">
                <a:latin typeface="Cambria Math" panose="02040503050406030204" pitchFamily="18" charset="0"/>
                <a:ea typeface="Cambria Math" panose="02040503050406030204" pitchFamily="18" charset="0"/>
              </a:rPr>
              <a:t>: 10.1109/MMSP48831.2020.9287062.</a:t>
            </a:r>
          </a:p>
          <a:p>
            <a:pPr algn="just" fontAlgn="base"/>
            <a:r>
              <a:rPr lang="en-US" sz="1600" dirty="0">
                <a:latin typeface="Cambria Math" panose="02040503050406030204" pitchFamily="18" charset="0"/>
                <a:ea typeface="Cambria Math" panose="02040503050406030204" pitchFamily="18" charset="0"/>
              </a:rPr>
              <a:t>[4] M. E. Anjum, S. F. Ali, M. T. Hassan and M. Adnan, "Video summarization: Sports highlights generation," INMIC, Lahore, Pakistan, 2013, pp. 142-147, doi:10.1109/INMIC.2013.6731340.</a:t>
            </a:r>
            <a:endParaRPr lang="en-IN" sz="1600" dirty="0">
              <a:latin typeface="Cambria Math" panose="02040503050406030204" pitchFamily="18" charset="0"/>
              <a:ea typeface="Cambria Math" panose="02040503050406030204" pitchFamily="18" charset="0"/>
            </a:endParaRPr>
          </a:p>
          <a:p>
            <a:pPr algn="just" fontAlgn="base"/>
            <a:r>
              <a:rPr lang="en-US" sz="1600" dirty="0">
                <a:latin typeface="Cambria Math" panose="02040503050406030204" pitchFamily="18" charset="0"/>
                <a:ea typeface="Cambria Math" panose="02040503050406030204" pitchFamily="18" charset="0"/>
              </a:rPr>
              <a:t>[5]</a:t>
            </a:r>
            <a:r>
              <a:rPr lang="en-IN" sz="1600" dirty="0">
                <a:latin typeface="Cambria Math" panose="02040503050406030204" pitchFamily="18" charset="0"/>
                <a:ea typeface="Cambria Math" panose="02040503050406030204" pitchFamily="18" charset="0"/>
              </a:rPr>
              <a:t> J. Han, Y. Zhang and Z. Sun, "Key Frame Extraction Based on Sports Statistical Characteristics," 2022 IEEE Asia-Pacific Conference on Image Processing, Electronics and Computers (IPEC), Dalian, China, 2022, pp. 908-911, </a:t>
            </a:r>
            <a:r>
              <a:rPr lang="en-IN" sz="1600" dirty="0" err="1">
                <a:latin typeface="Cambria Math" panose="02040503050406030204" pitchFamily="18" charset="0"/>
                <a:ea typeface="Cambria Math" panose="02040503050406030204" pitchFamily="18" charset="0"/>
              </a:rPr>
              <a:t>doi</a:t>
            </a:r>
            <a:r>
              <a:rPr lang="en-IN" sz="1600" dirty="0">
                <a:latin typeface="Cambria Math" panose="02040503050406030204" pitchFamily="18" charset="0"/>
                <a:ea typeface="Cambria Math" panose="02040503050406030204" pitchFamily="18" charset="0"/>
              </a:rPr>
              <a:t>: 10.1109/IPEC54454.2022.9777583.</a:t>
            </a:r>
          </a:p>
          <a:p>
            <a:pPr algn="just" fontAlgn="base"/>
            <a:r>
              <a:rPr lang="en-US" sz="1600" dirty="0">
                <a:latin typeface="Cambria Math" panose="02040503050406030204" pitchFamily="18" charset="0"/>
                <a:ea typeface="Cambria Math" panose="02040503050406030204" pitchFamily="18" charset="0"/>
              </a:rPr>
              <a:t>[6] K. Davila, F. Xu, S. </a:t>
            </a:r>
            <a:r>
              <a:rPr lang="en-US" sz="1600" dirty="0" err="1">
                <a:latin typeface="Cambria Math" panose="02040503050406030204" pitchFamily="18" charset="0"/>
                <a:ea typeface="Cambria Math" panose="02040503050406030204" pitchFamily="18" charset="0"/>
              </a:rPr>
              <a:t>Setlur</a:t>
            </a:r>
            <a:r>
              <a:rPr lang="en-US" sz="1600" dirty="0">
                <a:latin typeface="Cambria Math" panose="02040503050406030204" pitchFamily="18" charset="0"/>
                <a:ea typeface="Cambria Math" panose="02040503050406030204" pitchFamily="18" charset="0"/>
              </a:rPr>
              <a:t> and V. </a:t>
            </a:r>
            <a:r>
              <a:rPr lang="en-US" sz="1600" dirty="0" err="1">
                <a:latin typeface="Cambria Math" panose="02040503050406030204" pitchFamily="18" charset="0"/>
                <a:ea typeface="Cambria Math" panose="02040503050406030204" pitchFamily="18" charset="0"/>
              </a:rPr>
              <a:t>Govindaraju</a:t>
            </a:r>
            <a:r>
              <a:rPr lang="en-US" sz="1600" dirty="0">
                <a:latin typeface="Cambria Math" panose="02040503050406030204" pitchFamily="18" charset="0"/>
                <a:ea typeface="Cambria Math" panose="02040503050406030204" pitchFamily="18" charset="0"/>
              </a:rPr>
              <a:t>, "FCN-</a:t>
            </a:r>
            <a:r>
              <a:rPr lang="en-US" sz="1600" dirty="0" err="1">
                <a:latin typeface="Cambria Math" panose="02040503050406030204" pitchFamily="18" charset="0"/>
                <a:ea typeface="Cambria Math" panose="02040503050406030204" pitchFamily="18" charset="0"/>
              </a:rPr>
              <a:t>LectureNet</a:t>
            </a:r>
            <a:r>
              <a:rPr lang="en-US" sz="1600" dirty="0">
                <a:latin typeface="Cambria Math" panose="02040503050406030204" pitchFamily="18" charset="0"/>
                <a:ea typeface="Cambria Math" panose="02040503050406030204" pitchFamily="18" charset="0"/>
              </a:rPr>
              <a:t>: Extractive Summarization of Whiteboard and Chalkboard Lecture Videos," in IEEE Access, vol. 9, pp. 104469-104484, 2021, </a:t>
            </a:r>
            <a:r>
              <a:rPr lang="en-US" sz="1600" dirty="0" err="1">
                <a:latin typeface="Cambria Math" panose="02040503050406030204" pitchFamily="18" charset="0"/>
                <a:ea typeface="Cambria Math" panose="02040503050406030204" pitchFamily="18" charset="0"/>
              </a:rPr>
              <a:t>doi</a:t>
            </a:r>
            <a:r>
              <a:rPr lang="en-US" sz="1600" dirty="0">
                <a:latin typeface="Cambria Math" panose="02040503050406030204" pitchFamily="18" charset="0"/>
                <a:ea typeface="Cambria Math" panose="02040503050406030204" pitchFamily="18" charset="0"/>
              </a:rPr>
              <a:t>: 10.1109/ACCESS.2021.3099427.</a:t>
            </a:r>
            <a:endParaRPr lang="en-IN" sz="1600" dirty="0">
              <a:latin typeface="Cambria Math" panose="02040503050406030204" pitchFamily="18" charset="0"/>
              <a:ea typeface="Cambria Math" panose="02040503050406030204" pitchFamily="18" charset="0"/>
            </a:endParaRPr>
          </a:p>
          <a:p>
            <a:pPr algn="just" fontAlgn="base"/>
            <a:r>
              <a:rPr lang="en-US" sz="1600" dirty="0">
                <a:latin typeface="Cambria Math" panose="02040503050406030204" pitchFamily="18" charset="0"/>
                <a:ea typeface="Cambria Math" panose="02040503050406030204" pitchFamily="18" charset="0"/>
              </a:rPr>
              <a:t>[7] H. </a:t>
            </a:r>
            <a:r>
              <a:rPr lang="en-US" sz="1600" dirty="0" err="1">
                <a:latin typeface="Cambria Math" panose="02040503050406030204" pitchFamily="18" charset="0"/>
                <a:ea typeface="Cambria Math" panose="02040503050406030204" pitchFamily="18" charset="0"/>
              </a:rPr>
              <a:t>Boukadida</a:t>
            </a:r>
            <a:r>
              <a:rPr lang="en-US" sz="1600" dirty="0">
                <a:latin typeface="Cambria Math" panose="02040503050406030204" pitchFamily="18" charset="0"/>
                <a:ea typeface="Cambria Math" panose="02040503050406030204" pitchFamily="18" charset="0"/>
              </a:rPr>
              <a:t>, S. -A. </a:t>
            </a:r>
            <a:r>
              <a:rPr lang="en-US" sz="1600" dirty="0" err="1">
                <a:latin typeface="Cambria Math" panose="02040503050406030204" pitchFamily="18" charset="0"/>
                <a:ea typeface="Cambria Math" panose="02040503050406030204" pitchFamily="18" charset="0"/>
              </a:rPr>
              <a:t>Berrani</a:t>
            </a:r>
            <a:r>
              <a:rPr lang="en-US" sz="1600" dirty="0">
                <a:latin typeface="Cambria Math" panose="02040503050406030204" pitchFamily="18" charset="0"/>
                <a:ea typeface="Cambria Math" panose="02040503050406030204" pitchFamily="18" charset="0"/>
              </a:rPr>
              <a:t> and P. Gros, "Automatically Creating Adaptive Video Summaries Using Constraint Satisfaction Programming: Application to Sport Content," in IEEE Transactions on Circuits and Systems for Video Technology, vol. 27, no. 4, pp. 920-934, April 2017, </a:t>
            </a:r>
            <a:r>
              <a:rPr lang="en-US" sz="1600" dirty="0" err="1">
                <a:latin typeface="Cambria Math" panose="02040503050406030204" pitchFamily="18" charset="0"/>
                <a:ea typeface="Cambria Math" panose="02040503050406030204" pitchFamily="18" charset="0"/>
              </a:rPr>
              <a:t>doi</a:t>
            </a:r>
            <a:r>
              <a:rPr lang="en-US" sz="1600" dirty="0">
                <a:latin typeface="Cambria Math" panose="02040503050406030204" pitchFamily="18" charset="0"/>
                <a:ea typeface="Cambria Math" panose="02040503050406030204" pitchFamily="18" charset="0"/>
              </a:rPr>
              <a:t>: 10.1109/TCSVT.2015.2513678.</a:t>
            </a:r>
            <a:endParaRPr lang="en-IN" sz="1600" dirty="0">
              <a:latin typeface="Cambria Math" panose="02040503050406030204" pitchFamily="18" charset="0"/>
              <a:ea typeface="Cambria Math" panose="02040503050406030204" pitchFamily="18" charset="0"/>
            </a:endParaRPr>
          </a:p>
          <a:p>
            <a:pPr algn="just" rtl="0" fontAlgn="base">
              <a:spcBef>
                <a:spcPts val="0"/>
              </a:spcBef>
              <a:spcAft>
                <a:spcPts val="0"/>
              </a:spcAft>
            </a:pPr>
            <a:endParaRPr lang="en-US"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20682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References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4770537"/>
          </a:xfrm>
          <a:prstGeom prst="rect">
            <a:avLst/>
          </a:prstGeom>
          <a:noFill/>
        </p:spPr>
        <p:txBody>
          <a:bodyPr wrap="square" rtlCol="0">
            <a:spAutoFit/>
          </a:bodyPr>
          <a:lstStyle/>
          <a:p>
            <a:pPr algn="just" fontAlgn="base"/>
            <a:r>
              <a:rPr lang="en-US" sz="1600" dirty="0">
                <a:latin typeface="Cambria Math" panose="02040503050406030204" pitchFamily="18" charset="0"/>
                <a:ea typeface="Cambria Math" panose="02040503050406030204" pitchFamily="18" charset="0"/>
              </a:rPr>
              <a:t>[8]</a:t>
            </a:r>
            <a:r>
              <a:rPr lang="en-IN" sz="1600" dirty="0">
                <a:latin typeface="Cambria Math" panose="02040503050406030204" pitchFamily="18" charset="0"/>
                <a:ea typeface="Cambria Math" panose="02040503050406030204" pitchFamily="18" charset="0"/>
              </a:rPr>
              <a:t> M. </a:t>
            </a:r>
            <a:r>
              <a:rPr lang="en-IN" sz="1600" dirty="0" err="1">
                <a:latin typeface="Cambria Math" panose="02040503050406030204" pitchFamily="18" charset="0"/>
                <a:ea typeface="Cambria Math" panose="02040503050406030204" pitchFamily="18" charset="0"/>
              </a:rPr>
              <a:t>Merler</a:t>
            </a:r>
            <a:r>
              <a:rPr lang="en-IN" sz="1600" dirty="0">
                <a:latin typeface="Cambria Math" panose="02040503050406030204" pitchFamily="18" charset="0"/>
                <a:ea typeface="Cambria Math" panose="02040503050406030204" pitchFamily="18" charset="0"/>
              </a:rPr>
              <a:t> et al., "Automatic Curation of Sports Highlights Using Multimodal Excitement Features," in IEEE Transactions on Multimedia, vol. 21, no. 5, pp. 1147-1160, May 2019, </a:t>
            </a:r>
            <a:r>
              <a:rPr lang="en-IN" sz="1600" dirty="0" err="1">
                <a:latin typeface="Cambria Math" panose="02040503050406030204" pitchFamily="18" charset="0"/>
                <a:ea typeface="Cambria Math" panose="02040503050406030204" pitchFamily="18" charset="0"/>
              </a:rPr>
              <a:t>doi</a:t>
            </a:r>
            <a:r>
              <a:rPr lang="en-IN" sz="1600" dirty="0">
                <a:latin typeface="Cambria Math" panose="02040503050406030204" pitchFamily="18" charset="0"/>
                <a:ea typeface="Cambria Math" panose="02040503050406030204" pitchFamily="18" charset="0"/>
              </a:rPr>
              <a:t>: 10.1109/TMM.2018.2876046.</a:t>
            </a:r>
          </a:p>
          <a:p>
            <a:pPr algn="just" rtl="0" fontAlgn="base">
              <a:spcBef>
                <a:spcPts val="0"/>
              </a:spcBef>
              <a:spcAft>
                <a:spcPts val="0"/>
              </a:spcAft>
            </a:pPr>
            <a:r>
              <a:rPr lang="en-US" sz="1600" dirty="0">
                <a:latin typeface="Cambria Math" panose="02040503050406030204" pitchFamily="18" charset="0"/>
                <a:ea typeface="Cambria Math" panose="02040503050406030204" pitchFamily="18" charset="0"/>
              </a:rPr>
              <a:t>[9]</a:t>
            </a:r>
            <a:r>
              <a:rPr lang="en-IN" sz="1600" dirty="0">
                <a:latin typeface="Cambria Math" panose="02040503050406030204" pitchFamily="18" charset="0"/>
                <a:ea typeface="Cambria Math" panose="02040503050406030204" pitchFamily="18" charset="0"/>
              </a:rPr>
              <a:t> R. Agyeman, R. Muhammad and G. S. Choi, "Soccer Video Summarization Using Deep Learning," 2019 IEEE Conference on Multimedia Information Processing and Retrieval (MIPR), San Jose, CA, USA, 2019, pp. 270-273, </a:t>
            </a:r>
            <a:r>
              <a:rPr lang="en-IN" sz="1600" dirty="0" err="1">
                <a:latin typeface="Cambria Math" panose="02040503050406030204" pitchFamily="18" charset="0"/>
                <a:ea typeface="Cambria Math" panose="02040503050406030204" pitchFamily="18" charset="0"/>
              </a:rPr>
              <a:t>doi</a:t>
            </a:r>
            <a:r>
              <a:rPr lang="en-IN" sz="1600" dirty="0">
                <a:latin typeface="Cambria Math" panose="02040503050406030204" pitchFamily="18" charset="0"/>
                <a:ea typeface="Cambria Math" panose="02040503050406030204" pitchFamily="18" charset="0"/>
              </a:rPr>
              <a:t>: 10.1109/MIPR.2019.00055</a:t>
            </a:r>
            <a:r>
              <a:rPr lang="en-US" sz="1600" dirty="0">
                <a:latin typeface="Cambria Math" panose="02040503050406030204" pitchFamily="18" charset="0"/>
                <a:ea typeface="Cambria Math" panose="02040503050406030204" pitchFamily="18" charset="0"/>
              </a:rPr>
              <a:t>.</a:t>
            </a:r>
          </a:p>
          <a:p>
            <a:pPr algn="just" fontAlgn="base"/>
            <a:r>
              <a:rPr lang="en-US" sz="1600" dirty="0">
                <a:latin typeface="Cambria Math" panose="02040503050406030204" pitchFamily="18" charset="0"/>
                <a:ea typeface="Cambria Math" panose="02040503050406030204" pitchFamily="18" charset="0"/>
              </a:rPr>
              <a:t>[10] G. Mujtaba, A. Malik and E. -S. Ryu, "LTC-SUM: Lightweight Client-Driven Personalized Video Summarization Framework Using 2D CNN," in IEEE Access, vol. 10, pp. 103041-103055, 2022, </a:t>
            </a:r>
            <a:r>
              <a:rPr lang="en-US" sz="1600" dirty="0" err="1">
                <a:latin typeface="Cambria Math" panose="02040503050406030204" pitchFamily="18" charset="0"/>
                <a:ea typeface="Cambria Math" panose="02040503050406030204" pitchFamily="18" charset="0"/>
              </a:rPr>
              <a:t>doi</a:t>
            </a:r>
            <a:r>
              <a:rPr lang="en-US" sz="1600" dirty="0">
                <a:latin typeface="Cambria Math" panose="02040503050406030204" pitchFamily="18" charset="0"/>
                <a:ea typeface="Cambria Math" panose="02040503050406030204" pitchFamily="18" charset="0"/>
              </a:rPr>
              <a:t>: 10.1109/ACCESS.2022.3209275.</a:t>
            </a:r>
          </a:p>
          <a:p>
            <a:pPr algn="just" fontAlgn="base"/>
            <a:r>
              <a:rPr lang="en-US" sz="1600" dirty="0">
                <a:latin typeface="Cambria Math" panose="02040503050406030204" pitchFamily="18" charset="0"/>
                <a:ea typeface="Cambria Math" panose="02040503050406030204" pitchFamily="18" charset="0"/>
              </a:rPr>
              <a:t>[11]</a:t>
            </a:r>
            <a:r>
              <a:rPr lang="en-IN" sz="1600" dirty="0">
                <a:latin typeface="Cambria Math" panose="02040503050406030204" pitchFamily="18" charset="0"/>
                <a:ea typeface="Cambria Math" panose="02040503050406030204" pitchFamily="18" charset="0"/>
              </a:rPr>
              <a:t> D. Xu, H. Fu, L. Wu, M. Jian, D. Wang and X. Liu, "Group Activity Recognition by Using Effective Multiple Modality Relation Representation With Temporal-Spatial Attention," in IEEE Access, vol. 8, pp. 65689-65698, 2020, </a:t>
            </a:r>
            <a:r>
              <a:rPr lang="en-IN" sz="1600" dirty="0" err="1">
                <a:latin typeface="Cambria Math" panose="02040503050406030204" pitchFamily="18" charset="0"/>
                <a:ea typeface="Cambria Math" panose="02040503050406030204" pitchFamily="18" charset="0"/>
              </a:rPr>
              <a:t>doi</a:t>
            </a:r>
            <a:r>
              <a:rPr lang="en-IN" sz="1600" dirty="0">
                <a:latin typeface="Cambria Math" panose="02040503050406030204" pitchFamily="18" charset="0"/>
                <a:ea typeface="Cambria Math" panose="02040503050406030204" pitchFamily="18" charset="0"/>
              </a:rPr>
              <a:t>: 10.1109/ACCESS.2020.2979742.</a:t>
            </a:r>
          </a:p>
          <a:p>
            <a:pPr algn="just" fontAlgn="base"/>
            <a:r>
              <a:rPr lang="en-US" sz="1600" dirty="0">
                <a:latin typeface="Cambria Math" panose="02040503050406030204" pitchFamily="18" charset="0"/>
                <a:ea typeface="Cambria Math" panose="02040503050406030204" pitchFamily="18" charset="0"/>
              </a:rPr>
              <a:t>[12]</a:t>
            </a:r>
            <a:r>
              <a:rPr lang="en-IN" sz="1600" dirty="0">
                <a:latin typeface="Cambria Math" panose="02040503050406030204" pitchFamily="18" charset="0"/>
                <a:ea typeface="Cambria Math" panose="02040503050406030204" pitchFamily="18" charset="0"/>
              </a:rPr>
              <a:t> C. Lin and Y. Chen, "Sports Video Summarization with Limited </a:t>
            </a:r>
            <a:r>
              <a:rPr lang="en-IN" sz="1600" dirty="0" err="1">
                <a:latin typeface="Cambria Math" panose="02040503050406030204" pitchFamily="18" charset="0"/>
                <a:ea typeface="Cambria Math" panose="02040503050406030204" pitchFamily="18" charset="0"/>
              </a:rPr>
              <a:t>Labeling</a:t>
            </a:r>
            <a:r>
              <a:rPr lang="en-IN" sz="1600" dirty="0">
                <a:latin typeface="Cambria Math" panose="02040503050406030204" pitchFamily="18" charset="0"/>
                <a:ea typeface="Cambria Math" panose="02040503050406030204" pitchFamily="18" charset="0"/>
              </a:rPr>
              <a:t> Datasets Based on 3D Neural Networks," 2019 16th IEEE International Conference on Advanced Video and Signal Based Surveillance (AVSS), Taipei, Taiwan, 2019, pp. 1-6, </a:t>
            </a:r>
            <a:r>
              <a:rPr lang="en-IN" sz="1600" dirty="0" err="1">
                <a:latin typeface="Cambria Math" panose="02040503050406030204" pitchFamily="18" charset="0"/>
                <a:ea typeface="Cambria Math" panose="02040503050406030204" pitchFamily="18" charset="0"/>
              </a:rPr>
              <a:t>doi</a:t>
            </a:r>
            <a:r>
              <a:rPr lang="en-IN" sz="1600" dirty="0">
                <a:latin typeface="Cambria Math" panose="02040503050406030204" pitchFamily="18" charset="0"/>
                <a:ea typeface="Cambria Math" panose="02040503050406030204" pitchFamily="18" charset="0"/>
              </a:rPr>
              <a:t>: 10.1109/AVSS.2019.8909872.</a:t>
            </a:r>
          </a:p>
          <a:p>
            <a:pPr algn="just" fontAlgn="base"/>
            <a:r>
              <a:rPr lang="en-US" sz="1600" dirty="0">
                <a:latin typeface="Cambria Math" panose="02040503050406030204" pitchFamily="18" charset="0"/>
                <a:ea typeface="Cambria Math" panose="02040503050406030204" pitchFamily="18" charset="0"/>
              </a:rPr>
              <a:t>[13]</a:t>
            </a:r>
            <a:r>
              <a:rPr lang="en-IN" sz="1600" dirty="0">
                <a:latin typeface="Cambria Math" panose="02040503050406030204" pitchFamily="18" charset="0"/>
                <a:ea typeface="Cambria Math" panose="02040503050406030204" pitchFamily="18" charset="0"/>
              </a:rPr>
              <a:t> M. Sanabria, F. </a:t>
            </a:r>
            <a:r>
              <a:rPr lang="en-IN" sz="1600" dirty="0" err="1">
                <a:latin typeface="Cambria Math" panose="02040503050406030204" pitchFamily="18" charset="0"/>
                <a:ea typeface="Cambria Math" panose="02040503050406030204" pitchFamily="18" charset="0"/>
              </a:rPr>
              <a:t>Precioso</a:t>
            </a:r>
            <a:r>
              <a:rPr lang="en-IN" sz="1600" dirty="0">
                <a:latin typeface="Cambria Math" panose="02040503050406030204" pitchFamily="18" charset="0"/>
                <a:ea typeface="Cambria Math" panose="02040503050406030204" pitchFamily="18" charset="0"/>
              </a:rPr>
              <a:t> and T. </a:t>
            </a:r>
            <a:r>
              <a:rPr lang="en-IN" sz="1600" dirty="0" err="1">
                <a:latin typeface="Cambria Math" panose="02040503050406030204" pitchFamily="18" charset="0"/>
                <a:ea typeface="Cambria Math" panose="02040503050406030204" pitchFamily="18" charset="0"/>
              </a:rPr>
              <a:t>Menguy</a:t>
            </a:r>
            <a:r>
              <a:rPr lang="en-IN" sz="1600" dirty="0">
                <a:latin typeface="Cambria Math" panose="02040503050406030204" pitchFamily="18" charset="0"/>
                <a:ea typeface="Cambria Math" panose="02040503050406030204" pitchFamily="18" charset="0"/>
              </a:rPr>
              <a:t>, "Profiling Actions for Sport Video Summarization: An attention signal analysis," 2020 IEEE 22nd International Workshop on Multimedia Signal Processing (MMSP), Tampere, Finland, 2020, pp. 1-6, </a:t>
            </a:r>
            <a:r>
              <a:rPr lang="en-IN" sz="1600" dirty="0" err="1">
                <a:latin typeface="Cambria Math" panose="02040503050406030204" pitchFamily="18" charset="0"/>
                <a:ea typeface="Cambria Math" panose="02040503050406030204" pitchFamily="18" charset="0"/>
              </a:rPr>
              <a:t>doi</a:t>
            </a:r>
            <a:r>
              <a:rPr lang="en-IN" sz="1600" dirty="0">
                <a:latin typeface="Cambria Math" panose="02040503050406030204" pitchFamily="18" charset="0"/>
                <a:ea typeface="Cambria Math" panose="02040503050406030204" pitchFamily="18" charset="0"/>
              </a:rPr>
              <a:t>: 10.1109/MMSP48831.2020.9287062.</a:t>
            </a:r>
          </a:p>
          <a:p>
            <a:pPr algn="just" fontAlgn="base"/>
            <a:r>
              <a:rPr lang="en-US" sz="1600" dirty="0">
                <a:latin typeface="Cambria Math" panose="02040503050406030204" pitchFamily="18" charset="0"/>
                <a:ea typeface="Cambria Math" panose="02040503050406030204" pitchFamily="18" charset="0"/>
              </a:rPr>
              <a:t>[14]</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M.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Tavassolipour</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M.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Karimian</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and S.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Kasaei</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"Event Detection and Summarization in Soccer Videos Using Bayesian Network and Copula," in IEEE Transactions on Circuits and Systems for Video Technology, vol. 24, no. 2, pp. 291-304, Feb. 2014,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doi</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10.1109/TCSVT.2013.2243640</a:t>
            </a:r>
          </a:p>
        </p:txBody>
      </p:sp>
    </p:spTree>
    <p:extLst>
      <p:ext uri="{BB962C8B-B14F-4D97-AF65-F5344CB8AC3E}">
        <p14:creationId xmlns:p14="http://schemas.microsoft.com/office/powerpoint/2010/main" val="35270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References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841242"/>
            <a:ext cx="11114202" cy="4278094"/>
          </a:xfrm>
          <a:prstGeom prst="rect">
            <a:avLst/>
          </a:prstGeom>
          <a:noFill/>
        </p:spPr>
        <p:txBody>
          <a:bodyPr wrap="square" rtlCol="0">
            <a:spAutoFit/>
          </a:bodyPr>
          <a:lstStyle/>
          <a:p>
            <a:pPr algn="just" fontAlgn="base"/>
            <a:r>
              <a:rPr lang="en-US" sz="1600" dirty="0">
                <a:latin typeface="Cambria Math" panose="02040503050406030204" pitchFamily="18" charset="0"/>
                <a:ea typeface="Cambria Math" panose="02040503050406030204" pitchFamily="18" charset="0"/>
              </a:rPr>
              <a:t>[15]</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A.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Tejero</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-de-</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Pablos</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Y. Nakashima, T. Sato, N.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Yokoya</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M.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Linna</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and E.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Rahtu</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"Summarization of User-Generated Sports Video by Using Deep Action Recognition Features," in IEEE Transactions on Multimedia, vol. 20, no. 8, pp. 2000-2011, Aug. 2018,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doi</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10.1109/TMM.2018.2794265</a:t>
            </a:r>
          </a:p>
          <a:p>
            <a:pPr algn="just" fontAlgn="base"/>
            <a:r>
              <a:rPr lang="en-US" sz="1600" dirty="0">
                <a:latin typeface="Cambria Math" panose="02040503050406030204" pitchFamily="18" charset="0"/>
                <a:ea typeface="Cambria Math" panose="02040503050406030204" pitchFamily="18" charset="0"/>
              </a:rPr>
              <a:t>[16]</a:t>
            </a:r>
            <a:r>
              <a:rPr lang="en-US" sz="1600" b="0" i="0" kern="1200" dirty="0">
                <a:solidFill>
                  <a:schemeClr val="dk1"/>
                </a:solidFill>
                <a:effectLst/>
                <a:latin typeface="Cambria Math" panose="02040503050406030204" pitchFamily="18" charset="0"/>
                <a:ea typeface="Cambria Math" panose="02040503050406030204" pitchFamily="18" charset="0"/>
                <a:cs typeface="+mn-cs"/>
              </a:rPr>
              <a:t> </a:t>
            </a:r>
            <a:r>
              <a:rPr lang="en-US" sz="1600" b="0" i="0" kern="1200" dirty="0" err="1">
                <a:solidFill>
                  <a:schemeClr val="dk1"/>
                </a:solidFill>
                <a:effectLst/>
                <a:latin typeface="Cambria Math" panose="02040503050406030204" pitchFamily="18" charset="0"/>
                <a:ea typeface="Cambria Math" panose="02040503050406030204" pitchFamily="18" charset="0"/>
                <a:cs typeface="+mn-cs"/>
              </a:rPr>
              <a:t>Godi</a:t>
            </a:r>
            <a:r>
              <a:rPr lang="en-US" sz="1600" b="0" i="0" kern="1200" dirty="0">
                <a:solidFill>
                  <a:schemeClr val="dk1"/>
                </a:solidFill>
                <a:effectLst/>
                <a:latin typeface="Cambria Math" panose="02040503050406030204" pitchFamily="18" charset="0"/>
                <a:ea typeface="Cambria Math" panose="02040503050406030204" pitchFamily="18" charset="0"/>
                <a:cs typeface="+mn-cs"/>
              </a:rPr>
              <a:t>, M., Rota, P., </a:t>
            </a:r>
            <a:r>
              <a:rPr lang="en-US" sz="1600" b="0" i="0" kern="1200" dirty="0" err="1">
                <a:solidFill>
                  <a:schemeClr val="dk1"/>
                </a:solidFill>
                <a:effectLst/>
                <a:latin typeface="Cambria Math" panose="02040503050406030204" pitchFamily="18" charset="0"/>
                <a:ea typeface="Cambria Math" panose="02040503050406030204" pitchFamily="18" charset="0"/>
                <a:cs typeface="+mn-cs"/>
              </a:rPr>
              <a:t>Setti</a:t>
            </a:r>
            <a:r>
              <a:rPr lang="en-US" sz="1600" b="0" i="0" kern="1200" dirty="0">
                <a:solidFill>
                  <a:schemeClr val="dk1"/>
                </a:solidFill>
                <a:effectLst/>
                <a:latin typeface="Cambria Math" panose="02040503050406030204" pitchFamily="18" charset="0"/>
                <a:ea typeface="Cambria Math" panose="02040503050406030204" pitchFamily="18" charset="0"/>
                <a:cs typeface="+mn-cs"/>
              </a:rPr>
              <a:t>, F. (2017). Indirect Match Highlights Detection with Deep Convolutional Neural Networks. In: </a:t>
            </a:r>
            <a:r>
              <a:rPr lang="en-US" sz="1600" b="0" i="0" kern="1200" dirty="0" err="1">
                <a:solidFill>
                  <a:schemeClr val="dk1"/>
                </a:solidFill>
                <a:effectLst/>
                <a:latin typeface="Cambria Math" panose="02040503050406030204" pitchFamily="18" charset="0"/>
                <a:ea typeface="Cambria Math" panose="02040503050406030204" pitchFamily="18" charset="0"/>
                <a:cs typeface="+mn-cs"/>
              </a:rPr>
              <a:t>Battiato</a:t>
            </a:r>
            <a:r>
              <a:rPr lang="en-US" sz="1600" b="0" i="0" kern="1200" dirty="0">
                <a:solidFill>
                  <a:schemeClr val="dk1"/>
                </a:solidFill>
                <a:effectLst/>
                <a:latin typeface="Cambria Math" panose="02040503050406030204" pitchFamily="18" charset="0"/>
                <a:ea typeface="Cambria Math" panose="02040503050406030204" pitchFamily="18" charset="0"/>
                <a:cs typeface="+mn-cs"/>
              </a:rPr>
              <a:t>, S., </a:t>
            </a:r>
            <a:r>
              <a:rPr lang="en-US" sz="1600" b="0" i="0" kern="1200" dirty="0" err="1">
                <a:solidFill>
                  <a:schemeClr val="dk1"/>
                </a:solidFill>
                <a:effectLst/>
                <a:latin typeface="Cambria Math" panose="02040503050406030204" pitchFamily="18" charset="0"/>
                <a:ea typeface="Cambria Math" panose="02040503050406030204" pitchFamily="18" charset="0"/>
                <a:cs typeface="+mn-cs"/>
              </a:rPr>
              <a:t>Farinella</a:t>
            </a:r>
            <a:r>
              <a:rPr lang="en-US" sz="1600" b="0" i="0" kern="1200" dirty="0">
                <a:solidFill>
                  <a:schemeClr val="dk1"/>
                </a:solidFill>
                <a:effectLst/>
                <a:latin typeface="Cambria Math" panose="02040503050406030204" pitchFamily="18" charset="0"/>
                <a:ea typeface="Cambria Math" panose="02040503050406030204" pitchFamily="18" charset="0"/>
                <a:cs typeface="+mn-cs"/>
              </a:rPr>
              <a:t>, G., Leo, M., Gallo, G. (eds) New Trends in Image Analysis and Processing – ICIAP 2017. ICIAP 2017. Lecture Notes in Computer Science(), vol 10590. Springer, Cham</a:t>
            </a:r>
          </a:p>
          <a:p>
            <a:pPr algn="just" fontAlgn="base"/>
            <a:r>
              <a:rPr lang="en-US" sz="1600" dirty="0">
                <a:latin typeface="Cambria Math" panose="02040503050406030204" pitchFamily="18" charset="0"/>
                <a:ea typeface="Cambria Math" panose="02040503050406030204" pitchFamily="18" charset="0"/>
              </a:rPr>
              <a:t>[17]</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C. Yan, X. Li and G. Li, "A New Action Recognition Framework for Video Highlights Summarization in Sporting Events," 2021 16th International Conference on Computer Science &amp; Education (ICCSE), Lancaster, United Kingdom, 2021, pp. 653-666,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doi</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10.1109/ICCSE51940.2021.9569708</a:t>
            </a:r>
            <a:endParaRPr lang="en-US" sz="1600" b="0" i="0" kern="1200" dirty="0">
              <a:solidFill>
                <a:schemeClr val="dk1"/>
              </a:solidFill>
              <a:effectLst/>
              <a:latin typeface="Cambria Math" panose="02040503050406030204" pitchFamily="18" charset="0"/>
              <a:ea typeface="Cambria Math" panose="02040503050406030204" pitchFamily="18" charset="0"/>
              <a:cs typeface="+mn-cs"/>
            </a:endParaRPr>
          </a:p>
          <a:p>
            <a:pPr algn="just" fontAlgn="base"/>
            <a:r>
              <a:rPr lang="en-US" sz="1600" dirty="0">
                <a:latin typeface="Cambria Math" panose="02040503050406030204" pitchFamily="18" charset="0"/>
                <a:ea typeface="Cambria Math" panose="02040503050406030204" pitchFamily="18" charset="0"/>
              </a:rPr>
              <a:t>[18]</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M. Z. Khan, S. Jabeen, S.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ul</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Hassan, M. A. Hassan and M. U. G. Khan, "Video Summarization using CNN and Bidirectional LSTM by Utilizing Scene Boundary Detection," 2019 International Conference on Applied and Engineering Mathematics (ICAEM), Taxila, Pakistan, 2019, pp. 197-202, </a:t>
            </a:r>
            <a:r>
              <a:rPr lang="en-IN" sz="1600" b="0" i="0" kern="1200" dirty="0" err="1">
                <a:solidFill>
                  <a:schemeClr val="dk1"/>
                </a:solidFill>
                <a:effectLst/>
                <a:latin typeface="Cambria Math" panose="02040503050406030204" pitchFamily="18" charset="0"/>
                <a:ea typeface="Cambria Math" panose="02040503050406030204" pitchFamily="18" charset="0"/>
                <a:cs typeface="+mn-cs"/>
              </a:rPr>
              <a:t>doi</a:t>
            </a:r>
            <a:r>
              <a:rPr lang="en-IN" sz="1600" b="0" i="0" kern="1200" dirty="0">
                <a:solidFill>
                  <a:schemeClr val="dk1"/>
                </a:solidFill>
                <a:effectLst/>
                <a:latin typeface="Cambria Math" panose="02040503050406030204" pitchFamily="18" charset="0"/>
                <a:ea typeface="Cambria Math" panose="02040503050406030204" pitchFamily="18" charset="0"/>
                <a:cs typeface="+mn-cs"/>
              </a:rPr>
              <a:t>: 10.1109/ICAEM.2019.8853663</a:t>
            </a:r>
          </a:p>
          <a:p>
            <a:pPr algn="just" fontAlgn="base"/>
            <a:r>
              <a:rPr lang="en-US" sz="1600" dirty="0">
                <a:latin typeface="Cambria Math" panose="02040503050406030204" pitchFamily="18" charset="0"/>
                <a:ea typeface="Cambria Math" panose="02040503050406030204" pitchFamily="18" charset="0"/>
              </a:rPr>
              <a:t>[19]</a:t>
            </a:r>
            <a:r>
              <a:rPr lang="en-IN" sz="1600" b="0" dirty="0">
                <a:latin typeface="Cambria Math" panose="02040503050406030204" pitchFamily="18" charset="0"/>
                <a:ea typeface="Cambria Math" panose="02040503050406030204" pitchFamily="18" charset="0"/>
              </a:rPr>
              <a:t> </a:t>
            </a:r>
            <a:r>
              <a:rPr lang="en-IN" sz="1600" b="0" dirty="0" err="1">
                <a:latin typeface="Cambria Math" panose="02040503050406030204" pitchFamily="18" charset="0"/>
                <a:ea typeface="Cambria Math" panose="02040503050406030204" pitchFamily="18" charset="0"/>
              </a:rPr>
              <a:t>DeMenthon</a:t>
            </a:r>
            <a:r>
              <a:rPr lang="en-IN" sz="1600" b="0" dirty="0">
                <a:latin typeface="Cambria Math" panose="02040503050406030204" pitchFamily="18" charset="0"/>
                <a:ea typeface="Cambria Math" panose="02040503050406030204" pitchFamily="18" charset="0"/>
              </a:rPr>
              <a:t>, D., </a:t>
            </a:r>
            <a:r>
              <a:rPr lang="en-IN" sz="1600" b="0" dirty="0" err="1">
                <a:latin typeface="Cambria Math" panose="02040503050406030204" pitchFamily="18" charset="0"/>
                <a:ea typeface="Cambria Math" panose="02040503050406030204" pitchFamily="18" charset="0"/>
              </a:rPr>
              <a:t>Kobla</a:t>
            </a:r>
            <a:r>
              <a:rPr lang="en-IN" sz="1600" b="0" dirty="0">
                <a:latin typeface="Cambria Math" panose="02040503050406030204" pitchFamily="18" charset="0"/>
                <a:ea typeface="Cambria Math" panose="02040503050406030204" pitchFamily="18" charset="0"/>
              </a:rPr>
              <a:t>, V., &amp; </a:t>
            </a:r>
            <a:r>
              <a:rPr lang="en-IN" sz="1600" b="0" dirty="0" err="1">
                <a:latin typeface="Cambria Math" panose="02040503050406030204" pitchFamily="18" charset="0"/>
                <a:ea typeface="Cambria Math" panose="02040503050406030204" pitchFamily="18" charset="0"/>
              </a:rPr>
              <a:t>Doermann</a:t>
            </a:r>
            <a:r>
              <a:rPr lang="en-IN" sz="1600" b="0" dirty="0">
                <a:latin typeface="Cambria Math" panose="02040503050406030204" pitchFamily="18" charset="0"/>
                <a:ea typeface="Cambria Math" panose="02040503050406030204" pitchFamily="18" charset="0"/>
              </a:rPr>
              <a:t>, D. (1998, September). Video summarization by curve simplification. In Proceedings of the sixth ACM international conference on Multimedia (pp. 211-218)</a:t>
            </a:r>
            <a:endParaRPr lang="en-IN" sz="1600" b="0" u="none" strike="noStrike" cap="none" dirty="0">
              <a:latin typeface="Cambria Math" panose="02040503050406030204" pitchFamily="18" charset="0"/>
              <a:ea typeface="Cambria Math" panose="02040503050406030204" pitchFamily="18" charset="0"/>
            </a:endParaRPr>
          </a:p>
          <a:p>
            <a:pPr algn="just" fontAlgn="base"/>
            <a:r>
              <a:rPr lang="en-US" sz="1600" dirty="0">
                <a:latin typeface="Cambria Math" panose="02040503050406030204" pitchFamily="18" charset="0"/>
                <a:ea typeface="Cambria Math" panose="02040503050406030204" pitchFamily="18" charset="0"/>
              </a:rPr>
              <a:t>[20]</a:t>
            </a:r>
            <a:r>
              <a:rPr lang="en-IN" sz="1600" b="0" dirty="0">
                <a:latin typeface="Cambria Math" panose="02040503050406030204" pitchFamily="18" charset="0"/>
                <a:ea typeface="Cambria Math" panose="02040503050406030204" pitchFamily="18" charset="0"/>
              </a:rPr>
              <a:t> </a:t>
            </a:r>
            <a:r>
              <a:rPr lang="en-IN" sz="1600" b="0" dirty="0" err="1">
                <a:latin typeface="Cambria Math" panose="02040503050406030204" pitchFamily="18" charset="0"/>
                <a:ea typeface="Cambria Math" panose="02040503050406030204" pitchFamily="18" charset="0"/>
              </a:rPr>
              <a:t>Chianese</a:t>
            </a:r>
            <a:r>
              <a:rPr lang="en-IN" sz="1600" b="0" dirty="0">
                <a:latin typeface="Cambria Math" panose="02040503050406030204" pitchFamily="18" charset="0"/>
                <a:ea typeface="Cambria Math" panose="02040503050406030204" pitchFamily="18" charset="0"/>
              </a:rPr>
              <a:t>, A., </a:t>
            </a:r>
            <a:r>
              <a:rPr lang="en-IN" sz="1600" b="0" dirty="0" err="1">
                <a:latin typeface="Cambria Math" panose="02040503050406030204" pitchFamily="18" charset="0"/>
                <a:ea typeface="Cambria Math" panose="02040503050406030204" pitchFamily="18" charset="0"/>
              </a:rPr>
              <a:t>Miscioscia</a:t>
            </a:r>
            <a:r>
              <a:rPr lang="en-IN" sz="1600" b="0" dirty="0">
                <a:latin typeface="Cambria Math" panose="02040503050406030204" pitchFamily="18" charset="0"/>
                <a:ea typeface="Cambria Math" panose="02040503050406030204" pitchFamily="18" charset="0"/>
              </a:rPr>
              <a:t>, R., Moscato, V., </a:t>
            </a:r>
            <a:r>
              <a:rPr lang="en-IN" sz="1600" b="0" dirty="0" err="1">
                <a:latin typeface="Cambria Math" panose="02040503050406030204" pitchFamily="18" charset="0"/>
                <a:ea typeface="Cambria Math" panose="02040503050406030204" pitchFamily="18" charset="0"/>
              </a:rPr>
              <a:t>Parlato</a:t>
            </a:r>
            <a:r>
              <a:rPr lang="en-IN" sz="1600" b="0" dirty="0">
                <a:latin typeface="Cambria Math" panose="02040503050406030204" pitchFamily="18" charset="0"/>
                <a:ea typeface="Cambria Math" panose="02040503050406030204" pitchFamily="18" charset="0"/>
              </a:rPr>
              <a:t>, S., &amp; </a:t>
            </a:r>
            <a:r>
              <a:rPr lang="en-IN" sz="1600" b="0" dirty="0" err="1">
                <a:latin typeface="Cambria Math" panose="02040503050406030204" pitchFamily="18" charset="0"/>
                <a:ea typeface="Cambria Math" panose="02040503050406030204" pitchFamily="18" charset="0"/>
              </a:rPr>
              <a:t>Picariello</a:t>
            </a:r>
            <a:r>
              <a:rPr lang="en-IN" sz="1600" b="0" dirty="0">
                <a:latin typeface="Cambria Math" panose="02040503050406030204" pitchFamily="18" charset="0"/>
                <a:ea typeface="Cambria Math" panose="02040503050406030204" pitchFamily="18" charset="0"/>
              </a:rPr>
              <a:t>, A. (2004, August). A fuzzy approach to video scene detection and its application for soccer matches. In Proceedings of the 4th International Conference on Intelligent Systems Design and Application</a:t>
            </a:r>
            <a:endParaRPr lang="en-IN" sz="1600" b="0" u="none" strike="noStrike" cap="none"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33883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References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2062103"/>
          </a:xfrm>
          <a:prstGeom prst="rect">
            <a:avLst/>
          </a:prstGeom>
          <a:noFill/>
        </p:spPr>
        <p:txBody>
          <a:bodyPr wrap="square" rtlCol="0">
            <a:spAutoFit/>
          </a:bodyPr>
          <a:lstStyle/>
          <a:p>
            <a:pPr algn="just" fontAlgn="base"/>
            <a:r>
              <a:rPr lang="en-US" sz="1600" dirty="0">
                <a:latin typeface="Cambria Math" panose="02040503050406030204" pitchFamily="18" charset="0"/>
                <a:ea typeface="Cambria Math" panose="02040503050406030204" pitchFamily="18" charset="0"/>
              </a:rPr>
              <a:t>[21]</a:t>
            </a:r>
            <a:r>
              <a:rPr lang="en-US" sz="1600" b="0" dirty="0">
                <a:latin typeface="Cambria Math" panose="02040503050406030204" pitchFamily="18" charset="0"/>
                <a:ea typeface="Cambria Math" panose="02040503050406030204" pitchFamily="18" charset="0"/>
              </a:rPr>
              <a:t> F. Chen and C. De </a:t>
            </a:r>
            <a:r>
              <a:rPr lang="en-US" sz="1600" b="0" dirty="0" err="1">
                <a:latin typeface="Cambria Math" panose="02040503050406030204" pitchFamily="18" charset="0"/>
                <a:ea typeface="Cambria Math" panose="02040503050406030204" pitchFamily="18" charset="0"/>
              </a:rPr>
              <a:t>Vleeschouwer</a:t>
            </a:r>
            <a:r>
              <a:rPr lang="en-US" sz="1600" b="0" dirty="0">
                <a:latin typeface="Cambria Math" panose="02040503050406030204" pitchFamily="18" charset="0"/>
                <a:ea typeface="Cambria Math" panose="02040503050406030204" pitchFamily="18" charset="0"/>
              </a:rPr>
              <a:t>, "Formulating Team-Sport Video Summarization as a Resource Allocation Problem," in IEEE Transactions on Circuits and Systems for Video Technology, vol. 21, no. 2, pp. 193-205, Feb. 2011, </a:t>
            </a:r>
            <a:r>
              <a:rPr lang="en-US" sz="1600" b="0" dirty="0" err="1">
                <a:latin typeface="Cambria Math" panose="02040503050406030204" pitchFamily="18" charset="0"/>
                <a:ea typeface="Cambria Math" panose="02040503050406030204" pitchFamily="18" charset="0"/>
              </a:rPr>
              <a:t>doi</a:t>
            </a:r>
            <a:r>
              <a:rPr lang="en-US" sz="1600" b="0" dirty="0">
                <a:latin typeface="Cambria Math" panose="02040503050406030204" pitchFamily="18" charset="0"/>
                <a:ea typeface="Cambria Math" panose="02040503050406030204" pitchFamily="18" charset="0"/>
              </a:rPr>
              <a:t>: 10.1109/TCSVT.2011.2106271.</a:t>
            </a:r>
            <a:endParaRPr lang="en-US" sz="1600" dirty="0">
              <a:latin typeface="Cambria Math" panose="02040503050406030204" pitchFamily="18" charset="0"/>
              <a:ea typeface="Cambria Math" panose="02040503050406030204" pitchFamily="18" charset="0"/>
            </a:endParaRPr>
          </a:p>
          <a:p>
            <a:pPr algn="just" fontAlgn="base"/>
            <a:r>
              <a:rPr lang="en-US" sz="1600" dirty="0">
                <a:latin typeface="Cambria Math" panose="02040503050406030204" pitchFamily="18" charset="0"/>
                <a:ea typeface="Cambria Math" panose="02040503050406030204" pitchFamily="18" charset="0"/>
              </a:rPr>
              <a:t>[22]</a:t>
            </a:r>
            <a:r>
              <a:rPr lang="en-IN" sz="1600" b="0" dirty="0">
                <a:latin typeface="Cambria Math" panose="02040503050406030204" pitchFamily="18" charset="0"/>
                <a:ea typeface="Cambria Math" panose="02040503050406030204" pitchFamily="18" charset="0"/>
              </a:rPr>
              <a:t> C. Yan, X. Li and G. Li, "A New Action Recognition Framework for Video Highlights Summarization in Sporting Events," 2021 16th International Conference on Computer Science &amp; Education (ICCSE), Lancaster, United Kingdom, 2021, pp. 653-666, </a:t>
            </a:r>
            <a:r>
              <a:rPr lang="en-IN" sz="1600" b="0" dirty="0" err="1">
                <a:latin typeface="Cambria Math" panose="02040503050406030204" pitchFamily="18" charset="0"/>
                <a:ea typeface="Cambria Math" panose="02040503050406030204" pitchFamily="18" charset="0"/>
              </a:rPr>
              <a:t>doi</a:t>
            </a:r>
            <a:r>
              <a:rPr lang="en-IN" sz="1600" b="0" dirty="0">
                <a:latin typeface="Cambria Math" panose="02040503050406030204" pitchFamily="18" charset="0"/>
                <a:ea typeface="Cambria Math" panose="02040503050406030204" pitchFamily="18" charset="0"/>
              </a:rPr>
              <a:t>: 10.1109/ICCSE51940.2021.9569708.</a:t>
            </a:r>
          </a:p>
          <a:p>
            <a:pPr algn="just" fontAlgn="base"/>
            <a:r>
              <a:rPr lang="en-US" sz="1600" dirty="0">
                <a:latin typeface="Cambria Math" panose="02040503050406030204" pitchFamily="18" charset="0"/>
                <a:ea typeface="Cambria Math" panose="02040503050406030204" pitchFamily="18" charset="0"/>
              </a:rPr>
              <a:t>[23]</a:t>
            </a:r>
            <a:r>
              <a:rPr lang="en-IN" sz="1600" b="0" dirty="0">
                <a:latin typeface="Cambria Math" panose="02040503050406030204" pitchFamily="18" charset="0"/>
                <a:ea typeface="Cambria Math" panose="02040503050406030204" pitchFamily="18" charset="0"/>
              </a:rPr>
              <a:t> P. Kadam et al., "Recent Challenges and Opportunities in Video Summarization With Machine Learning Algorithms," in IEEE Access, vol. 10, pp. 122762-122785, 2022, </a:t>
            </a:r>
            <a:r>
              <a:rPr lang="en-IN" sz="1600" b="0" dirty="0" err="1">
                <a:latin typeface="Cambria Math" panose="02040503050406030204" pitchFamily="18" charset="0"/>
                <a:ea typeface="Cambria Math" panose="02040503050406030204" pitchFamily="18" charset="0"/>
              </a:rPr>
              <a:t>doi</a:t>
            </a:r>
            <a:r>
              <a:rPr lang="en-IN" sz="1600" b="0" dirty="0">
                <a:latin typeface="Cambria Math" panose="02040503050406030204" pitchFamily="18" charset="0"/>
                <a:ea typeface="Cambria Math" panose="02040503050406030204" pitchFamily="18" charset="0"/>
              </a:rPr>
              <a:t>: 10.1109/ACCESS.2022.3223379.</a:t>
            </a:r>
          </a:p>
        </p:txBody>
      </p:sp>
    </p:spTree>
    <p:extLst>
      <p:ext uri="{BB962C8B-B14F-4D97-AF65-F5344CB8AC3E}">
        <p14:creationId xmlns:p14="http://schemas.microsoft.com/office/powerpoint/2010/main" val="37029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Our Team</a:t>
            </a:r>
            <a:endParaRPr sz="2400" dirty="0">
              <a:solidFill>
                <a:srgbClr val="FF0000"/>
              </a:solidFill>
              <a:latin typeface="Trebuchet MS"/>
              <a:ea typeface="Trebuchet MS"/>
              <a:cs typeface="Trebuchet MS"/>
              <a:sym typeface="Trebuchet MS"/>
            </a:endParaRPr>
          </a:p>
        </p:txBody>
      </p:sp>
      <p:sp>
        <p:nvSpPr>
          <p:cNvPr id="3" name="Text Placeholder 25">
            <a:extLst>
              <a:ext uri="{FF2B5EF4-FFF2-40B4-BE49-F238E27FC236}">
                <a16:creationId xmlns:a16="http://schemas.microsoft.com/office/drawing/2014/main" id="{65FBF5E6-A1D2-967B-E7D9-57927CD3754E}"/>
              </a:ext>
            </a:extLst>
          </p:cNvPr>
          <p:cNvSpPr txBox="1">
            <a:spLocks/>
          </p:cNvSpPr>
          <p:nvPr/>
        </p:nvSpPr>
        <p:spPr>
          <a:xfrm>
            <a:off x="624816" y="5580856"/>
            <a:ext cx="2423160" cy="67665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latin typeface="Cambria Math" panose="02040503050406030204" pitchFamily="18" charset="0"/>
                <a:ea typeface="Cambria Math" panose="02040503050406030204" pitchFamily="18" charset="0"/>
              </a:rPr>
              <a:t>Roopasreesai K</a:t>
            </a:r>
          </a:p>
        </p:txBody>
      </p:sp>
      <p:sp>
        <p:nvSpPr>
          <p:cNvPr id="4" name="Text Placeholder 26">
            <a:extLst>
              <a:ext uri="{FF2B5EF4-FFF2-40B4-BE49-F238E27FC236}">
                <a16:creationId xmlns:a16="http://schemas.microsoft.com/office/drawing/2014/main" id="{0DDCF427-27A5-61EC-54E7-BDD0E48A13C1}"/>
              </a:ext>
            </a:extLst>
          </p:cNvPr>
          <p:cNvSpPr txBox="1">
            <a:spLocks/>
          </p:cNvSpPr>
          <p:nvPr/>
        </p:nvSpPr>
        <p:spPr>
          <a:xfrm>
            <a:off x="3391076" y="5580855"/>
            <a:ext cx="2423160" cy="67665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latin typeface="Cambria Math" panose="02040503050406030204" pitchFamily="18" charset="0"/>
                <a:ea typeface="Cambria Math" panose="02040503050406030204" pitchFamily="18" charset="0"/>
              </a:rPr>
              <a:t>Lohith K</a:t>
            </a:r>
          </a:p>
        </p:txBody>
      </p:sp>
      <p:sp>
        <p:nvSpPr>
          <p:cNvPr id="5" name="Text Placeholder 27">
            <a:extLst>
              <a:ext uri="{FF2B5EF4-FFF2-40B4-BE49-F238E27FC236}">
                <a16:creationId xmlns:a16="http://schemas.microsoft.com/office/drawing/2014/main" id="{35A3BABC-18C1-7502-A1DD-704A9166A981}"/>
              </a:ext>
            </a:extLst>
          </p:cNvPr>
          <p:cNvSpPr txBox="1">
            <a:spLocks/>
          </p:cNvSpPr>
          <p:nvPr/>
        </p:nvSpPr>
        <p:spPr>
          <a:xfrm>
            <a:off x="6381884" y="5580856"/>
            <a:ext cx="2423160" cy="6766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latin typeface="Cambria Math" panose="02040503050406030204" pitchFamily="18" charset="0"/>
                <a:ea typeface="Cambria Math" panose="02040503050406030204" pitchFamily="18" charset="0"/>
              </a:rPr>
              <a:t>Maneesh K</a:t>
            </a:r>
          </a:p>
        </p:txBody>
      </p:sp>
      <p:sp>
        <p:nvSpPr>
          <p:cNvPr id="6" name="Text Placeholder 28">
            <a:extLst>
              <a:ext uri="{FF2B5EF4-FFF2-40B4-BE49-F238E27FC236}">
                <a16:creationId xmlns:a16="http://schemas.microsoft.com/office/drawing/2014/main" id="{48DACAEC-49D5-32ED-2446-CCE927AA50B5}"/>
              </a:ext>
            </a:extLst>
          </p:cNvPr>
          <p:cNvSpPr txBox="1">
            <a:spLocks/>
          </p:cNvSpPr>
          <p:nvPr/>
        </p:nvSpPr>
        <p:spPr>
          <a:xfrm>
            <a:off x="9207354" y="5580856"/>
            <a:ext cx="2423160" cy="6766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latin typeface="Cambria Math" panose="02040503050406030204" pitchFamily="18" charset="0"/>
                <a:ea typeface="Cambria Math" panose="02040503050406030204" pitchFamily="18" charset="0"/>
              </a:rPr>
              <a:t>Deekshitha K</a:t>
            </a:r>
          </a:p>
        </p:txBody>
      </p:sp>
      <p:pic>
        <p:nvPicPr>
          <p:cNvPr id="7" name="Picture Placeholder 2">
            <a:extLst>
              <a:ext uri="{FF2B5EF4-FFF2-40B4-BE49-F238E27FC236}">
                <a16:creationId xmlns:a16="http://schemas.microsoft.com/office/drawing/2014/main" id="{0BE2E1DD-E720-BD70-9572-88D93B8996C4}"/>
              </a:ext>
            </a:extLst>
          </p:cNvPr>
          <p:cNvPicPr>
            <a:picLocks noChangeAspect="1"/>
          </p:cNvPicPr>
          <p:nvPr/>
        </p:nvPicPr>
        <p:blipFill>
          <a:blip r:embed="rId3"/>
          <a:srcRect l="13723" r="13723"/>
          <a:stretch>
            <a:fillRect/>
          </a:stretch>
        </p:blipFill>
        <p:spPr>
          <a:xfrm>
            <a:off x="9207354" y="2096992"/>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p:spPr>
      </p:pic>
      <p:pic>
        <p:nvPicPr>
          <p:cNvPr id="8" name="Picture Placeholder 5">
            <a:extLst>
              <a:ext uri="{FF2B5EF4-FFF2-40B4-BE49-F238E27FC236}">
                <a16:creationId xmlns:a16="http://schemas.microsoft.com/office/drawing/2014/main" id="{39AB22A9-FD4F-9479-A00B-D142C736E98C}"/>
              </a:ext>
            </a:extLst>
          </p:cNvPr>
          <p:cNvPicPr>
            <a:picLocks noChangeAspect="1"/>
          </p:cNvPicPr>
          <p:nvPr/>
        </p:nvPicPr>
        <p:blipFill>
          <a:blip r:embed="rId4"/>
          <a:srcRect l="5651" r="5651"/>
          <a:stretch>
            <a:fillRect/>
          </a:stretch>
        </p:blipFill>
        <p:spPr>
          <a:xfrm>
            <a:off x="622654" y="2096992"/>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p:spPr>
      </p:pic>
      <p:pic>
        <p:nvPicPr>
          <p:cNvPr id="9" name="Picture Placeholder 63">
            <a:extLst>
              <a:ext uri="{FF2B5EF4-FFF2-40B4-BE49-F238E27FC236}">
                <a16:creationId xmlns:a16="http://schemas.microsoft.com/office/drawing/2014/main" id="{16B2F7F6-C0B2-316F-20C8-C5DBD93A1045}"/>
              </a:ext>
            </a:extLst>
          </p:cNvPr>
          <p:cNvPicPr>
            <a:picLocks noChangeAspect="1"/>
          </p:cNvPicPr>
          <p:nvPr/>
        </p:nvPicPr>
        <p:blipFill>
          <a:blip r:embed="rId5"/>
          <a:srcRect l="1687" r="1687"/>
          <a:stretch>
            <a:fillRect/>
          </a:stretch>
        </p:blipFill>
        <p:spPr>
          <a:xfrm>
            <a:off x="3391076" y="2096992"/>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p:spPr>
      </p:pic>
      <p:pic>
        <p:nvPicPr>
          <p:cNvPr id="10" name="Picture Placeholder 14">
            <a:extLst>
              <a:ext uri="{FF2B5EF4-FFF2-40B4-BE49-F238E27FC236}">
                <a16:creationId xmlns:a16="http://schemas.microsoft.com/office/drawing/2014/main" id="{556F2A0B-3383-BF1F-04EA-BCF5AF7F91E4}"/>
              </a:ext>
            </a:extLst>
          </p:cNvPr>
          <p:cNvPicPr>
            <a:picLocks noChangeAspect="1"/>
          </p:cNvPicPr>
          <p:nvPr/>
        </p:nvPicPr>
        <p:blipFill>
          <a:blip r:embed="rId6"/>
          <a:srcRect l="3669" r="3669"/>
          <a:stretch>
            <a:fillRect/>
          </a:stretch>
        </p:blipFill>
        <p:spPr>
          <a:xfrm>
            <a:off x="6299215" y="2096992"/>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p:spPr>
      </p:pic>
    </p:spTree>
    <p:extLst>
      <p:ext uri="{BB962C8B-B14F-4D97-AF65-F5344CB8AC3E}">
        <p14:creationId xmlns:p14="http://schemas.microsoft.com/office/powerpoint/2010/main" val="3230963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9"/>
          <p:cNvSpPr/>
          <p:nvPr/>
        </p:nvSpPr>
        <p:spPr>
          <a:xfrm>
            <a:off x="4986779" y="3032289"/>
            <a:ext cx="2375554"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3600" dirty="0">
                <a:solidFill>
                  <a:srgbClr val="FF0000"/>
                </a:solidFill>
                <a:latin typeface="Cambria Math" panose="02040503050406030204" pitchFamily="18" charset="0"/>
                <a:ea typeface="Cambria Math" panose="02040503050406030204" pitchFamily="18" charset="0"/>
                <a:cs typeface="Trebuchet MS"/>
                <a:sym typeface="Trebuchet MS"/>
              </a:rPr>
              <a:t>Thank You</a:t>
            </a:r>
            <a:endParaRPr sz="3600" dirty="0">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Outline</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3631763"/>
          </a:xfrm>
          <a:prstGeom prst="rect">
            <a:avLst/>
          </a:prstGeom>
          <a:noFill/>
        </p:spPr>
        <p:txBody>
          <a:bodyPr wrap="square" rtlCol="0">
            <a:spAutoFit/>
          </a:bodyPr>
          <a:lstStyle/>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Problem Statement</a:t>
            </a: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Summary of Literature Survey</a:t>
            </a: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sym typeface="Trebuchet MS"/>
              </a:rPr>
              <a:t>Suggestions from Review-2</a:t>
            </a:r>
            <a:endParaRPr lang="en-US" sz="2400" dirty="0">
              <a:solidFill>
                <a:schemeClr val="tx1"/>
              </a:solidFill>
              <a:latin typeface="Cambria Math" panose="02040503050406030204" pitchFamily="18" charset="0"/>
              <a:ea typeface="Cambria Math" panose="02040503050406030204" pitchFamily="18" charset="0"/>
            </a:endParaRP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Design Approach</a:t>
            </a: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Proposed Architecture</a:t>
            </a: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sym typeface="Trebuchet MS"/>
              </a:rPr>
              <a:t>Design Description</a:t>
            </a:r>
            <a:endParaRPr lang="en-US" sz="2400" dirty="0">
              <a:solidFill>
                <a:schemeClr val="tx1"/>
              </a:solidFill>
              <a:latin typeface="Cambria Math" panose="02040503050406030204" pitchFamily="18" charset="0"/>
              <a:ea typeface="Cambria Math" panose="02040503050406030204" pitchFamily="18" charset="0"/>
            </a:endParaRP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Technologies Used </a:t>
            </a:r>
            <a:endParaRPr lang="en-US" sz="2400" dirty="0">
              <a:solidFill>
                <a:schemeClr val="tx1"/>
              </a:solidFill>
              <a:latin typeface="Cambria Math" panose="02040503050406030204" pitchFamily="18" charset="0"/>
              <a:ea typeface="Cambria Math" panose="02040503050406030204" pitchFamily="18" charset="0"/>
            </a:endParaRP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sym typeface="Trebuchet MS"/>
              </a:rPr>
              <a:t>Project Progress</a:t>
            </a:r>
            <a:endParaRPr lang="en-US" sz="2400" dirty="0">
              <a:solidFill>
                <a:schemeClr val="tx1"/>
              </a:solidFill>
              <a:latin typeface="Cambria Math" panose="02040503050406030204" pitchFamily="18" charset="0"/>
              <a:ea typeface="Cambria Math" panose="02040503050406030204" pitchFamily="18" charset="0"/>
            </a:endParaRPr>
          </a:p>
          <a:p>
            <a:pPr marL="685791" marR="0" lvl="0" indent="-342900" algn="just" rtl="0">
              <a:spcBef>
                <a:spcPts val="0"/>
              </a:spcBef>
              <a:spcAft>
                <a:spcPts val="0"/>
              </a:spcAft>
              <a:buClrTx/>
              <a:buSzPts val="2400"/>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cs typeface="Trebuchet MS"/>
                <a:sym typeface="Trebuchet MS"/>
              </a:rPr>
              <a:t>References </a:t>
            </a:r>
            <a:endParaRPr lang="en-US" sz="2400" dirty="0">
              <a:solidFill>
                <a:schemeClr val="tx1"/>
              </a:solidFill>
              <a:latin typeface="Cambria Math" panose="02040503050406030204" pitchFamily="18" charset="0"/>
              <a:ea typeface="Cambria Math" panose="02040503050406030204" pitchFamily="18" charset="0"/>
            </a:endParaRPr>
          </a:p>
          <a:p>
            <a:endParaRPr lang="en-IN" dirty="0"/>
          </a:p>
        </p:txBody>
      </p:sp>
    </p:spTree>
    <p:extLst>
      <p:ext uri="{BB962C8B-B14F-4D97-AF65-F5344CB8AC3E}">
        <p14:creationId xmlns:p14="http://schemas.microsoft.com/office/powerpoint/2010/main" val="291593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48050" y="176190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3"/>
          <p:cNvSpPr txBox="1"/>
          <p:nvPr/>
        </p:nvSpPr>
        <p:spPr>
          <a:xfrm>
            <a:off x="523950" y="1920308"/>
            <a:ext cx="11144100" cy="199013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400" dirty="0">
                <a:solidFill>
                  <a:schemeClr val="dk1"/>
                </a:solidFill>
                <a:latin typeface="Cambria Math" panose="02040503050406030204" pitchFamily="18" charset="0"/>
                <a:ea typeface="Cambria Math" panose="02040503050406030204" pitchFamily="18" charset="0"/>
                <a:cs typeface="Trebuchet MS"/>
                <a:sym typeface="Trebuchet MS"/>
              </a:rPr>
              <a:t>Sports video summarization is an emerging field that aims to condense long and complex sports videos into a short, concise summary. This technology can be useful for users who want to quickly catch up on the key moments from a game or event and for coaches and analysts who need to review footage to identify areas for improvement.</a:t>
            </a:r>
            <a:endParaRPr sz="2400" dirty="0">
              <a:solidFill>
                <a:schemeClr val="dk1"/>
              </a:solidFill>
              <a:latin typeface="Cambria Math" panose="02040503050406030204" pitchFamily="18" charset="0"/>
              <a:ea typeface="Cambria Math" panose="02040503050406030204" pitchFamily="18" charset="0"/>
              <a:cs typeface="Trebuchet MS"/>
              <a:sym typeface="Trebuchet MS"/>
            </a:endParaRPr>
          </a:p>
          <a:p>
            <a:pPr marL="457200" marR="0" lvl="0" indent="0" algn="just" rtl="0">
              <a:spcBef>
                <a:spcPts val="480"/>
              </a:spcBef>
              <a:spcAft>
                <a:spcPts val="0"/>
              </a:spcAft>
              <a:buNone/>
            </a:pPr>
            <a:endParaRPr sz="2400" dirty="0">
              <a:solidFill>
                <a:schemeClr val="dk1"/>
              </a:solidFill>
              <a:latin typeface="Trebuchet MS"/>
              <a:ea typeface="Trebuchet MS"/>
              <a:cs typeface="Trebuchet MS"/>
              <a:sym typeface="Trebuchet MS"/>
            </a:endParaRPr>
          </a:p>
          <a:p>
            <a:pPr marL="457200" marR="0" lvl="0" indent="0" algn="just" rtl="0">
              <a:spcBef>
                <a:spcPts val="480"/>
              </a:spcBef>
              <a:spcAft>
                <a:spcPts val="0"/>
              </a:spcAft>
              <a:buNone/>
            </a:pPr>
            <a:endParaRPr sz="2400" dirty="0">
              <a:solidFill>
                <a:srgbClr val="0000FF"/>
              </a:solidFill>
              <a:latin typeface="Trebuchet MS"/>
              <a:ea typeface="Trebuchet MS"/>
              <a:cs typeface="Trebuchet MS"/>
              <a:sym typeface="Trebuchet MS"/>
            </a:endParaRPr>
          </a:p>
        </p:txBody>
      </p:sp>
      <p:sp>
        <p:nvSpPr>
          <p:cNvPr id="94" name="Google Shape;94;p3"/>
          <p:cNvSpPr txBox="1"/>
          <p:nvPr/>
        </p:nvSpPr>
        <p:spPr>
          <a:xfrm>
            <a:off x="4729529" y="1300206"/>
            <a:ext cx="6938521"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Problem Statement</a:t>
            </a:r>
            <a:endParaRPr sz="2400" dirty="0">
              <a:solidFill>
                <a:srgbClr val="FF00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Summary of Literature Survey in Review 2</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3693319"/>
          </a:xfrm>
          <a:prstGeom prst="rect">
            <a:avLst/>
          </a:prstGeom>
          <a:noFill/>
        </p:spPr>
        <p:txBody>
          <a:bodyPr wrap="square" rtlCol="0">
            <a:spAutoFit/>
          </a:bodyPr>
          <a:lstStyle/>
          <a:p>
            <a:pPr marL="457200" marR="0" lvl="0" indent="-381000" algn="just" rtl="0">
              <a:spcBef>
                <a:spcPts val="0"/>
              </a:spcBef>
              <a:spcAft>
                <a:spcPts val="0"/>
              </a:spcAft>
              <a:buClr>
                <a:schemeClr val="dk1"/>
              </a:buClr>
              <a:buSzPts val="2400"/>
              <a:buFont typeface="Wingdings" panose="05000000000000000000" pitchFamily="2" charset="2"/>
              <a:buChar char="Ø"/>
            </a:pPr>
            <a:r>
              <a:rPr lang="en-IN" sz="1800" dirty="0">
                <a:solidFill>
                  <a:schemeClr val="tx1"/>
                </a:solidFill>
                <a:latin typeface="Cambria Math" panose="02040503050406030204" pitchFamily="18" charset="0"/>
                <a:ea typeface="Cambria Math" panose="02040503050406030204" pitchFamily="18" charset="0"/>
                <a:cs typeface="Trebuchet MS"/>
                <a:sym typeface="Trebuchet MS"/>
              </a:rPr>
              <a:t>The paper's main objective is to identify and profile different types of actions in sports videos. The proposed method consists of LSTM and the attention layer takes the input of events of action and predicts the likelihood of this action to be selected in the summary.</a:t>
            </a:r>
          </a:p>
          <a:p>
            <a:pPr marL="457200" marR="0" lvl="0" indent="-381000" algn="just" rtl="0">
              <a:spcBef>
                <a:spcPts val="0"/>
              </a:spcBef>
              <a:spcAft>
                <a:spcPts val="0"/>
              </a:spcAft>
              <a:buClr>
                <a:schemeClr val="dk1"/>
              </a:buClr>
              <a:buSzPts val="2400"/>
              <a:buFont typeface="Wingdings" panose="05000000000000000000" pitchFamily="2" charset="2"/>
              <a:buChar char="Ø"/>
            </a:pPr>
            <a:r>
              <a:rPr lang="en-IN" sz="1800" dirty="0">
                <a:solidFill>
                  <a:schemeClr val="tx1"/>
                </a:solidFill>
                <a:latin typeface="Cambria Math" panose="02040503050406030204" pitchFamily="18" charset="0"/>
                <a:ea typeface="Cambria Math" panose="02040503050406030204" pitchFamily="18" charset="0"/>
                <a:cs typeface="Trebuchet MS"/>
                <a:sym typeface="Trebuchet MS"/>
              </a:rPr>
              <a:t>This paper aims to develop an approach to build a highlight recognition framework, The proposed method comprises two models. A 3D CNN for feature extraction and an LSTM network to model temporal evolution generates a set of highlights at different timestamps and predicts the rank to highlights All high-ranked highlights were concatenated to form a summarized video.</a:t>
            </a:r>
          </a:p>
          <a:p>
            <a:pPr marL="457200" marR="0" lvl="0" indent="-381000" algn="just" rtl="0">
              <a:spcBef>
                <a:spcPts val="0"/>
              </a:spcBef>
              <a:spcAft>
                <a:spcPts val="0"/>
              </a:spcAft>
              <a:buClr>
                <a:schemeClr val="dk1"/>
              </a:buClr>
              <a:buSzPts val="2400"/>
              <a:buFont typeface="Wingdings" panose="05000000000000000000" pitchFamily="2" charset="2"/>
              <a:buChar char="Ø"/>
            </a:pPr>
            <a:r>
              <a:rPr lang="en-IN" sz="1800" dirty="0">
                <a:solidFill>
                  <a:schemeClr val="tx1"/>
                </a:solidFill>
                <a:latin typeface="Cambria Math" panose="02040503050406030204" pitchFamily="18" charset="0"/>
                <a:ea typeface="Cambria Math" panose="02040503050406030204" pitchFamily="18" charset="0"/>
                <a:cs typeface="Trebuchet MS"/>
                <a:sym typeface="Trebuchet MS"/>
              </a:rPr>
              <a:t>In this paper the authors proposed an approach for summarizing videos based on a combination of convolutional neural networks (CNNs), sparse autoencoders, and random forest classifiers. The proposed approach involves extracting key frames from the input video using multiple CNNs, followed by feature extraction using sparse autoencoders. The resulting features are then fed into a random forest classifier to identify the most representative frames for the video summary. Using several datasets and showing that it outperforms several state-of-the-art methods in terms of accuracy and efficiency.</a:t>
            </a:r>
          </a:p>
        </p:txBody>
      </p:sp>
    </p:spTree>
    <p:extLst>
      <p:ext uri="{BB962C8B-B14F-4D97-AF65-F5344CB8AC3E}">
        <p14:creationId xmlns:p14="http://schemas.microsoft.com/office/powerpoint/2010/main" val="393112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Suggestions from Review 2</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1200329"/>
          </a:xfrm>
          <a:prstGeom prst="rect">
            <a:avLst/>
          </a:prstGeom>
          <a:noFill/>
        </p:spPr>
        <p:txBody>
          <a:bodyPr wrap="square" lIns="91440" tIns="45720" rIns="91440" bIns="45720" rtlCol="0" anchor="t">
            <a:spAutoFit/>
          </a:bodyPr>
          <a:lstStyle/>
          <a:p>
            <a:pPr marL="457200" indent="-381000" algn="just">
              <a:buClr>
                <a:schemeClr val="dk1"/>
              </a:buClr>
              <a:buSzPts val="2400"/>
              <a:buFont typeface="Wingdings" panose="05000000000000000000" pitchFamily="2" charset="2"/>
              <a:buChar char="Ø"/>
            </a:pPr>
            <a:r>
              <a:rPr lang="en-US" sz="2400" dirty="0">
                <a:solidFill>
                  <a:schemeClr val="dk1"/>
                </a:solidFill>
                <a:latin typeface="Cambria Math"/>
                <a:ea typeface="Cambria Math"/>
                <a:cs typeface="Trebuchet MS"/>
              </a:rPr>
              <a:t>To design the outline of the architecture.</a:t>
            </a:r>
            <a:endParaRPr lang="en-US" dirty="0">
              <a:solidFill>
                <a:schemeClr val="dk1"/>
              </a:solidFill>
            </a:endParaRPr>
          </a:p>
          <a:p>
            <a:pPr marL="457200" indent="-381000" algn="just">
              <a:buSzPts val="2400"/>
              <a:buFont typeface="Wingdings" panose="05000000000000000000" pitchFamily="2" charset="2"/>
              <a:buChar char="Ø"/>
            </a:pPr>
            <a:r>
              <a:rPr lang="en-US" sz="2400" dirty="0">
                <a:solidFill>
                  <a:schemeClr val="dk1"/>
                </a:solidFill>
                <a:latin typeface="Cambria Math"/>
                <a:ea typeface="Cambria Math"/>
                <a:cs typeface="Trebuchet MS"/>
              </a:rPr>
              <a:t>To explore better Feature Extractor.</a:t>
            </a:r>
          </a:p>
          <a:p>
            <a:pPr marL="457200" indent="-381000" algn="just">
              <a:buSzPts val="2400"/>
              <a:buFont typeface="Wingdings" panose="05000000000000000000" pitchFamily="2" charset="2"/>
              <a:buChar char="Ø"/>
            </a:pPr>
            <a:r>
              <a:rPr lang="en-US" sz="2400" dirty="0">
                <a:solidFill>
                  <a:schemeClr val="dk1"/>
                </a:solidFill>
                <a:latin typeface="Cambria Math"/>
                <a:ea typeface="Cambria Math"/>
                <a:cs typeface="Trebuchet MS"/>
              </a:rPr>
              <a:t>To research on datasets.</a:t>
            </a:r>
          </a:p>
        </p:txBody>
      </p:sp>
    </p:spTree>
    <p:extLst>
      <p:ext uri="{BB962C8B-B14F-4D97-AF65-F5344CB8AC3E}">
        <p14:creationId xmlns:p14="http://schemas.microsoft.com/office/powerpoint/2010/main" val="232880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Design Details</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2870016"/>
          </a:xfrm>
          <a:prstGeom prst="rect">
            <a:avLst/>
          </a:prstGeom>
          <a:noFill/>
        </p:spPr>
        <p:txBody>
          <a:bodyPr wrap="square" rtlCol="0">
            <a:spAutoFit/>
          </a:bodyPr>
          <a:lstStyle/>
          <a:p>
            <a:pPr marL="800100" indent="-342900" algn="just">
              <a:spcBef>
                <a:spcPts val="480"/>
              </a:spcBef>
              <a:spcAft>
                <a:spcPts val="0"/>
              </a:spcAft>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Briefly describe all the platforms, systems, and processes that it depends on and comprise any vital changes that need to be made to them. </a:t>
            </a:r>
          </a:p>
          <a:p>
            <a:pPr marL="800100" indent="-342900" algn="just">
              <a:spcBef>
                <a:spcPts val="480"/>
              </a:spcBef>
              <a:spcAft>
                <a:spcPts val="0"/>
              </a:spcAft>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Below are some examples but it is not an exhaustive list:</a:t>
            </a:r>
          </a:p>
          <a:p>
            <a:pPr marL="800100" indent="-342900" algn="just">
              <a:spcBef>
                <a:spcPts val="480"/>
              </a:spcBef>
              <a:spcAft>
                <a:spcPts val="0"/>
              </a:spcAft>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Novelty, Innovativeness, Interoperability, Performance, Security, Reliability, Maintainability, Portability, Legacy to Modernization, Reusability, Application Compatibility.</a:t>
            </a:r>
          </a:p>
          <a:p>
            <a:pPr marL="800100" indent="-342900" algn="just">
              <a:spcBef>
                <a:spcPts val="480"/>
              </a:spcBef>
              <a:buFont typeface="Wingdings" panose="05000000000000000000" pitchFamily="2" charset="2"/>
              <a:buChar char="Ø"/>
            </a:pPr>
            <a:r>
              <a:rPr lang="en-US" sz="2400" dirty="0">
                <a:solidFill>
                  <a:srgbClr val="FF0000"/>
                </a:solidFill>
                <a:latin typeface="Cambria Math" panose="02040503050406030204" pitchFamily="18" charset="0"/>
                <a:ea typeface="Cambria Math" panose="02040503050406030204" pitchFamily="18" charset="0"/>
              </a:rPr>
              <a:t>Note: Applicable to Research project</a:t>
            </a:r>
            <a:endParaRPr lang="en-US" sz="2400" dirty="0">
              <a:solidFill>
                <a:srgbClr val="0033CC"/>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7690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4012676" y="1779568"/>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3"/>
          <p:cNvSpPr txBox="1"/>
          <p:nvPr/>
        </p:nvSpPr>
        <p:spPr>
          <a:xfrm>
            <a:off x="5024094" y="1317868"/>
            <a:ext cx="6608582"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dirty="0">
                <a:solidFill>
                  <a:srgbClr val="FF0000"/>
                </a:solidFill>
                <a:latin typeface="Trebuchet MS"/>
                <a:ea typeface="Trebuchet MS"/>
                <a:cs typeface="Trebuchet MS"/>
                <a:sym typeface="Trebuchet MS"/>
              </a:rPr>
              <a:t>Design Approach</a:t>
            </a:r>
            <a:endParaRPr sz="2400" dirty="0">
              <a:solidFill>
                <a:srgbClr val="FF0000"/>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D8283DF7-4F08-1AB6-55EA-797185837A94}"/>
              </a:ext>
            </a:extLst>
          </p:cNvPr>
          <p:cNvSpPr txBox="1"/>
          <p:nvPr/>
        </p:nvSpPr>
        <p:spPr>
          <a:xfrm>
            <a:off x="518474" y="1979629"/>
            <a:ext cx="11114202" cy="2805896"/>
          </a:xfrm>
          <a:prstGeom prst="rect">
            <a:avLst/>
          </a:prstGeom>
          <a:noFill/>
        </p:spPr>
        <p:txBody>
          <a:bodyPr wrap="square" lIns="91440" tIns="45720" rIns="91440" bIns="45720" rtlCol="0" anchor="t">
            <a:spAutoFit/>
          </a:bodyPr>
          <a:lstStyle/>
          <a:p>
            <a:pPr algn="just">
              <a:spcBef>
                <a:spcPts val="480"/>
              </a:spcBef>
              <a:spcAft>
                <a:spcPts val="0"/>
              </a:spcAft>
              <a:buClrTx/>
              <a:buSzPct val="80000"/>
            </a:pPr>
            <a:r>
              <a:rPr lang="en-US" sz="2400" b="1" dirty="0">
                <a:solidFill>
                  <a:schemeClr val="tx1"/>
                </a:solidFill>
                <a:latin typeface="Cambria Math" panose="02040503050406030204" pitchFamily="18" charset="0"/>
                <a:ea typeface="Cambria Math" panose="02040503050406030204" pitchFamily="18" charset="0"/>
                <a:sym typeface="Trebuchet MS"/>
              </a:rPr>
              <a:t>Existing Approach and results obtained:</a:t>
            </a:r>
          </a:p>
          <a:p>
            <a:pPr marL="342900" indent="-342900" algn="just">
              <a:spcBef>
                <a:spcPts val="480"/>
              </a:spcBef>
              <a:buClrTx/>
              <a:buSzPct val="80000"/>
              <a:buFont typeface="Wingdings" panose="05000000000000000000" pitchFamily="2" charset="2"/>
              <a:buChar char="Ø"/>
            </a:pPr>
            <a:r>
              <a:rPr lang="en-US" sz="2400" dirty="0">
                <a:solidFill>
                  <a:schemeClr val="tx1"/>
                </a:solidFill>
                <a:latin typeface="Cambria Math"/>
                <a:ea typeface="Cambria Math"/>
                <a:sym typeface="Trebuchet MS"/>
              </a:rPr>
              <a:t>In the Existing  System highlights are generated by a pre-trained AI-ML model which generates highlights. It used visual information and audio information and calculates a threshold and summarizes highlights based on that Information.</a:t>
            </a:r>
          </a:p>
          <a:p>
            <a:pPr marL="342900" indent="-342900" algn="just">
              <a:spcBef>
                <a:spcPts val="480"/>
              </a:spcBef>
              <a:buClrTx/>
              <a:buSzPct val="80000"/>
              <a:buFont typeface="Wingdings" panose="05000000000000000000" pitchFamily="2" charset="2"/>
              <a:buChar char="Ø"/>
            </a:pPr>
            <a:r>
              <a:rPr lang="en-US" sz="2400" dirty="0">
                <a:solidFill>
                  <a:schemeClr val="tx1"/>
                </a:solidFill>
                <a:latin typeface="Cambria Math"/>
                <a:ea typeface="Cambria Math"/>
                <a:sym typeface="Trebuchet MS"/>
              </a:rPr>
              <a:t>This model fails as the crowd shouts even when the entry of a player and some defense sequence crowd observes silently. So this model won’t recognize the second event as a highlight.</a:t>
            </a:r>
            <a:endParaRPr lang="en-US" sz="2400" dirty="0">
              <a:solidFill>
                <a:srgbClr val="FF0000"/>
              </a:solidFill>
              <a:latin typeface="Cambria Math"/>
              <a:ea typeface="Cambria Math"/>
              <a:sym typeface="Trebuchet MS"/>
            </a:endParaRPr>
          </a:p>
        </p:txBody>
      </p:sp>
    </p:spTree>
    <p:extLst>
      <p:ext uri="{BB962C8B-B14F-4D97-AF65-F5344CB8AC3E}">
        <p14:creationId xmlns:p14="http://schemas.microsoft.com/office/powerpoint/2010/main" val="3942742699"/>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1583</TotalTime>
  <Words>2477</Words>
  <Application>Microsoft Office PowerPoint</Application>
  <PresentationFormat>Widescreen</PresentationFormat>
  <Paragraphs>148</Paragraphs>
  <Slides>30</Slides>
  <Notes>30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k roopasreesai</cp:lastModifiedBy>
  <cp:revision>307</cp:revision>
  <dcterms:created xsi:type="dcterms:W3CDTF">2020-11-22T08:14:37Z</dcterms:created>
  <dcterms:modified xsi:type="dcterms:W3CDTF">2023-06-04T09:11:07Z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