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3" r:id="rId5"/>
    <p:sldId id="277" r:id="rId6"/>
    <p:sldId id="290" r:id="rId7"/>
    <p:sldId id="291" r:id="rId8"/>
    <p:sldId id="289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3" r:id="rId17"/>
    <p:sldId id="300" r:id="rId18"/>
    <p:sldId id="28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504D-720B-452C-911D-F78B9F7867E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F67A-C3F5-4E47-BDBA-DDF9620E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y.io/" TargetMode="External"/><Relationship Id="rId2" Type="http://schemas.openxmlformats.org/officeDocument/2006/relationships/hyperlink" Target="https://registry.hub.do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docker/docker-regi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registry.hub.dock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docs.docker.com/install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reos.com/" TargetMode="External"/><Relationship Id="rId3" Type="http://schemas.openxmlformats.org/officeDocument/2006/relationships/hyperlink" Target="https://github.com/GoogleCloudPlatform/kubernetes" TargetMode="External"/><Relationship Id="rId7" Type="http://schemas.openxmlformats.org/officeDocument/2006/relationships/hyperlink" Target="https://github.com/mailgun/shipper" TargetMode="External"/><Relationship Id="rId2" Type="http://schemas.openxmlformats.org/officeDocument/2006/relationships/hyperlink" Target="http://mesos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otify/helios" TargetMode="External"/><Relationship Id="rId5" Type="http://schemas.openxmlformats.org/officeDocument/2006/relationships/hyperlink" Target="https://github.com/newrelic/centurion" TargetMode="External"/><Relationship Id="rId4" Type="http://schemas.openxmlformats.org/officeDocument/2006/relationships/hyperlink" Target="http://openshift.github.io/geard/" TargetMode="External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e.linkedin.com/in/konstantinroo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ocker-Tallinn/" TargetMode="External"/><Relationship Id="rId2" Type="http://schemas.openxmlformats.org/officeDocument/2006/relationships/hyperlink" Target="https://github.com/krootee/devclub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log.docker.com/2014/06/dockercon-video-performance-characteristics-of-vms-vs-docker-containers-by-boden-russel-ib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zWGFqMuEHd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6710"/>
            <a:ext cx="9144000" cy="2639682"/>
          </a:xfrm>
        </p:spPr>
        <p:txBody>
          <a:bodyPr>
            <a:noAutofit/>
          </a:bodyPr>
          <a:lstStyle/>
          <a:p>
            <a:r>
              <a:rPr lang="en-US" sz="8000" dirty="0" smtClean="0"/>
              <a:t>Docker</a:t>
            </a:r>
            <a:br>
              <a:rPr lang="en-US" sz="8000" dirty="0" smtClean="0"/>
            </a:br>
            <a:r>
              <a:rPr lang="ru-RU" sz="5400" dirty="0"/>
              <a:t>Введение и </a:t>
            </a:r>
            <a:r>
              <a:rPr lang="en-US" sz="5400" dirty="0"/>
              <a:t>hands-on </a:t>
            </a:r>
            <a:r>
              <a:rPr lang="ru-RU" sz="5400" dirty="0" smtClean="0"/>
              <a:t>сессия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4320"/>
            <a:ext cx="9144000" cy="1201615"/>
          </a:xfrm>
        </p:spPr>
        <p:txBody>
          <a:bodyPr>
            <a:normAutofit fontScale="85000" lnSpcReduction="20000"/>
          </a:bodyPr>
          <a:lstStyle/>
          <a:p>
            <a:endParaRPr lang="en-US" sz="4800" dirty="0"/>
          </a:p>
          <a:p>
            <a:r>
              <a:rPr lang="en-US" sz="4800" b="1" dirty="0" smtClean="0"/>
              <a:t>Konstantin Root @ Insparx GmbH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625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8216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Docker </a:t>
            </a:r>
            <a:r>
              <a:rPr lang="ru-RU" sz="2400" dirty="0"/>
              <a:t>создан </a:t>
            </a:r>
            <a:r>
              <a:rPr lang="en-US" sz="2400" dirty="0" err="1"/>
              <a:t>PaaS</a:t>
            </a:r>
            <a:r>
              <a:rPr lang="en-US" sz="2400" dirty="0"/>
              <a:t> </a:t>
            </a:r>
            <a:r>
              <a:rPr lang="ru-RU" sz="2400" dirty="0"/>
              <a:t>компанией </a:t>
            </a:r>
            <a:r>
              <a:rPr lang="en-US" sz="2400" dirty="0" err="1"/>
              <a:t>dotCloud</a:t>
            </a:r>
            <a:r>
              <a:rPr lang="ru-RU" sz="2400" dirty="0"/>
              <a:t> как внутренняя система в 2013 году (как 2-ая версия их внутренней системы)</a:t>
            </a:r>
            <a:endParaRPr lang="en-US" sz="2400" dirty="0"/>
          </a:p>
          <a:p>
            <a:r>
              <a:rPr lang="ru-RU" sz="2400" dirty="0" smtClean="0"/>
              <a:t>Был </a:t>
            </a:r>
            <a:r>
              <a:rPr lang="ru-RU" sz="2400" dirty="0"/>
              <a:t>изначально </a:t>
            </a:r>
            <a:r>
              <a:rPr lang="ru-RU" sz="2400" dirty="0" smtClean="0"/>
              <a:t>сделан </a:t>
            </a:r>
            <a:r>
              <a:rPr lang="ru-RU" sz="2400" dirty="0"/>
              <a:t>как </a:t>
            </a:r>
            <a:r>
              <a:rPr lang="en-US" sz="2400" dirty="0"/>
              <a:t>portable &amp; user friendly </a:t>
            </a:r>
            <a:r>
              <a:rPr lang="en-US" sz="2400" dirty="0" smtClean="0"/>
              <a:t>LXC </a:t>
            </a:r>
            <a:endParaRPr lang="en-US" sz="2400" dirty="0"/>
          </a:p>
          <a:p>
            <a:r>
              <a:rPr lang="ru-RU" sz="2400" dirty="0"/>
              <a:t>Первая бета в марте 2013</a:t>
            </a:r>
          </a:p>
          <a:p>
            <a:r>
              <a:rPr lang="ru-RU" sz="2400" dirty="0"/>
              <a:t>Через 6 месяцев </a:t>
            </a:r>
            <a:r>
              <a:rPr lang="en-US" sz="2400" dirty="0" err="1"/>
              <a:t>dotCloud</a:t>
            </a:r>
            <a:r>
              <a:rPr lang="en-US" sz="2400" dirty="0"/>
              <a:t> </a:t>
            </a:r>
            <a:r>
              <a:rPr lang="ru-RU" sz="2400" dirty="0"/>
              <a:t>делает </a:t>
            </a:r>
            <a:r>
              <a:rPr lang="en-US" sz="2400" dirty="0"/>
              <a:t>pivot </a:t>
            </a:r>
            <a:r>
              <a:rPr lang="ru-RU" sz="2400" dirty="0"/>
              <a:t>и меняет фокус на разработку </a:t>
            </a:r>
            <a:r>
              <a:rPr lang="en-US" sz="2400" dirty="0"/>
              <a:t>Docker</a:t>
            </a:r>
            <a:endParaRPr lang="ru-RU" sz="2400" dirty="0"/>
          </a:p>
          <a:p>
            <a:r>
              <a:rPr lang="ru-RU" sz="2400" dirty="0"/>
              <a:t>Получила </a:t>
            </a:r>
            <a:r>
              <a:rPr lang="en-US" sz="2400" dirty="0"/>
              <a:t>$</a:t>
            </a:r>
            <a:r>
              <a:rPr lang="ru-RU" sz="2400" dirty="0"/>
              <a:t>15млн инвестиций в 2014 году</a:t>
            </a:r>
          </a:p>
          <a:p>
            <a:endParaRPr lang="en-US" sz="2400" dirty="0"/>
          </a:p>
        </p:txBody>
      </p:sp>
      <p:pic>
        <p:nvPicPr>
          <p:cNvPr id="6146" name="Picture 2" descr="http://www.newscientist.com/blogs/shortsharpscience/2011/09/15/NASASLS(reduc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49" y="1919409"/>
            <a:ext cx="2960237" cy="30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поддержка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0385" cy="43513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Все крупные игроки </a:t>
            </a:r>
            <a:r>
              <a:rPr lang="en-US" sz="2400" dirty="0" smtClean="0"/>
              <a:t>on board </a:t>
            </a:r>
            <a:r>
              <a:rPr lang="ru-RU" sz="2400" dirty="0" smtClean="0"/>
              <a:t>– </a:t>
            </a:r>
            <a:r>
              <a:rPr lang="en-US" sz="2400" dirty="0" smtClean="0"/>
              <a:t>Google, Ubuntu, Red Hat, IBM, Microsoft, Rackspace,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ru-RU" sz="2400" dirty="0" smtClean="0"/>
              <a:t>Возможность легко запускать </a:t>
            </a:r>
            <a:r>
              <a:rPr lang="en-US" sz="2400" dirty="0" smtClean="0"/>
              <a:t>Docker containers </a:t>
            </a:r>
            <a:r>
              <a:rPr lang="ru-RU" sz="2400" dirty="0" smtClean="0"/>
              <a:t>в </a:t>
            </a:r>
            <a:r>
              <a:rPr lang="en-US" sz="2400" dirty="0" smtClean="0"/>
              <a:t>AWS/Google/Azure/Rackspace </a:t>
            </a:r>
            <a:r>
              <a:rPr lang="ru-RU" sz="2400" dirty="0" smtClean="0"/>
              <a:t>облаках</a:t>
            </a:r>
          </a:p>
          <a:p>
            <a:r>
              <a:rPr lang="ru-RU" sz="2400" dirty="0" smtClean="0"/>
              <a:t>Активно используется в топ компаниях </a:t>
            </a:r>
            <a:r>
              <a:rPr lang="en-US" sz="2400" dirty="0" smtClean="0"/>
              <a:t>(eBay, LinkedIn, Spotify,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ru-RU" sz="2400" dirty="0" smtClean="0"/>
              <a:t>Не очередной </a:t>
            </a:r>
            <a:r>
              <a:rPr lang="en-US" sz="2400" dirty="0" smtClean="0"/>
              <a:t>hype </a:t>
            </a:r>
            <a:r>
              <a:rPr lang="ru-RU" sz="2400" dirty="0" smtClean="0"/>
              <a:t>– новой виток в прогрессе виртуализации запуска приложений</a:t>
            </a:r>
            <a:endParaRPr lang="en-US" sz="2400" dirty="0"/>
          </a:p>
        </p:txBody>
      </p:sp>
      <p:pic>
        <p:nvPicPr>
          <p:cNvPr id="7170" name="Picture 2" descr="http://global.wonderware.com/SiteCollectionImages/Support/Tech%20Support%20Ecosystem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805" y="1886073"/>
            <a:ext cx="30956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Требование к запуску</a:t>
            </a:r>
            <a:r>
              <a:rPr lang="en-US" dirty="0" smtClean="0"/>
              <a:t> </a:t>
            </a:r>
            <a:r>
              <a:rPr lang="ru-RU" dirty="0" smtClean="0"/>
              <a:t>на сервере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89246" cy="4351338"/>
          </a:xfrm>
        </p:spPr>
        <p:txBody>
          <a:bodyPr/>
          <a:lstStyle/>
          <a:p>
            <a:r>
              <a:rPr lang="en-US" dirty="0"/>
              <a:t>Linux kernel 3.8+</a:t>
            </a:r>
          </a:p>
          <a:p>
            <a:r>
              <a:rPr lang="en-US" dirty="0"/>
              <a:t>Union file system - AUFS, </a:t>
            </a:r>
            <a:r>
              <a:rPr lang="en-US" dirty="0" err="1"/>
              <a:t>btrfs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DeviceMapper</a:t>
            </a:r>
            <a:endParaRPr lang="en-US" dirty="0"/>
          </a:p>
          <a:p>
            <a:endParaRPr lang="ru-RU" dirty="0" smtClean="0"/>
          </a:p>
        </p:txBody>
      </p:sp>
      <p:pic>
        <p:nvPicPr>
          <p:cNvPr id="8194" name="Picture 2" descr="http://www.bpmleader.com/wp-content/uploads/2013/04/requirements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82" y="1825625"/>
            <a:ext cx="3162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246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Центральный процесс запускает указанный контейнер</a:t>
            </a:r>
          </a:p>
          <a:p>
            <a:pPr lvl="1"/>
            <a:r>
              <a:rPr lang="ru-RU" dirty="0"/>
              <a:t>Абстрагирование всей функциональности через </a:t>
            </a:r>
            <a:r>
              <a:rPr lang="en-US" dirty="0" err="1"/>
              <a:t>libcontainer</a:t>
            </a:r>
            <a:r>
              <a:rPr lang="en-US" dirty="0"/>
              <a:t> </a:t>
            </a:r>
            <a:r>
              <a:rPr lang="ru-RU" dirty="0"/>
              <a:t>библиотеку (не обязательно использовать </a:t>
            </a:r>
            <a:r>
              <a:rPr lang="en-US" dirty="0"/>
              <a:t>Docker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/>
              <a:t>Написан на </a:t>
            </a:r>
            <a:r>
              <a:rPr lang="en-US" dirty="0" smtClean="0"/>
              <a:t>Go</a:t>
            </a:r>
            <a:endParaRPr lang="ru-RU" dirty="0" smtClean="0"/>
          </a:p>
          <a:p>
            <a:r>
              <a:rPr lang="ru-RU" dirty="0" smtClean="0"/>
              <a:t>Контейнеры состоят из </a:t>
            </a:r>
            <a:r>
              <a:rPr lang="en-US" dirty="0" smtClean="0"/>
              <a:t>layers, </a:t>
            </a:r>
            <a:r>
              <a:rPr lang="ru-RU" dirty="0" smtClean="0"/>
              <a:t>которые </a:t>
            </a:r>
            <a:r>
              <a:rPr lang="ru-RU" b="1" dirty="0" smtClean="0"/>
              <a:t>наследуются</a:t>
            </a:r>
            <a:r>
              <a:rPr lang="ru-RU" dirty="0" smtClean="0"/>
              <a:t> друг от друга</a:t>
            </a:r>
          </a:p>
          <a:p>
            <a:pPr lvl="1"/>
            <a:r>
              <a:rPr lang="ru-RU" dirty="0" smtClean="0"/>
              <a:t>Каждый </a:t>
            </a:r>
            <a:r>
              <a:rPr lang="en-US" dirty="0" smtClean="0"/>
              <a:t>layer </a:t>
            </a:r>
            <a:r>
              <a:rPr lang="ru-RU" dirty="0" smtClean="0"/>
              <a:t>содержит изменения файлов на уровне файловой системы</a:t>
            </a:r>
          </a:p>
          <a:p>
            <a:pPr lvl="1"/>
            <a:r>
              <a:rPr lang="en-US" dirty="0" smtClean="0"/>
              <a:t>Checksum </a:t>
            </a:r>
            <a:r>
              <a:rPr lang="ru-RU" dirty="0" smtClean="0"/>
              <a:t>на каждый </a:t>
            </a:r>
            <a:r>
              <a:rPr lang="en-US" dirty="0" smtClean="0"/>
              <a:t>layer</a:t>
            </a:r>
          </a:p>
          <a:p>
            <a:r>
              <a:rPr lang="ru-RU" dirty="0" smtClean="0"/>
              <a:t>Описание процессов для запуска внутри контейнера</a:t>
            </a:r>
            <a:endParaRPr lang="en-US" dirty="0"/>
          </a:p>
        </p:txBody>
      </p:sp>
      <p:pic>
        <p:nvPicPr>
          <p:cNvPr id="9218" name="Picture 2" descr="http://www.chouselive.co.za/demo/jquery/newwindow/images/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06" y="2143980"/>
            <a:ext cx="28575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7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хранить контейнеры?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1" y="1825625"/>
            <a:ext cx="6627446" cy="4351338"/>
          </a:xfrm>
        </p:spPr>
        <p:txBody>
          <a:bodyPr/>
          <a:lstStyle/>
          <a:p>
            <a:r>
              <a:rPr lang="ru-RU" dirty="0" smtClean="0"/>
              <a:t>Официальный платный и бесплатный хостинг от </a:t>
            </a:r>
            <a:r>
              <a:rPr lang="en-US" dirty="0" smtClean="0"/>
              <a:t>Docker </a:t>
            </a:r>
            <a:r>
              <a:rPr lang="ru-RU" dirty="0" smtClean="0"/>
              <a:t>- </a:t>
            </a:r>
            <a:r>
              <a:rPr lang="en-US" dirty="0">
                <a:hlinkClick r:id="rId2"/>
              </a:rPr>
              <a:t>https://registry.hub.docker.com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Приватный хостинг от </a:t>
            </a:r>
            <a:r>
              <a:rPr lang="en-US" dirty="0">
                <a:hlinkClick r:id="rId3"/>
              </a:rPr>
              <a:t>https://quay.io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ru-RU" dirty="0" smtClean="0"/>
              <a:t>Возможность иметь свой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github.com/docker/docker-registry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://sterlingdatastorage.com/wp-content/uploads/2012/02/OffSiteDataStor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1981935"/>
            <a:ext cx="2533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Официальные контейнеры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0354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Ubuntu, </a:t>
            </a:r>
            <a:r>
              <a:rPr lang="en-US" sz="2400" dirty="0" err="1" smtClean="0"/>
              <a:t>CentOS</a:t>
            </a:r>
            <a:r>
              <a:rPr lang="en-US" sz="2400" dirty="0" smtClean="0"/>
              <a:t>, MySQL, </a:t>
            </a:r>
            <a:r>
              <a:rPr lang="en-US" sz="2400" dirty="0" err="1" smtClean="0"/>
              <a:t>Redis</a:t>
            </a:r>
            <a:r>
              <a:rPr lang="en-US" sz="2400" dirty="0" smtClean="0"/>
              <a:t>, </a:t>
            </a:r>
            <a:r>
              <a:rPr lang="en-US" sz="2400" dirty="0" err="1" smtClean="0"/>
              <a:t>PostgeSQL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/>
              <a:t> @ </a:t>
            </a:r>
            <a:r>
              <a:rPr lang="en-US" sz="2400" dirty="0">
                <a:hlinkClick r:id="rId2"/>
              </a:rPr>
              <a:t>https://registry.hub.docker.com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Trusted </a:t>
            </a:r>
            <a:r>
              <a:rPr lang="ru-RU" sz="2400" dirty="0" smtClean="0"/>
              <a:t>контейнеры от разных фирм – контейнер для которых опубликован файл по их сборке</a:t>
            </a:r>
          </a:p>
          <a:p>
            <a:r>
              <a:rPr lang="ru-RU" sz="2400" b="1" dirty="0" smtClean="0"/>
              <a:t>Очень осторожно относитесь к запуску сторонних контейнеров у себя – </a:t>
            </a:r>
            <a:r>
              <a:rPr lang="ru-RU" sz="2400" b="1" dirty="0"/>
              <a:t>в</a:t>
            </a:r>
            <a:r>
              <a:rPr lang="ru-RU" sz="2400" b="1" dirty="0" smtClean="0"/>
              <a:t>ы по сути запускаете у себя </a:t>
            </a:r>
            <a:r>
              <a:rPr lang="en-US" sz="2400" b="1" dirty="0" smtClean="0"/>
              <a:t>Linux </a:t>
            </a:r>
            <a:r>
              <a:rPr lang="ru-RU" sz="2400" b="1" dirty="0" smtClean="0"/>
              <a:t>с неизвестным набором программ</a:t>
            </a:r>
            <a:endParaRPr lang="en-US" sz="2400" b="1" dirty="0"/>
          </a:p>
        </p:txBody>
      </p:sp>
      <p:pic>
        <p:nvPicPr>
          <p:cNvPr id="11266" name="Picture 2" descr="http://images.bwbx.io/cms/2012-06-07/econ_trade24__01__630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52" y="2099163"/>
            <a:ext cx="4121576" cy="27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334"/>
            <a:ext cx="77509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docs.docker.com/installation/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Ubuntu installation</a:t>
            </a:r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983303"/>
            <a:ext cx="6789614" cy="2944355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sudo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 apt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key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adv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--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keyserver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8484C"/>
                </a:solidFill>
                <a:effectLst/>
                <a:latin typeface="Monaco"/>
              </a:rPr>
              <a:t> hkp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://keyserver.ubuntu.com:80 --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recv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-keys 36A1D7869245C8950F966E92D8576A8BA88D21E9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48484C"/>
                </a:solidFill>
                <a:latin typeface="Monaco"/>
              </a:rPr>
              <a:t>sudo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 </a:t>
            </a:r>
            <a:r>
              <a:rPr lang="en-US" altLang="en-US" dirty="0" err="1">
                <a:solidFill>
                  <a:srgbClr val="48484C"/>
                </a:solidFill>
                <a:latin typeface="Monaco"/>
              </a:rPr>
              <a:t>sh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93A1A1"/>
                </a:solidFill>
                <a:latin typeface="Monaco"/>
              </a:rPr>
              <a:t>-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c </a:t>
            </a:r>
            <a:r>
              <a:rPr lang="en-US" altLang="en-US" dirty="0">
                <a:solidFill>
                  <a:srgbClr val="DD1144"/>
                </a:solidFill>
                <a:latin typeface="Monaco"/>
              </a:rPr>
              <a:t>"echo deb https://get.docker.io/ubuntu </a:t>
            </a:r>
            <a:r>
              <a:rPr lang="en-US" altLang="en-US" dirty="0" err="1">
                <a:solidFill>
                  <a:srgbClr val="DD1144"/>
                </a:solidFill>
                <a:latin typeface="Monaco"/>
              </a:rPr>
              <a:t>docker</a:t>
            </a:r>
            <a:r>
              <a:rPr lang="en-US" altLang="en-US" dirty="0">
                <a:solidFill>
                  <a:srgbClr val="DD1144"/>
                </a:solidFill>
                <a:latin typeface="Monaco"/>
              </a:rPr>
              <a:t> main\ &gt; /</a:t>
            </a:r>
            <a:r>
              <a:rPr lang="en-US" altLang="en-US" dirty="0" err="1" smtClean="0">
                <a:solidFill>
                  <a:srgbClr val="DD1144"/>
                </a:solidFill>
                <a:latin typeface="Monaco"/>
              </a:rPr>
              <a:t>etc</a:t>
            </a:r>
            <a:r>
              <a:rPr lang="en-US" altLang="en-US" dirty="0" smtClean="0">
                <a:solidFill>
                  <a:srgbClr val="DD1144"/>
                </a:solidFill>
                <a:latin typeface="Monaco"/>
              </a:rPr>
              <a:t>/apt/</a:t>
            </a:r>
            <a:r>
              <a:rPr lang="en-US" altLang="en-US" dirty="0" err="1" smtClean="0">
                <a:solidFill>
                  <a:srgbClr val="DD1144"/>
                </a:solidFill>
                <a:latin typeface="Monaco"/>
              </a:rPr>
              <a:t>sources.list.d</a:t>
            </a:r>
            <a:r>
              <a:rPr lang="en-US" altLang="en-US" dirty="0" smtClean="0">
                <a:solidFill>
                  <a:srgbClr val="DD1144"/>
                </a:solidFill>
                <a:latin typeface="Monaco"/>
              </a:rPr>
              <a:t>/</a:t>
            </a:r>
            <a:r>
              <a:rPr lang="en-US" altLang="en-US" dirty="0" err="1" smtClean="0">
                <a:solidFill>
                  <a:srgbClr val="DD1144"/>
                </a:solidFill>
                <a:latin typeface="Monaco"/>
              </a:rPr>
              <a:t>docker.list</a:t>
            </a:r>
            <a:r>
              <a:rPr lang="en-US" altLang="en-US" dirty="0" smtClean="0">
                <a:solidFill>
                  <a:srgbClr val="DD1144"/>
                </a:solidFill>
                <a:latin typeface="Monaco"/>
              </a:rPr>
              <a:t>”</a:t>
            </a:r>
            <a:endParaRPr lang="ru-RU" altLang="en-US" dirty="0" smtClean="0">
              <a:solidFill>
                <a:srgbClr val="DD1144"/>
              </a:solidFill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48484C"/>
                </a:solidFill>
                <a:latin typeface="Monaco"/>
              </a:rPr>
              <a:t>sudo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 apt-get update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48484C"/>
              </a:solidFill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48484C"/>
                </a:solidFill>
                <a:latin typeface="Monaco"/>
              </a:rPr>
              <a:t>sudo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 apt-get install </a:t>
            </a:r>
            <a:r>
              <a:rPr lang="en-US" altLang="en-US" dirty="0" err="1">
                <a:solidFill>
                  <a:srgbClr val="48484C"/>
                </a:solidFill>
                <a:latin typeface="Monaco"/>
              </a:rPr>
              <a:t>lxc-docker</a:t>
            </a:r>
            <a:r>
              <a:rPr lang="en-US" altLang="en-US" dirty="0">
                <a:solidFill>
                  <a:srgbClr val="48484C"/>
                </a:solidFill>
                <a:latin typeface="Monaco"/>
              </a:rPr>
              <a:t> </a:t>
            </a:r>
            <a:endParaRPr lang="en-US" altLang="en-US" dirty="0" smtClean="0">
              <a:solidFill>
                <a:srgbClr val="48484C"/>
              </a:solidFill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48484C"/>
              </a:solidFill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en-US" dirty="0">
                <a:solidFill>
                  <a:srgbClr val="48484C"/>
                </a:solidFill>
                <a:latin typeface="Monaco"/>
              </a:rPr>
              <a:t>sudo usermod -a -G docker vagrant</a:t>
            </a:r>
            <a:endParaRPr lang="en-US" altLang="en-US" dirty="0">
              <a:solidFill>
                <a:srgbClr val="48484C"/>
              </a:solidFill>
              <a:latin typeface="Monaco"/>
            </a:endParaRPr>
          </a:p>
        </p:txBody>
      </p:sp>
      <p:pic>
        <p:nvPicPr>
          <p:cNvPr id="12290" name="Picture 2" descr="http://www.focusagent.net/StraightRo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94" y="1756184"/>
            <a:ext cx="3509199" cy="42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2677"/>
            <a:ext cx="10515600" cy="4004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900" dirty="0" err="1" smtClean="0"/>
              <a:t>Демо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5043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на кластере машин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23" y="1817810"/>
            <a:ext cx="7164754" cy="4351338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 smtClean="0"/>
              <a:t>Множество систем – несколько больших компаний начали их делать параллельно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>
                <a:hlinkClick r:id="rId2"/>
              </a:rPr>
              <a:t>Apache </a:t>
            </a:r>
            <a:r>
              <a:rPr lang="en-US" dirty="0" err="1">
                <a:hlinkClick r:id="rId2"/>
              </a:rPr>
              <a:t>Mesos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Google – </a:t>
            </a:r>
            <a:r>
              <a:rPr lang="en-US" dirty="0" err="1" smtClean="0">
                <a:hlinkClick r:id="rId3"/>
              </a:rPr>
              <a:t>Kubernetes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Red Hat – </a:t>
            </a:r>
            <a:r>
              <a:rPr lang="en-US" dirty="0" smtClean="0">
                <a:hlinkClick r:id="rId4"/>
              </a:rPr>
              <a:t>Geard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New Relic – </a:t>
            </a:r>
            <a:r>
              <a:rPr lang="en-US" dirty="0" smtClean="0">
                <a:hlinkClick r:id="rId5"/>
              </a:rPr>
              <a:t>Centurion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Spotify – </a:t>
            </a:r>
            <a:r>
              <a:rPr lang="en-US" dirty="0" smtClean="0">
                <a:hlinkClick r:id="rId6"/>
              </a:rPr>
              <a:t>Helios</a:t>
            </a:r>
            <a:r>
              <a:rPr lang="en-US" dirty="0" smtClean="0"/>
              <a:t> (not production tested)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/>
              <a:t>Mailgun</a:t>
            </a:r>
            <a:r>
              <a:rPr lang="en-US" dirty="0" smtClean="0"/>
              <a:t> – </a:t>
            </a:r>
            <a:r>
              <a:rPr lang="en-US" dirty="0" smtClean="0">
                <a:hlinkClick r:id="rId7"/>
              </a:rPr>
              <a:t>Shipper</a:t>
            </a:r>
            <a:endParaRPr lang="en-US" dirty="0" smtClean="0"/>
          </a:p>
          <a:p>
            <a:pPr marL="685800" lvl="2">
              <a:spcBef>
                <a:spcPts val="1000"/>
              </a:spcBef>
            </a:pPr>
            <a:r>
              <a:rPr lang="en-US" dirty="0" err="1" smtClean="0"/>
              <a:t>CoreOS</a:t>
            </a:r>
            <a:r>
              <a:rPr lang="en-US" dirty="0" smtClean="0"/>
              <a:t> - </a:t>
            </a:r>
            <a:r>
              <a:rPr lang="en-US" dirty="0" smtClean="0">
                <a:hlinkClick r:id="rId8"/>
              </a:rPr>
              <a:t>Fleet</a:t>
            </a:r>
            <a:endParaRPr lang="en-US" dirty="0"/>
          </a:p>
          <a:p>
            <a:r>
              <a:rPr lang="en-US" dirty="0" smtClean="0"/>
              <a:t>Production ready – </a:t>
            </a:r>
            <a:r>
              <a:rPr lang="ru-RU" dirty="0" smtClean="0"/>
              <a:t>только </a:t>
            </a:r>
            <a:r>
              <a:rPr lang="en-US" dirty="0" err="1" smtClean="0"/>
              <a:t>Mesos</a:t>
            </a:r>
            <a:r>
              <a:rPr lang="en-US" dirty="0" smtClean="0"/>
              <a:t> </a:t>
            </a:r>
            <a:r>
              <a:rPr lang="ru-RU" dirty="0" smtClean="0"/>
              <a:t>и возможно в скором времени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Остальные системы либо обкатывались только внутри 1 компании или вообще пока не имеют опыта в </a:t>
            </a:r>
            <a:r>
              <a:rPr lang="en-US" dirty="0" smtClean="0"/>
              <a:t>production</a:t>
            </a:r>
            <a:endParaRPr lang="ru-RU" dirty="0" smtClean="0"/>
          </a:p>
          <a:p>
            <a:r>
              <a:rPr lang="ru-RU" dirty="0" smtClean="0"/>
              <a:t>Решение от </a:t>
            </a:r>
            <a:r>
              <a:rPr lang="en-US" dirty="0" smtClean="0"/>
              <a:t>Docker – </a:t>
            </a:r>
            <a:r>
              <a:rPr lang="ru-RU" dirty="0" smtClean="0"/>
              <a:t>библиотека </a:t>
            </a:r>
            <a:r>
              <a:rPr lang="en-US" dirty="0" err="1" smtClean="0"/>
              <a:t>libswarm</a:t>
            </a:r>
            <a:r>
              <a:rPr lang="en-US" dirty="0" smtClean="0"/>
              <a:t> </a:t>
            </a:r>
            <a:r>
              <a:rPr lang="ru-RU" dirty="0" smtClean="0"/>
              <a:t>для построения ядра такой системы в будущем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 descr="http://static.grindtv.com/images/1/00/39/94/62/39946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77" y="2324100"/>
            <a:ext cx="3912746" cy="27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опыт применения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1369" cy="4351338"/>
          </a:xfrm>
        </p:spPr>
        <p:txBody>
          <a:bodyPr/>
          <a:lstStyle/>
          <a:p>
            <a:r>
              <a:rPr lang="ru-RU" dirty="0" smtClean="0"/>
              <a:t>Предыдущий </a:t>
            </a:r>
            <a:r>
              <a:rPr lang="ru-RU" dirty="0" err="1" smtClean="0"/>
              <a:t>стартап</a:t>
            </a:r>
            <a:r>
              <a:rPr lang="ru-RU" dirty="0" smtClean="0"/>
              <a:t> – поднятие 100+ машин для обработки запросов, централизованный апгрейд (</a:t>
            </a:r>
            <a:r>
              <a:rPr lang="en-US" dirty="0" err="1" smtClean="0"/>
              <a:t>Ansible</a:t>
            </a:r>
            <a:r>
              <a:rPr lang="en-US" dirty="0" smtClean="0"/>
              <a:t> + Docker)</a:t>
            </a:r>
          </a:p>
          <a:p>
            <a:r>
              <a:rPr lang="ru-RU" dirty="0" smtClean="0"/>
              <a:t>Построение сложного дев </a:t>
            </a:r>
            <a:r>
              <a:rPr lang="en-US" dirty="0" smtClean="0"/>
              <a:t>environment</a:t>
            </a:r>
            <a:r>
              <a:rPr lang="ru-RU" dirty="0" smtClean="0"/>
              <a:t> на рабочем </a:t>
            </a:r>
            <a:r>
              <a:rPr lang="ru-RU" dirty="0" err="1" smtClean="0"/>
              <a:t>нотебуке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, Zookeeper, Storm</a:t>
            </a:r>
            <a:r>
              <a:rPr lang="ru-RU" dirty="0" smtClean="0"/>
              <a:t> </a:t>
            </a:r>
            <a:r>
              <a:rPr lang="en-US" dirty="0" smtClean="0"/>
              <a:t>cluster, Python, Machine Learning frameworks, Java applications</a:t>
            </a:r>
            <a:endParaRPr lang="en-US" dirty="0"/>
          </a:p>
        </p:txBody>
      </p:sp>
      <p:pic>
        <p:nvPicPr>
          <p:cNvPr id="13314" name="Picture 2" descr="http://hub-pages.com/wp-content/uploads/2014/05/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768" y="1825625"/>
            <a:ext cx="3025032" cy="36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of Development Estonia @ Insparx GmbH</a:t>
            </a:r>
          </a:p>
          <a:p>
            <a:r>
              <a:rPr lang="en-US" dirty="0" smtClean="0"/>
              <a:t>2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лет опыта программирования</a:t>
            </a:r>
          </a:p>
          <a:p>
            <a:r>
              <a:rPr lang="ru-RU" dirty="0" smtClean="0"/>
              <a:t>Занимаюсь разработкой</a:t>
            </a:r>
            <a:r>
              <a:rPr lang="et-EE" dirty="0" smtClean="0"/>
              <a:t> </a:t>
            </a:r>
            <a:r>
              <a:rPr lang="et-EE" dirty="0" err="1" smtClean="0"/>
              <a:t>high</a:t>
            </a:r>
            <a:r>
              <a:rPr lang="et-EE" dirty="0" smtClean="0"/>
              <a:t> </a:t>
            </a:r>
            <a:r>
              <a:rPr lang="et-EE" dirty="0" err="1" smtClean="0"/>
              <a:t>scalability</a:t>
            </a:r>
            <a:r>
              <a:rPr lang="et-EE" dirty="0" smtClean="0"/>
              <a:t> </a:t>
            </a:r>
            <a:r>
              <a:rPr lang="ru-RU" dirty="0" smtClean="0"/>
              <a:t>систем последние </a:t>
            </a:r>
            <a:r>
              <a:rPr lang="en-US" dirty="0" smtClean="0"/>
              <a:t>10 </a:t>
            </a:r>
            <a:r>
              <a:rPr lang="ru-RU" dirty="0" smtClean="0"/>
              <a:t>лет</a:t>
            </a:r>
          </a:p>
          <a:p>
            <a:r>
              <a:rPr lang="ru-RU" dirty="0" smtClean="0"/>
              <a:t>Хобби – бег на длинные дистанции</a:t>
            </a:r>
            <a:endParaRPr lang="en-US" dirty="0"/>
          </a:p>
          <a:p>
            <a:r>
              <a:rPr lang="en-US" dirty="0" smtClean="0"/>
              <a:t>Linked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http://ee.linkedin.com/in/konstantinroot/</a:t>
            </a:r>
            <a:r>
              <a:rPr lang="en-US" dirty="0"/>
              <a:t> </a:t>
            </a:r>
          </a:p>
          <a:p>
            <a:r>
              <a:rPr lang="en-US" dirty="0"/>
              <a:t>Twitter - @</a:t>
            </a:r>
            <a:r>
              <a:rPr lang="en-US" dirty="0" err="1"/>
              <a:t>konstantin_root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Финальные заметки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08" y="1817809"/>
            <a:ext cx="6226907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Ф</a:t>
            </a:r>
            <a:r>
              <a:rPr lang="ru-RU" sz="2400" dirty="0" smtClean="0"/>
              <a:t>айлы @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github.com/krootee/devclub-docker</a:t>
            </a:r>
            <a:endParaRPr lang="ru-RU" sz="2400" dirty="0" smtClean="0"/>
          </a:p>
          <a:p>
            <a:endParaRPr lang="en-US" sz="2400" u="sng" dirty="0" smtClean="0">
              <a:hlinkClick r:id="rId3"/>
            </a:endParaRPr>
          </a:p>
          <a:p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>
                <a:hlinkClick r:id="rId3"/>
              </a:rPr>
              <a:t>://www.meetup.com/Docker-Tallinn</a:t>
            </a:r>
            <a:r>
              <a:rPr lang="en-US" sz="2400" u="sng" dirty="0" smtClean="0">
                <a:hlinkClick r:id="rId3"/>
              </a:rPr>
              <a:t>/</a:t>
            </a:r>
            <a:endParaRPr lang="ru-RU" sz="2400" u="sng" dirty="0" smtClean="0"/>
          </a:p>
          <a:p>
            <a:endParaRPr lang="en-US" sz="2400" dirty="0" smtClean="0"/>
          </a:p>
          <a:p>
            <a:r>
              <a:rPr lang="ru-RU" sz="2400" dirty="0" smtClean="0"/>
              <a:t>Очень внимательно читайте статьи по </a:t>
            </a:r>
            <a:r>
              <a:rPr lang="en-US" sz="2400" dirty="0" smtClean="0"/>
              <a:t>Docker – </a:t>
            </a:r>
            <a:r>
              <a:rPr lang="ru-RU" sz="2400" dirty="0" smtClean="0"/>
              <a:t>не текущий много статей от авторов, которые в нём не разбираются!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5362" name="Picture 2" descr="http://www.siliconera.com/wordpress/wp-content/uploads/2012/12/gits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47" y="2120534"/>
            <a:ext cx="4882658" cy="26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7259"/>
            <a:ext cx="10515600" cy="378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 smtClean="0"/>
              <a:t>THE END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0829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2861"/>
            <a:ext cx="5257800" cy="3504101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ru-RU" b="1" dirty="0"/>
              <a:t>изолированно </a:t>
            </a:r>
            <a:r>
              <a:rPr lang="ru-RU" dirty="0" smtClean="0"/>
              <a:t>запускать процессы внутри легковесного </a:t>
            </a:r>
            <a:r>
              <a:rPr lang="en-US" dirty="0" smtClean="0"/>
              <a:t>Linux </a:t>
            </a:r>
            <a:r>
              <a:rPr lang="ru-RU" dirty="0" smtClean="0"/>
              <a:t>окружения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conta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86" y="2672861"/>
            <a:ext cx="4112314" cy="22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23" y="1690687"/>
            <a:ext cx="8268248" cy="4623949"/>
          </a:xfrm>
        </p:spPr>
      </p:pic>
    </p:spTree>
    <p:extLst>
      <p:ext uri="{BB962C8B-B14F-4D97-AF65-F5344CB8AC3E}">
        <p14:creationId xmlns:p14="http://schemas.microsoft.com/office/powerpoint/2010/main" val="350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555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Намного меньший размер на диске с возможностью инкрементальных обновлений</a:t>
            </a:r>
          </a:p>
          <a:p>
            <a:r>
              <a:rPr lang="ru-RU" dirty="0" smtClean="0"/>
              <a:t>Быстрый запуск</a:t>
            </a:r>
          </a:p>
          <a:p>
            <a:r>
              <a:rPr lang="ru-RU" dirty="0" smtClean="0"/>
              <a:t>Запуск только тех процессов, которые вы указали</a:t>
            </a:r>
            <a:endParaRPr lang="en-US" dirty="0" smtClean="0"/>
          </a:p>
          <a:p>
            <a:r>
              <a:rPr lang="ru-RU" dirty="0" smtClean="0"/>
              <a:t>Не нужен </a:t>
            </a:r>
            <a:r>
              <a:rPr lang="en-US" dirty="0" smtClean="0"/>
              <a:t>SSH </a:t>
            </a:r>
            <a:r>
              <a:rPr lang="ru-RU" dirty="0" smtClean="0"/>
              <a:t>для доступа</a:t>
            </a:r>
          </a:p>
        </p:txBody>
      </p:sp>
      <p:pic>
        <p:nvPicPr>
          <p:cNvPr id="1026" name="Picture 2" descr="http://blog.nigelpoulton.com/wp-content/uploads/2014/06/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67" y="1825625"/>
            <a:ext cx="46005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872517"/>
            <a:ext cx="6930292" cy="43513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избегать проблем с конфликтными версиями библиотек и зависимостей</a:t>
            </a:r>
            <a:endParaRPr lang="en-US" sz="2400" dirty="0" smtClean="0"/>
          </a:p>
          <a:p>
            <a:r>
              <a:rPr lang="ru-RU" sz="2400" dirty="0" smtClean="0"/>
              <a:t>Отсутствует </a:t>
            </a:r>
            <a:r>
              <a:rPr lang="en-US" sz="2400" dirty="0" smtClean="0"/>
              <a:t>overhead </a:t>
            </a:r>
            <a:r>
              <a:rPr lang="ru-RU" sz="2400" dirty="0"/>
              <a:t>при использовании ресурсов</a:t>
            </a:r>
            <a:r>
              <a:rPr lang="en-US" sz="2400" dirty="0"/>
              <a:t> </a:t>
            </a:r>
            <a:r>
              <a:rPr lang="ru-RU" sz="2400" dirty="0"/>
              <a:t>для виртуализации – проверки разграничения ресурсов и доступа делаются на уровне </a:t>
            </a:r>
            <a:r>
              <a:rPr lang="en-US" sz="2400" dirty="0"/>
              <a:t>kernel</a:t>
            </a:r>
            <a:endParaRPr lang="ru-RU" sz="2400" dirty="0"/>
          </a:p>
          <a:p>
            <a:pPr lvl="1"/>
            <a:r>
              <a:rPr lang="en-US" sz="2000" dirty="0" err="1"/>
              <a:t>cgroups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smtClean="0"/>
              <a:t>kernel namespaces</a:t>
            </a:r>
            <a:endParaRPr lang="ru-RU" sz="2000" dirty="0"/>
          </a:p>
          <a:p>
            <a:pPr lvl="1"/>
            <a:r>
              <a:rPr lang="en-US" sz="2000" dirty="0" err="1" smtClean="0"/>
              <a:t>SELinux</a:t>
            </a:r>
            <a:endParaRPr lang="ru-RU" sz="2000" dirty="0" smtClean="0"/>
          </a:p>
          <a:p>
            <a:pPr lvl="1"/>
            <a:r>
              <a:rPr lang="ru-RU" sz="2000" dirty="0" smtClean="0"/>
              <a:t>Исследование </a:t>
            </a:r>
            <a:r>
              <a:rPr lang="ru-RU" sz="2000" dirty="0"/>
              <a:t>производительности от </a:t>
            </a:r>
            <a:r>
              <a:rPr lang="en-US" sz="2000" dirty="0"/>
              <a:t>IBM </a:t>
            </a:r>
            <a:r>
              <a:rPr lang="en-US" sz="2000" dirty="0">
                <a:hlinkClick r:id="rId2"/>
              </a:rPr>
              <a:t>http://blog.docker.com/2014/06/dockercon-video-performance-characteristics-of-vms-vs-docker-containers-by-boden-russel-ibm/</a:t>
            </a:r>
            <a:r>
              <a:rPr lang="en-US" sz="2000" dirty="0"/>
              <a:t> </a:t>
            </a:r>
          </a:p>
        </p:txBody>
      </p:sp>
      <p:pic>
        <p:nvPicPr>
          <p:cNvPr id="2050" name="Picture 2" descr="http://www.stunningvehicles.com/wp-content/uploads/2014/06/Most-Fast-Cars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92" y="1690688"/>
            <a:ext cx="4286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0631" cy="435133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Повторяемый беспроблемный </a:t>
            </a:r>
            <a:r>
              <a:rPr lang="en-US" dirty="0" smtClean="0"/>
              <a:t>deployment</a:t>
            </a:r>
            <a:endParaRPr lang="ru-RU" dirty="0" smtClean="0"/>
          </a:p>
          <a:p>
            <a:pPr lvl="1"/>
            <a:r>
              <a:rPr lang="ru-RU" dirty="0" smtClean="0"/>
              <a:t>Нет </a:t>
            </a:r>
            <a:r>
              <a:rPr lang="ru-RU" dirty="0" err="1" smtClean="0"/>
              <a:t>полузавершённых</a:t>
            </a:r>
            <a:r>
              <a:rPr lang="ru-RU" dirty="0" smtClean="0"/>
              <a:t> </a:t>
            </a:r>
            <a:r>
              <a:rPr lang="ru-RU" dirty="0"/>
              <a:t>состояний настройки </a:t>
            </a:r>
            <a:r>
              <a:rPr lang="ru-RU" dirty="0" smtClean="0"/>
              <a:t>окружения</a:t>
            </a:r>
          </a:p>
          <a:p>
            <a:r>
              <a:rPr lang="ru-RU" dirty="0" smtClean="0"/>
              <a:t>Контейнер делается 1 раз и потом может запускаться на </a:t>
            </a:r>
            <a:r>
              <a:rPr lang="ru-RU" b="1" dirty="0" smtClean="0"/>
              <a:t>всех </a:t>
            </a:r>
            <a:r>
              <a:rPr lang="ru-RU" dirty="0" smtClean="0"/>
              <a:t>стадиях разработки и </a:t>
            </a:r>
            <a:r>
              <a:rPr lang="en-US" dirty="0" smtClean="0"/>
              <a:t>production</a:t>
            </a:r>
            <a:endParaRPr lang="ru-RU" dirty="0" smtClean="0"/>
          </a:p>
          <a:p>
            <a:r>
              <a:rPr lang="ru-RU" b="1" dirty="0" smtClean="0"/>
              <a:t>Лёгкая переносимость </a:t>
            </a:r>
            <a:r>
              <a:rPr lang="ru-RU" dirty="0" smtClean="0"/>
              <a:t>между машинами и даже разными </a:t>
            </a:r>
            <a:r>
              <a:rPr lang="en-US" dirty="0" smtClean="0"/>
              <a:t>hosting/clouds</a:t>
            </a:r>
          </a:p>
          <a:p>
            <a:r>
              <a:rPr lang="ru-RU" dirty="0" smtClean="0"/>
              <a:t>Заставляет избегать жёстких связок между разными компонентами</a:t>
            </a:r>
          </a:p>
          <a:p>
            <a:r>
              <a:rPr lang="ru-RU" dirty="0" smtClean="0"/>
              <a:t>Эффективное использование </a:t>
            </a:r>
            <a:r>
              <a:rPr lang="en-US" dirty="0" smtClean="0"/>
              <a:t>hardware </a:t>
            </a:r>
            <a:r>
              <a:rPr lang="ru-RU" dirty="0" smtClean="0"/>
              <a:t>ресурсов</a:t>
            </a:r>
            <a:r>
              <a:rPr lang="en-US" dirty="0" smtClean="0"/>
              <a:t>,</a:t>
            </a:r>
            <a:r>
              <a:rPr lang="ru-RU" dirty="0" smtClean="0"/>
              <a:t> применяя систему управления кластером поверх </a:t>
            </a:r>
            <a:r>
              <a:rPr lang="en-US" dirty="0" smtClean="0"/>
              <a:t>Docker (Omega,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Kubernetos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6" name="Picture 4" descr="http://learningmeditation.com/RotationImages/RESTORE_000014185704Res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59" y="2575902"/>
            <a:ext cx="3554988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933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Ещё не совсем тривиален при использовании для </a:t>
            </a:r>
            <a:r>
              <a:rPr lang="en-US" dirty="0" smtClean="0"/>
              <a:t>multi-tenant </a:t>
            </a:r>
            <a:r>
              <a:rPr lang="ru-RU" dirty="0" smtClean="0"/>
              <a:t>изоляции контейнеров</a:t>
            </a:r>
          </a:p>
          <a:p>
            <a:pPr lvl="1"/>
            <a:r>
              <a:rPr lang="ru-RU" dirty="0" smtClean="0"/>
              <a:t>Нет ещё поддержки </a:t>
            </a:r>
            <a:r>
              <a:rPr lang="en-US" dirty="0" smtClean="0"/>
              <a:t>user namespaces</a:t>
            </a:r>
          </a:p>
          <a:p>
            <a:pPr lvl="1"/>
            <a:r>
              <a:rPr lang="en-US" dirty="0" err="1" smtClean="0"/>
              <a:t>SELinux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Docker = </a:t>
            </a:r>
            <a:r>
              <a:rPr lang="ru-RU" dirty="0" smtClean="0"/>
              <a:t>почти всё что нужно для </a:t>
            </a:r>
            <a:r>
              <a:rPr lang="en-US" dirty="0" smtClean="0"/>
              <a:t>security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Больше деталей @ </a:t>
            </a:r>
            <a:r>
              <a:rPr lang="en-US" dirty="0">
                <a:hlinkClick r:id="rId2"/>
              </a:rPr>
              <a:t>https://www.youtube.com/watch?v=zWGFqMuEHdw</a:t>
            </a:r>
            <a:r>
              <a:rPr lang="en-US" dirty="0"/>
              <a:t> </a:t>
            </a:r>
          </a:p>
          <a:p>
            <a:r>
              <a:rPr lang="ru-RU" dirty="0" smtClean="0"/>
              <a:t>Есть проблема в </a:t>
            </a:r>
            <a:r>
              <a:rPr lang="en-US" dirty="0" smtClean="0"/>
              <a:t>over allocation </a:t>
            </a:r>
            <a:r>
              <a:rPr lang="ru-RU" dirty="0" smtClean="0"/>
              <a:t>ресурсов для пиковой нагрузки (как и в случае </a:t>
            </a:r>
            <a:r>
              <a:rPr lang="en-US" dirty="0" smtClean="0"/>
              <a:t>VM) – </a:t>
            </a:r>
            <a:r>
              <a:rPr lang="ru-RU" dirty="0" smtClean="0"/>
              <a:t>подход </a:t>
            </a:r>
            <a:r>
              <a:rPr lang="en-US" dirty="0" smtClean="0"/>
              <a:t>Google </a:t>
            </a:r>
            <a:r>
              <a:rPr lang="ru-RU" dirty="0" smtClean="0"/>
              <a:t>для разделения приоритетов</a:t>
            </a:r>
            <a:endParaRPr lang="en-US" dirty="0"/>
          </a:p>
        </p:txBody>
      </p:sp>
      <p:pic>
        <p:nvPicPr>
          <p:cNvPr id="4098" name="Picture 2" descr="http://www.changelearning.ca/sites/default/files/hdr/what's%20the%20problem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06" y="1932965"/>
            <a:ext cx="3181594" cy="34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контейнеризации в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075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Сначала был </a:t>
            </a:r>
            <a:r>
              <a:rPr lang="en-US" dirty="0" smtClean="0"/>
              <a:t>Google –</a:t>
            </a:r>
            <a:r>
              <a:rPr lang="ru-RU" dirty="0" smtClean="0"/>
              <a:t> начали использование в 2005 году и делали многое изменения в </a:t>
            </a:r>
            <a:r>
              <a:rPr lang="en-US" dirty="0" smtClean="0"/>
              <a:t>Linux (</a:t>
            </a:r>
            <a:r>
              <a:rPr lang="en-US" dirty="0" err="1" smtClean="0"/>
              <a:t>cgroups</a:t>
            </a:r>
            <a:r>
              <a:rPr lang="en-US" dirty="0" smtClean="0"/>
              <a:t>, </a:t>
            </a:r>
            <a:r>
              <a:rPr lang="en-US" dirty="0" err="1" smtClean="0"/>
              <a:t>memcg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Появление </a:t>
            </a:r>
            <a:r>
              <a:rPr lang="en-US" dirty="0" smtClean="0"/>
              <a:t>Linux Containers (LXC) </a:t>
            </a:r>
            <a:r>
              <a:rPr lang="ru-RU" dirty="0" smtClean="0"/>
              <a:t>к районе 2010 года – релиз 1.0 в 2014</a:t>
            </a:r>
          </a:p>
          <a:p>
            <a:endParaRPr lang="en-US" dirty="0"/>
          </a:p>
        </p:txBody>
      </p:sp>
      <p:pic>
        <p:nvPicPr>
          <p:cNvPr id="5122" name="Picture 2" descr="http://www.cakeboxx-technologies.com/wp-content/uploads/2012/02/Cargo-Ship-History-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59" y="1825625"/>
            <a:ext cx="2381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700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Monaco</vt:lpstr>
      <vt:lpstr>Office Theme</vt:lpstr>
      <vt:lpstr>Docker Введение и hands-on сессия</vt:lpstr>
      <vt:lpstr>О себе</vt:lpstr>
      <vt:lpstr>Что такое Docker</vt:lpstr>
      <vt:lpstr>Docker vs VM</vt:lpstr>
      <vt:lpstr>Docker vs VM</vt:lpstr>
      <vt:lpstr>Docker vs native</vt:lpstr>
      <vt:lpstr>Преимущества</vt:lpstr>
      <vt:lpstr>Текущие проблемы</vt:lpstr>
      <vt:lpstr>История контейнеризации в Linux</vt:lpstr>
      <vt:lpstr>История Docker</vt:lpstr>
      <vt:lpstr>Текущая поддержка</vt:lpstr>
      <vt:lpstr>Требование к запуску на сервере</vt:lpstr>
      <vt:lpstr>Как устроен</vt:lpstr>
      <vt:lpstr>Где хранить контейнеры?</vt:lpstr>
      <vt:lpstr>Официальные контейнеры</vt:lpstr>
      <vt:lpstr>Установка Docker</vt:lpstr>
      <vt:lpstr>PowerPoint Presentation</vt:lpstr>
      <vt:lpstr>Управление на кластере машин</vt:lpstr>
      <vt:lpstr>Мой опыт применения Docker</vt:lpstr>
      <vt:lpstr>Финальные заметки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Konstantin Root</dc:creator>
  <cp:lastModifiedBy>Konstantin Root</cp:lastModifiedBy>
  <cp:revision>117</cp:revision>
  <dcterms:created xsi:type="dcterms:W3CDTF">2014-06-18T09:29:49Z</dcterms:created>
  <dcterms:modified xsi:type="dcterms:W3CDTF">2014-07-30T16:25:25Z</dcterms:modified>
</cp:coreProperties>
</file>