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401F0-5C07-ECA8-CACF-C67F7ACA3D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6F9EFC9-71BC-D70D-F788-02C3726139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14BBC97-8F4F-206B-55DE-FB0021487279}"/>
              </a:ext>
            </a:extLst>
          </p:cNvPr>
          <p:cNvSpPr>
            <a:spLocks noGrp="1"/>
          </p:cNvSpPr>
          <p:nvPr>
            <p:ph type="dt" sz="half" idx="10"/>
          </p:nvPr>
        </p:nvSpPr>
        <p:spPr/>
        <p:txBody>
          <a:bodyPr/>
          <a:lstStyle/>
          <a:p>
            <a:fld id="{8ED02397-51DC-4544-9C2A-DE44E2A75F70}" type="datetimeFigureOut">
              <a:rPr lang="en-US" smtClean="0"/>
              <a:t>12/11/2023</a:t>
            </a:fld>
            <a:endParaRPr lang="en-US"/>
          </a:p>
        </p:txBody>
      </p:sp>
      <p:sp>
        <p:nvSpPr>
          <p:cNvPr id="5" name="Footer Placeholder 4">
            <a:extLst>
              <a:ext uri="{FF2B5EF4-FFF2-40B4-BE49-F238E27FC236}">
                <a16:creationId xmlns:a16="http://schemas.microsoft.com/office/drawing/2014/main" id="{FDB4FEAA-ED3D-F129-E827-B54007B1A8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3669D7-6990-F044-A387-8BC5369444A4}"/>
              </a:ext>
            </a:extLst>
          </p:cNvPr>
          <p:cNvSpPr>
            <a:spLocks noGrp="1"/>
          </p:cNvSpPr>
          <p:nvPr>
            <p:ph type="sldNum" sz="quarter" idx="12"/>
          </p:nvPr>
        </p:nvSpPr>
        <p:spPr/>
        <p:txBody>
          <a:bodyPr/>
          <a:lstStyle/>
          <a:p>
            <a:fld id="{6F15446E-D10B-477A-8EA4-598A41CFE69C}" type="slidenum">
              <a:rPr lang="en-US" smtClean="0"/>
              <a:t>‹#›</a:t>
            </a:fld>
            <a:endParaRPr lang="en-US"/>
          </a:p>
        </p:txBody>
      </p:sp>
    </p:spTree>
    <p:extLst>
      <p:ext uri="{BB962C8B-B14F-4D97-AF65-F5344CB8AC3E}">
        <p14:creationId xmlns:p14="http://schemas.microsoft.com/office/powerpoint/2010/main" val="3364045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BD3B2-2405-F134-2C96-97E7E0C6D5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ED0A31-D1A6-691A-F570-B416F7256B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01F66B-EA81-C91F-3460-078FFFA44D35}"/>
              </a:ext>
            </a:extLst>
          </p:cNvPr>
          <p:cNvSpPr>
            <a:spLocks noGrp="1"/>
          </p:cNvSpPr>
          <p:nvPr>
            <p:ph type="dt" sz="half" idx="10"/>
          </p:nvPr>
        </p:nvSpPr>
        <p:spPr/>
        <p:txBody>
          <a:bodyPr/>
          <a:lstStyle/>
          <a:p>
            <a:fld id="{8ED02397-51DC-4544-9C2A-DE44E2A75F70}" type="datetimeFigureOut">
              <a:rPr lang="en-US" smtClean="0"/>
              <a:t>12/11/2023</a:t>
            </a:fld>
            <a:endParaRPr lang="en-US"/>
          </a:p>
        </p:txBody>
      </p:sp>
      <p:sp>
        <p:nvSpPr>
          <p:cNvPr id="5" name="Footer Placeholder 4">
            <a:extLst>
              <a:ext uri="{FF2B5EF4-FFF2-40B4-BE49-F238E27FC236}">
                <a16:creationId xmlns:a16="http://schemas.microsoft.com/office/drawing/2014/main" id="{65FFE75C-E01F-AF8C-7B58-E75854EDE6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8EAACF-9D06-20EE-BD9C-EF41FBE86384}"/>
              </a:ext>
            </a:extLst>
          </p:cNvPr>
          <p:cNvSpPr>
            <a:spLocks noGrp="1"/>
          </p:cNvSpPr>
          <p:nvPr>
            <p:ph type="sldNum" sz="quarter" idx="12"/>
          </p:nvPr>
        </p:nvSpPr>
        <p:spPr/>
        <p:txBody>
          <a:bodyPr/>
          <a:lstStyle/>
          <a:p>
            <a:fld id="{6F15446E-D10B-477A-8EA4-598A41CFE69C}" type="slidenum">
              <a:rPr lang="en-US" smtClean="0"/>
              <a:t>‹#›</a:t>
            </a:fld>
            <a:endParaRPr lang="en-US"/>
          </a:p>
        </p:txBody>
      </p:sp>
    </p:spTree>
    <p:extLst>
      <p:ext uri="{BB962C8B-B14F-4D97-AF65-F5344CB8AC3E}">
        <p14:creationId xmlns:p14="http://schemas.microsoft.com/office/powerpoint/2010/main" val="4218326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BF2BA6-9ABC-3F0E-2C03-150D273FDE3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89AA5B-8BAE-4417-BAC5-5602C00AA1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A758E2-45ED-D188-ED54-32B80CF711B5}"/>
              </a:ext>
            </a:extLst>
          </p:cNvPr>
          <p:cNvSpPr>
            <a:spLocks noGrp="1"/>
          </p:cNvSpPr>
          <p:nvPr>
            <p:ph type="dt" sz="half" idx="10"/>
          </p:nvPr>
        </p:nvSpPr>
        <p:spPr/>
        <p:txBody>
          <a:bodyPr/>
          <a:lstStyle/>
          <a:p>
            <a:fld id="{8ED02397-51DC-4544-9C2A-DE44E2A75F70}" type="datetimeFigureOut">
              <a:rPr lang="en-US" smtClean="0"/>
              <a:t>12/11/2023</a:t>
            </a:fld>
            <a:endParaRPr lang="en-US"/>
          </a:p>
        </p:txBody>
      </p:sp>
      <p:sp>
        <p:nvSpPr>
          <p:cNvPr id="5" name="Footer Placeholder 4">
            <a:extLst>
              <a:ext uri="{FF2B5EF4-FFF2-40B4-BE49-F238E27FC236}">
                <a16:creationId xmlns:a16="http://schemas.microsoft.com/office/drawing/2014/main" id="{25F253D4-AFE9-08EF-453E-459FE972E0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CAF482-FB48-097E-7EDC-5B68A89D82F3}"/>
              </a:ext>
            </a:extLst>
          </p:cNvPr>
          <p:cNvSpPr>
            <a:spLocks noGrp="1"/>
          </p:cNvSpPr>
          <p:nvPr>
            <p:ph type="sldNum" sz="quarter" idx="12"/>
          </p:nvPr>
        </p:nvSpPr>
        <p:spPr/>
        <p:txBody>
          <a:bodyPr/>
          <a:lstStyle/>
          <a:p>
            <a:fld id="{6F15446E-D10B-477A-8EA4-598A41CFE69C}" type="slidenum">
              <a:rPr lang="en-US" smtClean="0"/>
              <a:t>‹#›</a:t>
            </a:fld>
            <a:endParaRPr lang="en-US"/>
          </a:p>
        </p:txBody>
      </p:sp>
    </p:spTree>
    <p:extLst>
      <p:ext uri="{BB962C8B-B14F-4D97-AF65-F5344CB8AC3E}">
        <p14:creationId xmlns:p14="http://schemas.microsoft.com/office/powerpoint/2010/main" val="958829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24041-90BE-1758-9A8F-FDB9737A18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8C0B93-1B5A-F875-AABF-3FA518ABA9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DAFBEF-9782-B815-305D-25CA50C27D5B}"/>
              </a:ext>
            </a:extLst>
          </p:cNvPr>
          <p:cNvSpPr>
            <a:spLocks noGrp="1"/>
          </p:cNvSpPr>
          <p:nvPr>
            <p:ph type="dt" sz="half" idx="10"/>
          </p:nvPr>
        </p:nvSpPr>
        <p:spPr/>
        <p:txBody>
          <a:bodyPr/>
          <a:lstStyle/>
          <a:p>
            <a:fld id="{8ED02397-51DC-4544-9C2A-DE44E2A75F70}" type="datetimeFigureOut">
              <a:rPr lang="en-US" smtClean="0"/>
              <a:t>12/11/2023</a:t>
            </a:fld>
            <a:endParaRPr lang="en-US"/>
          </a:p>
        </p:txBody>
      </p:sp>
      <p:sp>
        <p:nvSpPr>
          <p:cNvPr id="5" name="Footer Placeholder 4">
            <a:extLst>
              <a:ext uri="{FF2B5EF4-FFF2-40B4-BE49-F238E27FC236}">
                <a16:creationId xmlns:a16="http://schemas.microsoft.com/office/drawing/2014/main" id="{E074CB20-B7A8-40EA-A447-C759CB65AA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46E03E-3684-0297-AE4A-DC71BFBD397A}"/>
              </a:ext>
            </a:extLst>
          </p:cNvPr>
          <p:cNvSpPr>
            <a:spLocks noGrp="1"/>
          </p:cNvSpPr>
          <p:nvPr>
            <p:ph type="sldNum" sz="quarter" idx="12"/>
          </p:nvPr>
        </p:nvSpPr>
        <p:spPr/>
        <p:txBody>
          <a:bodyPr/>
          <a:lstStyle/>
          <a:p>
            <a:fld id="{6F15446E-D10B-477A-8EA4-598A41CFE69C}" type="slidenum">
              <a:rPr lang="en-US" smtClean="0"/>
              <a:t>‹#›</a:t>
            </a:fld>
            <a:endParaRPr lang="en-US"/>
          </a:p>
        </p:txBody>
      </p:sp>
    </p:spTree>
    <p:extLst>
      <p:ext uri="{BB962C8B-B14F-4D97-AF65-F5344CB8AC3E}">
        <p14:creationId xmlns:p14="http://schemas.microsoft.com/office/powerpoint/2010/main" val="694048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A4C60-523F-79E8-DFE1-8896B81569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58F8011-3957-55F1-401E-E6A883C028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2E2347-5C63-00B6-7A78-4BCD7F2331B2}"/>
              </a:ext>
            </a:extLst>
          </p:cNvPr>
          <p:cNvSpPr>
            <a:spLocks noGrp="1"/>
          </p:cNvSpPr>
          <p:nvPr>
            <p:ph type="dt" sz="half" idx="10"/>
          </p:nvPr>
        </p:nvSpPr>
        <p:spPr/>
        <p:txBody>
          <a:bodyPr/>
          <a:lstStyle/>
          <a:p>
            <a:fld id="{8ED02397-51DC-4544-9C2A-DE44E2A75F70}" type="datetimeFigureOut">
              <a:rPr lang="en-US" smtClean="0"/>
              <a:t>12/11/2023</a:t>
            </a:fld>
            <a:endParaRPr lang="en-US"/>
          </a:p>
        </p:txBody>
      </p:sp>
      <p:sp>
        <p:nvSpPr>
          <p:cNvPr id="5" name="Footer Placeholder 4">
            <a:extLst>
              <a:ext uri="{FF2B5EF4-FFF2-40B4-BE49-F238E27FC236}">
                <a16:creationId xmlns:a16="http://schemas.microsoft.com/office/drawing/2014/main" id="{7CE2F6E1-6FE8-AADA-6BA7-9F7E58D75A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5FECFB-0A1D-D791-1BC1-1A1F93BB0228}"/>
              </a:ext>
            </a:extLst>
          </p:cNvPr>
          <p:cNvSpPr>
            <a:spLocks noGrp="1"/>
          </p:cNvSpPr>
          <p:nvPr>
            <p:ph type="sldNum" sz="quarter" idx="12"/>
          </p:nvPr>
        </p:nvSpPr>
        <p:spPr/>
        <p:txBody>
          <a:bodyPr/>
          <a:lstStyle/>
          <a:p>
            <a:fld id="{6F15446E-D10B-477A-8EA4-598A41CFE69C}" type="slidenum">
              <a:rPr lang="en-US" smtClean="0"/>
              <a:t>‹#›</a:t>
            </a:fld>
            <a:endParaRPr lang="en-US"/>
          </a:p>
        </p:txBody>
      </p:sp>
    </p:spTree>
    <p:extLst>
      <p:ext uri="{BB962C8B-B14F-4D97-AF65-F5344CB8AC3E}">
        <p14:creationId xmlns:p14="http://schemas.microsoft.com/office/powerpoint/2010/main" val="1416140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61F75-FBCF-DCA0-38E4-E8D0D83FB1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9734BD-A598-986B-B14D-62B2A58F7C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F5517BA-FFC9-F061-FACF-7F19BD6DCC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BE5212-3FC3-02E9-C198-1FE3E55AF3D9}"/>
              </a:ext>
            </a:extLst>
          </p:cNvPr>
          <p:cNvSpPr>
            <a:spLocks noGrp="1"/>
          </p:cNvSpPr>
          <p:nvPr>
            <p:ph type="dt" sz="half" idx="10"/>
          </p:nvPr>
        </p:nvSpPr>
        <p:spPr/>
        <p:txBody>
          <a:bodyPr/>
          <a:lstStyle/>
          <a:p>
            <a:fld id="{8ED02397-51DC-4544-9C2A-DE44E2A75F70}" type="datetimeFigureOut">
              <a:rPr lang="en-US" smtClean="0"/>
              <a:t>12/11/2023</a:t>
            </a:fld>
            <a:endParaRPr lang="en-US"/>
          </a:p>
        </p:txBody>
      </p:sp>
      <p:sp>
        <p:nvSpPr>
          <p:cNvPr id="6" name="Footer Placeholder 5">
            <a:extLst>
              <a:ext uri="{FF2B5EF4-FFF2-40B4-BE49-F238E27FC236}">
                <a16:creationId xmlns:a16="http://schemas.microsoft.com/office/drawing/2014/main" id="{05813CB6-79DC-F373-773F-050804DA7D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9DF593-8B74-AFC9-C707-0F828D483719}"/>
              </a:ext>
            </a:extLst>
          </p:cNvPr>
          <p:cNvSpPr>
            <a:spLocks noGrp="1"/>
          </p:cNvSpPr>
          <p:nvPr>
            <p:ph type="sldNum" sz="quarter" idx="12"/>
          </p:nvPr>
        </p:nvSpPr>
        <p:spPr/>
        <p:txBody>
          <a:bodyPr/>
          <a:lstStyle/>
          <a:p>
            <a:fld id="{6F15446E-D10B-477A-8EA4-598A41CFE69C}" type="slidenum">
              <a:rPr lang="en-US" smtClean="0"/>
              <a:t>‹#›</a:t>
            </a:fld>
            <a:endParaRPr lang="en-US"/>
          </a:p>
        </p:txBody>
      </p:sp>
    </p:spTree>
    <p:extLst>
      <p:ext uri="{BB962C8B-B14F-4D97-AF65-F5344CB8AC3E}">
        <p14:creationId xmlns:p14="http://schemas.microsoft.com/office/powerpoint/2010/main" val="3431475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90159-1354-C7EB-5A01-394110EEBEE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C7477A-7B35-2E36-F188-34EBB24917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268548-88B6-22D3-297F-765A2FE45C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9844824-87FD-719C-C046-32EFFC6C61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3636DB-C07B-B485-902C-D8FB938419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6CA1E49-2530-4A9B-1E72-6F4DAE9BB6BD}"/>
              </a:ext>
            </a:extLst>
          </p:cNvPr>
          <p:cNvSpPr>
            <a:spLocks noGrp="1"/>
          </p:cNvSpPr>
          <p:nvPr>
            <p:ph type="dt" sz="half" idx="10"/>
          </p:nvPr>
        </p:nvSpPr>
        <p:spPr/>
        <p:txBody>
          <a:bodyPr/>
          <a:lstStyle/>
          <a:p>
            <a:fld id="{8ED02397-51DC-4544-9C2A-DE44E2A75F70}" type="datetimeFigureOut">
              <a:rPr lang="en-US" smtClean="0"/>
              <a:t>12/11/2023</a:t>
            </a:fld>
            <a:endParaRPr lang="en-US"/>
          </a:p>
        </p:txBody>
      </p:sp>
      <p:sp>
        <p:nvSpPr>
          <p:cNvPr id="8" name="Footer Placeholder 7">
            <a:extLst>
              <a:ext uri="{FF2B5EF4-FFF2-40B4-BE49-F238E27FC236}">
                <a16:creationId xmlns:a16="http://schemas.microsoft.com/office/drawing/2014/main" id="{42348982-4F44-3A95-7425-3FF3958F3E6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C754F5-66AF-B64D-F104-E48129F0DC66}"/>
              </a:ext>
            </a:extLst>
          </p:cNvPr>
          <p:cNvSpPr>
            <a:spLocks noGrp="1"/>
          </p:cNvSpPr>
          <p:nvPr>
            <p:ph type="sldNum" sz="quarter" idx="12"/>
          </p:nvPr>
        </p:nvSpPr>
        <p:spPr/>
        <p:txBody>
          <a:bodyPr/>
          <a:lstStyle/>
          <a:p>
            <a:fld id="{6F15446E-D10B-477A-8EA4-598A41CFE69C}" type="slidenum">
              <a:rPr lang="en-US" smtClean="0"/>
              <a:t>‹#›</a:t>
            </a:fld>
            <a:endParaRPr lang="en-US"/>
          </a:p>
        </p:txBody>
      </p:sp>
    </p:spTree>
    <p:extLst>
      <p:ext uri="{BB962C8B-B14F-4D97-AF65-F5344CB8AC3E}">
        <p14:creationId xmlns:p14="http://schemas.microsoft.com/office/powerpoint/2010/main" val="289865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421E4-DAC9-6E6D-5772-B94D7CA8AEF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8EFABDC-50D8-EA35-57D5-9B5D1DE0ADC4}"/>
              </a:ext>
            </a:extLst>
          </p:cNvPr>
          <p:cNvSpPr>
            <a:spLocks noGrp="1"/>
          </p:cNvSpPr>
          <p:nvPr>
            <p:ph type="dt" sz="half" idx="10"/>
          </p:nvPr>
        </p:nvSpPr>
        <p:spPr/>
        <p:txBody>
          <a:bodyPr/>
          <a:lstStyle/>
          <a:p>
            <a:fld id="{8ED02397-51DC-4544-9C2A-DE44E2A75F70}" type="datetimeFigureOut">
              <a:rPr lang="en-US" smtClean="0"/>
              <a:t>12/11/2023</a:t>
            </a:fld>
            <a:endParaRPr lang="en-US"/>
          </a:p>
        </p:txBody>
      </p:sp>
      <p:sp>
        <p:nvSpPr>
          <p:cNvPr id="4" name="Footer Placeholder 3">
            <a:extLst>
              <a:ext uri="{FF2B5EF4-FFF2-40B4-BE49-F238E27FC236}">
                <a16:creationId xmlns:a16="http://schemas.microsoft.com/office/drawing/2014/main" id="{8930D784-F422-F070-0C58-E385BF79F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EF3F650-BB62-2FF6-3F30-04EB57BF02AC}"/>
              </a:ext>
            </a:extLst>
          </p:cNvPr>
          <p:cNvSpPr>
            <a:spLocks noGrp="1"/>
          </p:cNvSpPr>
          <p:nvPr>
            <p:ph type="sldNum" sz="quarter" idx="12"/>
          </p:nvPr>
        </p:nvSpPr>
        <p:spPr/>
        <p:txBody>
          <a:bodyPr/>
          <a:lstStyle/>
          <a:p>
            <a:fld id="{6F15446E-D10B-477A-8EA4-598A41CFE69C}" type="slidenum">
              <a:rPr lang="en-US" smtClean="0"/>
              <a:t>‹#›</a:t>
            </a:fld>
            <a:endParaRPr lang="en-US"/>
          </a:p>
        </p:txBody>
      </p:sp>
    </p:spTree>
    <p:extLst>
      <p:ext uri="{BB962C8B-B14F-4D97-AF65-F5344CB8AC3E}">
        <p14:creationId xmlns:p14="http://schemas.microsoft.com/office/powerpoint/2010/main" val="3844847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F978D0-D929-57C4-EEB3-7781761FDBBF}"/>
              </a:ext>
            </a:extLst>
          </p:cNvPr>
          <p:cNvSpPr>
            <a:spLocks noGrp="1"/>
          </p:cNvSpPr>
          <p:nvPr>
            <p:ph type="dt" sz="half" idx="10"/>
          </p:nvPr>
        </p:nvSpPr>
        <p:spPr/>
        <p:txBody>
          <a:bodyPr/>
          <a:lstStyle/>
          <a:p>
            <a:fld id="{8ED02397-51DC-4544-9C2A-DE44E2A75F70}" type="datetimeFigureOut">
              <a:rPr lang="en-US" smtClean="0"/>
              <a:t>12/11/2023</a:t>
            </a:fld>
            <a:endParaRPr lang="en-US"/>
          </a:p>
        </p:txBody>
      </p:sp>
      <p:sp>
        <p:nvSpPr>
          <p:cNvPr id="3" name="Footer Placeholder 2">
            <a:extLst>
              <a:ext uri="{FF2B5EF4-FFF2-40B4-BE49-F238E27FC236}">
                <a16:creationId xmlns:a16="http://schemas.microsoft.com/office/drawing/2014/main" id="{F9FB395F-1FAB-51A4-F40F-A0076E80CE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4FE821E-DFE4-8A6C-8D38-705C8A46C0A5}"/>
              </a:ext>
            </a:extLst>
          </p:cNvPr>
          <p:cNvSpPr>
            <a:spLocks noGrp="1"/>
          </p:cNvSpPr>
          <p:nvPr>
            <p:ph type="sldNum" sz="quarter" idx="12"/>
          </p:nvPr>
        </p:nvSpPr>
        <p:spPr/>
        <p:txBody>
          <a:bodyPr/>
          <a:lstStyle/>
          <a:p>
            <a:fld id="{6F15446E-D10B-477A-8EA4-598A41CFE69C}" type="slidenum">
              <a:rPr lang="en-US" smtClean="0"/>
              <a:t>‹#›</a:t>
            </a:fld>
            <a:endParaRPr lang="en-US"/>
          </a:p>
        </p:txBody>
      </p:sp>
    </p:spTree>
    <p:extLst>
      <p:ext uri="{BB962C8B-B14F-4D97-AF65-F5344CB8AC3E}">
        <p14:creationId xmlns:p14="http://schemas.microsoft.com/office/powerpoint/2010/main" val="4242393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7C04D-F2F7-2A40-A4A8-7186091569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D12770-DFF7-6CC2-D540-035041573A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76123C-98E9-5FDB-13E9-6AD1DBF0CC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FDE518-BC35-1D32-9BE1-00BCDA2A66E3}"/>
              </a:ext>
            </a:extLst>
          </p:cNvPr>
          <p:cNvSpPr>
            <a:spLocks noGrp="1"/>
          </p:cNvSpPr>
          <p:nvPr>
            <p:ph type="dt" sz="half" idx="10"/>
          </p:nvPr>
        </p:nvSpPr>
        <p:spPr/>
        <p:txBody>
          <a:bodyPr/>
          <a:lstStyle/>
          <a:p>
            <a:fld id="{8ED02397-51DC-4544-9C2A-DE44E2A75F70}" type="datetimeFigureOut">
              <a:rPr lang="en-US" smtClean="0"/>
              <a:t>12/11/2023</a:t>
            </a:fld>
            <a:endParaRPr lang="en-US"/>
          </a:p>
        </p:txBody>
      </p:sp>
      <p:sp>
        <p:nvSpPr>
          <p:cNvPr id="6" name="Footer Placeholder 5">
            <a:extLst>
              <a:ext uri="{FF2B5EF4-FFF2-40B4-BE49-F238E27FC236}">
                <a16:creationId xmlns:a16="http://schemas.microsoft.com/office/drawing/2014/main" id="{0AD9F9B9-17E8-E82B-2E7D-42B4F170CD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BF7499-DA4B-E2E3-F60D-32E78AB4B256}"/>
              </a:ext>
            </a:extLst>
          </p:cNvPr>
          <p:cNvSpPr>
            <a:spLocks noGrp="1"/>
          </p:cNvSpPr>
          <p:nvPr>
            <p:ph type="sldNum" sz="quarter" idx="12"/>
          </p:nvPr>
        </p:nvSpPr>
        <p:spPr/>
        <p:txBody>
          <a:bodyPr/>
          <a:lstStyle/>
          <a:p>
            <a:fld id="{6F15446E-D10B-477A-8EA4-598A41CFE69C}" type="slidenum">
              <a:rPr lang="en-US" smtClean="0"/>
              <a:t>‹#›</a:t>
            </a:fld>
            <a:endParaRPr lang="en-US"/>
          </a:p>
        </p:txBody>
      </p:sp>
    </p:spTree>
    <p:extLst>
      <p:ext uri="{BB962C8B-B14F-4D97-AF65-F5344CB8AC3E}">
        <p14:creationId xmlns:p14="http://schemas.microsoft.com/office/powerpoint/2010/main" val="3012742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40EA8-E8D8-6C39-593D-ED90A6994C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9C25449-F57F-0A06-54E6-DCC95F8926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896728-CBB6-6F28-FBDD-FBF3988E1B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4BC92E-D563-B487-0B79-6B2A68FC7C8A}"/>
              </a:ext>
            </a:extLst>
          </p:cNvPr>
          <p:cNvSpPr>
            <a:spLocks noGrp="1"/>
          </p:cNvSpPr>
          <p:nvPr>
            <p:ph type="dt" sz="half" idx="10"/>
          </p:nvPr>
        </p:nvSpPr>
        <p:spPr/>
        <p:txBody>
          <a:bodyPr/>
          <a:lstStyle/>
          <a:p>
            <a:fld id="{8ED02397-51DC-4544-9C2A-DE44E2A75F70}" type="datetimeFigureOut">
              <a:rPr lang="en-US" smtClean="0"/>
              <a:t>12/11/2023</a:t>
            </a:fld>
            <a:endParaRPr lang="en-US"/>
          </a:p>
        </p:txBody>
      </p:sp>
      <p:sp>
        <p:nvSpPr>
          <p:cNvPr id="6" name="Footer Placeholder 5">
            <a:extLst>
              <a:ext uri="{FF2B5EF4-FFF2-40B4-BE49-F238E27FC236}">
                <a16:creationId xmlns:a16="http://schemas.microsoft.com/office/drawing/2014/main" id="{CBADF387-CE40-EAA9-B9E6-E7BAF3B1ED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33B406-61A9-AC77-6A21-2F9F24626390}"/>
              </a:ext>
            </a:extLst>
          </p:cNvPr>
          <p:cNvSpPr>
            <a:spLocks noGrp="1"/>
          </p:cNvSpPr>
          <p:nvPr>
            <p:ph type="sldNum" sz="quarter" idx="12"/>
          </p:nvPr>
        </p:nvSpPr>
        <p:spPr/>
        <p:txBody>
          <a:bodyPr/>
          <a:lstStyle/>
          <a:p>
            <a:fld id="{6F15446E-D10B-477A-8EA4-598A41CFE69C}" type="slidenum">
              <a:rPr lang="en-US" smtClean="0"/>
              <a:t>‹#›</a:t>
            </a:fld>
            <a:endParaRPr lang="en-US"/>
          </a:p>
        </p:txBody>
      </p:sp>
    </p:spTree>
    <p:extLst>
      <p:ext uri="{BB962C8B-B14F-4D97-AF65-F5344CB8AC3E}">
        <p14:creationId xmlns:p14="http://schemas.microsoft.com/office/powerpoint/2010/main" val="525992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D2A812-4ECB-BDF4-CFA8-FF4C6A934F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522B9E-F84C-F699-A5A5-7D0BB8661D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8F0DCF-7F98-3CD4-F270-3D381708AC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D02397-51DC-4544-9C2A-DE44E2A75F70}" type="datetimeFigureOut">
              <a:rPr lang="en-US" smtClean="0"/>
              <a:t>12/11/2023</a:t>
            </a:fld>
            <a:endParaRPr lang="en-US"/>
          </a:p>
        </p:txBody>
      </p:sp>
      <p:sp>
        <p:nvSpPr>
          <p:cNvPr id="5" name="Footer Placeholder 4">
            <a:extLst>
              <a:ext uri="{FF2B5EF4-FFF2-40B4-BE49-F238E27FC236}">
                <a16:creationId xmlns:a16="http://schemas.microsoft.com/office/drawing/2014/main" id="{8A3B47FE-414A-A440-816E-9D0EEB1286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DAFA16D-FE45-180C-7D09-1CDAA2C413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15446E-D10B-477A-8EA4-598A41CFE69C}" type="slidenum">
              <a:rPr lang="en-US" smtClean="0"/>
              <a:t>‹#›</a:t>
            </a:fld>
            <a:endParaRPr lang="en-US"/>
          </a:p>
        </p:txBody>
      </p:sp>
    </p:spTree>
    <p:extLst>
      <p:ext uri="{BB962C8B-B14F-4D97-AF65-F5344CB8AC3E}">
        <p14:creationId xmlns:p14="http://schemas.microsoft.com/office/powerpoint/2010/main" val="3922709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ublicdomainpictures.net/view-image.php?image=14459&amp;picture=science-and-technology"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BD1B3-C6D3-DCC8-9017-649E9A4678BC}"/>
              </a:ext>
            </a:extLst>
          </p:cNvPr>
          <p:cNvSpPr>
            <a:spLocks noGrp="1"/>
          </p:cNvSpPr>
          <p:nvPr>
            <p:ph type="title"/>
          </p:nvPr>
        </p:nvSpPr>
        <p:spPr>
          <a:xfrm>
            <a:off x="838200" y="365125"/>
            <a:ext cx="10515600" cy="5868988"/>
          </a:xfrm>
        </p:spPr>
        <p:txBody>
          <a:bodyPr/>
          <a:lstStyle/>
          <a:p>
            <a:pPr algn="ctr"/>
            <a:r>
              <a:rPr lang="en-US" dirty="0"/>
              <a:t>BLOCKBUSTERS</a:t>
            </a:r>
          </a:p>
        </p:txBody>
      </p:sp>
      <p:pic>
        <p:nvPicPr>
          <p:cNvPr id="5" name="Content Placeholder 4">
            <a:extLst>
              <a:ext uri="{FF2B5EF4-FFF2-40B4-BE49-F238E27FC236}">
                <a16:creationId xmlns:a16="http://schemas.microsoft.com/office/drawing/2014/main" id="{F8F0FB4A-3C61-9AAE-9F21-72ACC6518019}"/>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00319" y="-528678"/>
            <a:ext cx="13101894" cy="8731184"/>
          </a:xfrm>
        </p:spPr>
      </p:pic>
      <p:sp>
        <p:nvSpPr>
          <p:cNvPr id="6" name="TextBox 5">
            <a:extLst>
              <a:ext uri="{FF2B5EF4-FFF2-40B4-BE49-F238E27FC236}">
                <a16:creationId xmlns:a16="http://schemas.microsoft.com/office/drawing/2014/main" id="{93E1071E-12B0-A552-BC2D-63A5ADA92015}"/>
              </a:ext>
            </a:extLst>
          </p:cNvPr>
          <p:cNvSpPr txBox="1"/>
          <p:nvPr/>
        </p:nvSpPr>
        <p:spPr>
          <a:xfrm>
            <a:off x="3600450" y="3214688"/>
            <a:ext cx="5272088" cy="369332"/>
          </a:xfrm>
          <a:prstGeom prst="rect">
            <a:avLst/>
          </a:prstGeom>
          <a:noFill/>
        </p:spPr>
        <p:txBody>
          <a:bodyPr wrap="square" rtlCol="0">
            <a:spAutoFit/>
          </a:bodyPr>
          <a:lstStyle/>
          <a:p>
            <a:pPr algn="ctr"/>
            <a:r>
              <a:rPr lang="en-US" dirty="0"/>
              <a:t>BLOCKBUSTER</a:t>
            </a:r>
          </a:p>
        </p:txBody>
      </p:sp>
      <p:sp>
        <p:nvSpPr>
          <p:cNvPr id="7" name="Rectangle 6">
            <a:extLst>
              <a:ext uri="{FF2B5EF4-FFF2-40B4-BE49-F238E27FC236}">
                <a16:creationId xmlns:a16="http://schemas.microsoft.com/office/drawing/2014/main" id="{D67A9FE2-6BC5-E54B-4709-AA51503B7C57}"/>
              </a:ext>
            </a:extLst>
          </p:cNvPr>
          <p:cNvSpPr/>
          <p:nvPr/>
        </p:nvSpPr>
        <p:spPr>
          <a:xfrm>
            <a:off x="3786713" y="2967335"/>
            <a:ext cx="4618573"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dirty="0">
                <a:ln/>
                <a:solidFill>
                  <a:schemeClr val="accent4"/>
                </a:solidFill>
              </a:rPr>
              <a:t>BLOCKBUSTERS</a:t>
            </a:r>
            <a:endParaRPr lang="en-US" sz="5400" b="1" cap="none" spc="0" dirty="0">
              <a:ln/>
              <a:solidFill>
                <a:schemeClr val="accent4"/>
              </a:solidFill>
              <a:effectLst/>
            </a:endParaRPr>
          </a:p>
        </p:txBody>
      </p:sp>
    </p:spTree>
    <p:extLst>
      <p:ext uri="{BB962C8B-B14F-4D97-AF65-F5344CB8AC3E}">
        <p14:creationId xmlns:p14="http://schemas.microsoft.com/office/powerpoint/2010/main" val="1849351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2EDCD-DE04-2875-2941-D04883FDC173}"/>
              </a:ext>
            </a:extLst>
          </p:cNvPr>
          <p:cNvSpPr>
            <a:spLocks noGrp="1"/>
          </p:cNvSpPr>
          <p:nvPr>
            <p:ph type="title"/>
          </p:nvPr>
        </p:nvSpPr>
        <p:spPr/>
        <p:txBody>
          <a:bodyPr/>
          <a:lstStyle/>
          <a:p>
            <a:r>
              <a:rPr lang="en-US" dirty="0"/>
              <a:t>Top 10 by gross</a:t>
            </a:r>
          </a:p>
        </p:txBody>
      </p:sp>
      <p:pic>
        <p:nvPicPr>
          <p:cNvPr id="5" name="Content Placeholder 4">
            <a:extLst>
              <a:ext uri="{FF2B5EF4-FFF2-40B4-BE49-F238E27FC236}">
                <a16:creationId xmlns:a16="http://schemas.microsoft.com/office/drawing/2014/main" id="{017E7EDC-3581-4AF6-C1AD-0309DE05FB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29080" y="1825625"/>
            <a:ext cx="6933839" cy="4351338"/>
          </a:xfrm>
        </p:spPr>
      </p:pic>
    </p:spTree>
    <p:extLst>
      <p:ext uri="{BB962C8B-B14F-4D97-AF65-F5344CB8AC3E}">
        <p14:creationId xmlns:p14="http://schemas.microsoft.com/office/powerpoint/2010/main" val="578707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CD5A4-01DF-665B-512E-8C6E9717BBF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B828539-40EA-2E49-39B0-3EF1F0067808}"/>
              </a:ext>
            </a:extLst>
          </p:cNvPr>
          <p:cNvSpPr>
            <a:spLocks noGrp="1"/>
          </p:cNvSpPr>
          <p:nvPr>
            <p:ph idx="1"/>
          </p:nvPr>
        </p:nvSpPr>
        <p:spPr/>
        <p:txBody>
          <a:bodyPr/>
          <a:lstStyle/>
          <a:p>
            <a:pPr marL="0" indent="0" algn="ctr">
              <a:lnSpc>
                <a:spcPct val="150000"/>
              </a:lnSpc>
              <a:buNone/>
            </a:pPr>
            <a:r>
              <a:rPr lang="en-US" dirty="0">
                <a:latin typeface="Times New Roman" panose="02020603050405020304" pitchFamily="18" charset="0"/>
                <a:cs typeface="Times New Roman" panose="02020603050405020304" pitchFamily="18" charset="0"/>
              </a:rPr>
              <a:t>It’s a </a:t>
            </a:r>
            <a:r>
              <a:rPr lang="en-US" dirty="0" err="1">
                <a:latin typeface="Times New Roman" panose="02020603050405020304" pitchFamily="18" charset="0"/>
                <a:cs typeface="Times New Roman" panose="02020603050405020304" pitchFamily="18" charset="0"/>
              </a:rPr>
              <a:t>messaure</a:t>
            </a:r>
            <a:r>
              <a:rPr lang="en-US" dirty="0">
                <a:latin typeface="Times New Roman" panose="02020603050405020304" pitchFamily="18" charset="0"/>
                <a:cs typeface="Times New Roman" panose="02020603050405020304" pitchFamily="18" charset="0"/>
              </a:rPr>
              <a:t> of the top movies that have summed up to bring profits to the company and add value to the company the top being toy story with over 100,000,000$ over the year .</a:t>
            </a:r>
          </a:p>
        </p:txBody>
      </p:sp>
    </p:spTree>
    <p:extLst>
      <p:ext uri="{BB962C8B-B14F-4D97-AF65-F5344CB8AC3E}">
        <p14:creationId xmlns:p14="http://schemas.microsoft.com/office/powerpoint/2010/main" val="3559402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F2F4D-0FC0-ADB5-35C0-ECE5D5B1B589}"/>
              </a:ext>
            </a:extLst>
          </p:cNvPr>
          <p:cNvSpPr>
            <a:spLocks noGrp="1"/>
          </p:cNvSpPr>
          <p:nvPr>
            <p:ph type="title"/>
          </p:nvPr>
        </p:nvSpPr>
        <p:spPr/>
        <p:txBody>
          <a:bodyPr/>
          <a:lstStyle/>
          <a:p>
            <a:r>
              <a:rPr lang="en-US" dirty="0" err="1"/>
              <a:t>Reccomendation</a:t>
            </a:r>
            <a:r>
              <a:rPr lang="en-US" dirty="0"/>
              <a:t> </a:t>
            </a:r>
          </a:p>
        </p:txBody>
      </p:sp>
      <p:sp>
        <p:nvSpPr>
          <p:cNvPr id="3" name="Content Placeholder 2">
            <a:extLst>
              <a:ext uri="{FF2B5EF4-FFF2-40B4-BE49-F238E27FC236}">
                <a16:creationId xmlns:a16="http://schemas.microsoft.com/office/drawing/2014/main" id="{8C82E38B-BEDA-9263-59B2-AE437FBE938C}"/>
              </a:ext>
            </a:extLst>
          </p:cNvPr>
          <p:cNvSpPr>
            <a:spLocks noGrp="1"/>
          </p:cNvSpPr>
          <p:nvPr>
            <p:ph idx="1"/>
          </p:nvPr>
        </p:nvSpPr>
        <p:spPr/>
        <p:txBody>
          <a:bodyPr>
            <a:normAutofit fontScale="92500" lnSpcReduction="10000"/>
          </a:bodyPr>
          <a:lstStyle/>
          <a:p>
            <a:pPr marL="0" indent="0">
              <a:lnSpc>
                <a:spcPct val="150000"/>
              </a:lnSpc>
              <a:buNone/>
            </a:pPr>
            <a:r>
              <a:rPr lang="en-US" dirty="0"/>
              <a:t>Since things are becoming digital , the company should open a site where there are monthly or yearly subscription to compete with major companies like Netflix and </a:t>
            </a:r>
            <a:r>
              <a:rPr lang="en-US" dirty="0" err="1"/>
              <a:t>hulu</a:t>
            </a:r>
            <a:r>
              <a:rPr lang="en-US" dirty="0"/>
              <a:t> </a:t>
            </a:r>
          </a:p>
          <a:p>
            <a:pPr marL="0" indent="0">
              <a:lnSpc>
                <a:spcPct val="150000"/>
              </a:lnSpc>
              <a:buNone/>
            </a:pPr>
            <a:r>
              <a:rPr lang="en-US" dirty="0"/>
              <a:t>Bringing back the movies that already has 1 or 2 movies like toy story for a more part </a:t>
            </a:r>
          </a:p>
          <a:p>
            <a:pPr marL="0" indent="0">
              <a:lnSpc>
                <a:spcPct val="150000"/>
              </a:lnSpc>
              <a:buNone/>
            </a:pPr>
            <a:r>
              <a:rPr lang="en-US" dirty="0"/>
              <a:t>Adding of the production budget as more movies have been having a higher profit and vote count than the ones with low</a:t>
            </a:r>
          </a:p>
          <a:p>
            <a:pPr marL="0" indent="0">
              <a:lnSpc>
                <a:spcPct val="150000"/>
              </a:lnSpc>
              <a:buNone/>
            </a:pPr>
            <a:endParaRPr lang="en-US" dirty="0"/>
          </a:p>
        </p:txBody>
      </p:sp>
    </p:spTree>
    <p:extLst>
      <p:ext uri="{BB962C8B-B14F-4D97-AF65-F5344CB8AC3E}">
        <p14:creationId xmlns:p14="http://schemas.microsoft.com/office/powerpoint/2010/main" val="4147817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C23D1-A6EF-A9CD-E9B7-5E0E2ADFA16A}"/>
              </a:ext>
            </a:extLst>
          </p:cNvPr>
          <p:cNvSpPr>
            <a:spLocks noGrp="1"/>
          </p:cNvSpPr>
          <p:nvPr>
            <p:ph type="title"/>
          </p:nvPr>
        </p:nvSpPr>
        <p:spPr/>
        <p:txBody>
          <a:bodyPr/>
          <a:lstStyle/>
          <a:p>
            <a:r>
              <a:rPr lang="en-US" dirty="0"/>
              <a:t>END</a:t>
            </a:r>
          </a:p>
        </p:txBody>
      </p:sp>
      <p:sp>
        <p:nvSpPr>
          <p:cNvPr id="3" name="Content Placeholder 2">
            <a:extLst>
              <a:ext uri="{FF2B5EF4-FFF2-40B4-BE49-F238E27FC236}">
                <a16:creationId xmlns:a16="http://schemas.microsoft.com/office/drawing/2014/main" id="{249DAAC6-5460-A51F-2AAE-0FF59BA23091}"/>
              </a:ext>
            </a:extLst>
          </p:cNvPr>
          <p:cNvSpPr>
            <a:spLocks noGrp="1"/>
          </p:cNvSpPr>
          <p:nvPr>
            <p:ph idx="1"/>
          </p:nvPr>
        </p:nvSpPr>
        <p:spPr/>
        <p:txBody>
          <a:bodyPr/>
          <a:lstStyle/>
          <a:p>
            <a:pPr marL="0" indent="0" algn="ctr">
              <a:lnSpc>
                <a:spcPct val="200000"/>
              </a:lnSpc>
              <a:buNone/>
            </a:pPr>
            <a:r>
              <a:rPr lang="en-US" dirty="0">
                <a:latin typeface="Times New Roman" panose="02020603050405020304" pitchFamily="18" charset="0"/>
                <a:cs typeface="Times New Roman" panose="02020603050405020304" pitchFamily="18" charset="0"/>
              </a:rPr>
              <a:t>All in all this is just a start up   to build for the future as the company grows . Thank you</a:t>
            </a:r>
          </a:p>
        </p:txBody>
      </p:sp>
    </p:spTree>
    <p:extLst>
      <p:ext uri="{BB962C8B-B14F-4D97-AF65-F5344CB8AC3E}">
        <p14:creationId xmlns:p14="http://schemas.microsoft.com/office/powerpoint/2010/main" val="711041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56599-5BFD-EA3A-222B-EB91EC3CEAF5}"/>
              </a:ext>
            </a:extLst>
          </p:cNvPr>
          <p:cNvSpPr>
            <a:spLocks noGrp="1"/>
          </p:cNvSpPr>
          <p:nvPr>
            <p:ph type="title"/>
          </p:nvPr>
        </p:nvSpPr>
        <p:spPr/>
        <p:txBody>
          <a:bodyPr/>
          <a:lstStyle/>
          <a:p>
            <a:pPr algn="ctr"/>
            <a:r>
              <a:rPr lang="en-US" dirty="0"/>
              <a:t>Overview</a:t>
            </a:r>
          </a:p>
        </p:txBody>
      </p:sp>
      <p:sp>
        <p:nvSpPr>
          <p:cNvPr id="3" name="Content Placeholder 2">
            <a:extLst>
              <a:ext uri="{FF2B5EF4-FFF2-40B4-BE49-F238E27FC236}">
                <a16:creationId xmlns:a16="http://schemas.microsoft.com/office/drawing/2014/main" id="{5377E89C-90E8-15B6-6515-3806E4575CE0}"/>
              </a:ext>
            </a:extLst>
          </p:cNvPr>
          <p:cNvSpPr>
            <a:spLocks noGrp="1"/>
          </p:cNvSpPr>
          <p:nvPr>
            <p:ph idx="1"/>
          </p:nvPr>
        </p:nvSpPr>
        <p:spPr/>
        <p:txBody>
          <a:bodyPr/>
          <a:lstStyle/>
          <a:p>
            <a:pPr marL="0" indent="0" algn="ctr">
              <a:lnSpc>
                <a:spcPct val="150000"/>
              </a:lnSpc>
              <a:spcBef>
                <a:spcPts val="600"/>
              </a:spcBef>
              <a:buNone/>
            </a:pPr>
            <a:r>
              <a:rPr lang="en-US" sz="2800" dirty="0">
                <a:latin typeface="Times New Roman" panose="02020603050405020304" pitchFamily="18" charset="0"/>
                <a:cs typeface="Times New Roman" panose="02020603050405020304" pitchFamily="18" charset="0"/>
              </a:rPr>
              <a:t>A giant in the </a:t>
            </a:r>
            <a:r>
              <a:rPr lang="en-US" sz="2800" i="0" dirty="0">
                <a:effectLst/>
                <a:latin typeface="Times New Roman" panose="02020603050405020304" pitchFamily="18" charset="0"/>
                <a:cs typeface="Times New Roman" panose="02020603050405020304" pitchFamily="18" charset="0"/>
              </a:rPr>
              <a:t> entertainment industry, blockbusters revolutionizing video rentals with its convenient and expansive selection. However, the company failed to adapt to changing consumer preferences and technological advancements, ultimately leading to its downfall.</a:t>
            </a:r>
            <a:endParaRPr lang="en-US" sz="28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112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71F19-DA75-9460-D828-CAA5623421C7}"/>
              </a:ext>
            </a:extLst>
          </p:cNvPr>
          <p:cNvSpPr>
            <a:spLocks noGrp="1"/>
          </p:cNvSpPr>
          <p:nvPr>
            <p:ph type="title"/>
          </p:nvPr>
        </p:nvSpPr>
        <p:spPr/>
        <p:txBody>
          <a:bodyPr/>
          <a:lstStyle/>
          <a:p>
            <a:pPr algn="ctr"/>
            <a:r>
              <a:rPr lang="en-US" dirty="0"/>
              <a:t>Business Understanding</a:t>
            </a:r>
          </a:p>
        </p:txBody>
      </p:sp>
      <p:sp>
        <p:nvSpPr>
          <p:cNvPr id="3" name="Content Placeholder 2">
            <a:extLst>
              <a:ext uri="{FF2B5EF4-FFF2-40B4-BE49-F238E27FC236}">
                <a16:creationId xmlns:a16="http://schemas.microsoft.com/office/drawing/2014/main" id="{4C556103-00EE-A094-BDB7-31AE4F07B813}"/>
              </a:ext>
            </a:extLst>
          </p:cNvPr>
          <p:cNvSpPr>
            <a:spLocks noGrp="1"/>
          </p:cNvSpPr>
          <p:nvPr>
            <p:ph idx="1"/>
          </p:nvPr>
        </p:nvSpPr>
        <p:spPr/>
        <p:txBody>
          <a:bodyPr/>
          <a:lstStyle/>
          <a:p>
            <a:pPr marL="0" indent="0" algn="ctr">
              <a:lnSpc>
                <a:spcPct val="150000"/>
              </a:lnSpc>
              <a:buNone/>
            </a:pPr>
            <a:r>
              <a:rPr lang="en-US" b="0" i="0" dirty="0">
                <a:effectLst/>
                <a:latin typeface="Times New Roman" panose="02020603050405020304" pitchFamily="18" charset="0"/>
                <a:cs typeface="Times New Roman" panose="02020603050405020304" pitchFamily="18" charset="0"/>
              </a:rPr>
              <a:t>Blockbuster's core business model relied on physical media rentals, charging customers late fees and generating profit through margins on each rental. This model thrived in the VHS era but struggled to compete with the rise of DVDs and streaming services offering greater convenience and lower costs.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1675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DEA6B-0964-2782-543F-CDC534DB7CCB}"/>
              </a:ext>
            </a:extLst>
          </p:cNvPr>
          <p:cNvSpPr>
            <a:spLocks noGrp="1"/>
          </p:cNvSpPr>
          <p:nvPr>
            <p:ph type="title"/>
          </p:nvPr>
        </p:nvSpPr>
        <p:spPr/>
        <p:txBody>
          <a:bodyPr/>
          <a:lstStyle/>
          <a:p>
            <a:pPr algn="ctr"/>
            <a:r>
              <a:rPr lang="en-US" dirty="0"/>
              <a:t>Data Understanding</a:t>
            </a:r>
          </a:p>
        </p:txBody>
      </p:sp>
      <p:sp>
        <p:nvSpPr>
          <p:cNvPr id="3" name="Content Placeholder 2">
            <a:extLst>
              <a:ext uri="{FF2B5EF4-FFF2-40B4-BE49-F238E27FC236}">
                <a16:creationId xmlns:a16="http://schemas.microsoft.com/office/drawing/2014/main" id="{49484271-3F95-61FE-F128-68A7E913702B}"/>
              </a:ext>
            </a:extLst>
          </p:cNvPr>
          <p:cNvSpPr>
            <a:spLocks noGrp="1"/>
          </p:cNvSpPr>
          <p:nvPr>
            <p:ph idx="1"/>
          </p:nvPr>
        </p:nvSpPr>
        <p:spPr/>
        <p:txBody>
          <a:bodyPr>
            <a:normAutofit fontScale="77500" lnSpcReduction="20000"/>
          </a:bodyPr>
          <a:lstStyle/>
          <a:p>
            <a:pPr algn="ctr">
              <a:lnSpc>
                <a:spcPct val="150000"/>
              </a:lnSpc>
            </a:pPr>
            <a:r>
              <a:rPr lang="en-US" b="0" i="0" dirty="0">
                <a:effectLst/>
                <a:latin typeface="Times New Roman" panose="02020603050405020304" pitchFamily="18" charset="0"/>
                <a:cs typeface="Times New Roman" panose="02020603050405020304" pitchFamily="18" charset="0"/>
              </a:rPr>
              <a:t>Data Understanding:</a:t>
            </a:r>
          </a:p>
          <a:p>
            <a:pPr algn="ctr">
              <a:lnSpc>
                <a:spcPct val="150000"/>
              </a:lnSpc>
            </a:pPr>
            <a:r>
              <a:rPr lang="en-US" b="0" i="0" dirty="0">
                <a:effectLst/>
                <a:latin typeface="Times New Roman" panose="02020603050405020304" pitchFamily="18" charset="0"/>
                <a:cs typeface="Times New Roman" panose="02020603050405020304" pitchFamily="18" charset="0"/>
              </a:rPr>
              <a:t>Analyzing historical data reveals key trends:</a:t>
            </a:r>
          </a:p>
          <a:p>
            <a:pPr algn="ctr">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Declining rental revenue: As streaming services gained traction, rental demand for physical media plummeted.</a:t>
            </a:r>
          </a:p>
          <a:p>
            <a:pPr algn="ctr">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Increased late fees: While initially a source of revenue, late fees alienated customers and contributed to negative brand perception.</a:t>
            </a:r>
          </a:p>
          <a:p>
            <a:pPr algn="ctr">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Shifting customer demographics: Younger generations embraced streaming, leaving Blockbuster's target audience shrinking</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9307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B52B5-EEB5-4083-BD09-E8037625A860}"/>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id="{D9356812-CCF3-FAF6-A9C7-C7E7A9DC77FA}"/>
              </a:ext>
            </a:extLst>
          </p:cNvPr>
          <p:cNvSpPr>
            <a:spLocks noGrp="1"/>
          </p:cNvSpPr>
          <p:nvPr>
            <p:ph idx="1"/>
          </p:nvPr>
        </p:nvSpPr>
        <p:spPr/>
        <p:txBody>
          <a:bodyPr/>
          <a:lstStyle/>
          <a:p>
            <a:pPr marL="0" indent="0" algn="ctr">
              <a:lnSpc>
                <a:spcPct val="150000"/>
              </a:lnSpc>
              <a:buNone/>
            </a:pPr>
            <a:r>
              <a:rPr lang="en-US" dirty="0">
                <a:latin typeface="Times New Roman" panose="02020603050405020304" pitchFamily="18" charset="0"/>
                <a:cs typeface="Times New Roman" panose="02020603050405020304" pitchFamily="18" charset="0"/>
              </a:rPr>
              <a:t>From the provided work able to work with the different file formats ,and getting to the following graphs were made . This are readings from the files that will help in building up recommendations on what to do in the upcoming year and project thus being successful</a:t>
            </a:r>
          </a:p>
        </p:txBody>
      </p:sp>
    </p:spTree>
    <p:extLst>
      <p:ext uri="{BB962C8B-B14F-4D97-AF65-F5344CB8AC3E}">
        <p14:creationId xmlns:p14="http://schemas.microsoft.com/office/powerpoint/2010/main" val="405175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33887-BCFF-069E-01B0-F13C1F0E1049}"/>
              </a:ext>
            </a:extLst>
          </p:cNvPr>
          <p:cNvSpPr>
            <a:spLocks noGrp="1"/>
          </p:cNvSpPr>
          <p:nvPr>
            <p:ph type="title"/>
          </p:nvPr>
        </p:nvSpPr>
        <p:spPr/>
        <p:txBody>
          <a:bodyPr/>
          <a:lstStyle/>
          <a:p>
            <a:r>
              <a:rPr lang="en-US" dirty="0"/>
              <a:t>Data visualization</a:t>
            </a:r>
          </a:p>
        </p:txBody>
      </p:sp>
      <p:pic>
        <p:nvPicPr>
          <p:cNvPr id="4" name="Content Placeholder 3">
            <a:extLst>
              <a:ext uri="{FF2B5EF4-FFF2-40B4-BE49-F238E27FC236}">
                <a16:creationId xmlns:a16="http://schemas.microsoft.com/office/drawing/2014/main" id="{E3EB4771-8D1E-730F-BBC6-2392FBB26D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5627" y="2019817"/>
            <a:ext cx="6420746" cy="3962953"/>
          </a:xfrm>
          <a:prstGeom prst="rect">
            <a:avLst/>
          </a:prstGeom>
        </p:spPr>
      </p:pic>
    </p:spTree>
    <p:extLst>
      <p:ext uri="{BB962C8B-B14F-4D97-AF65-F5344CB8AC3E}">
        <p14:creationId xmlns:p14="http://schemas.microsoft.com/office/powerpoint/2010/main" val="3085811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B1D4C-3827-DAE6-0F95-1ED93DF87CCD}"/>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A6A5747-5CD9-5636-2F4B-447F40C4CC05}"/>
              </a:ext>
            </a:extLst>
          </p:cNvPr>
          <p:cNvSpPr>
            <a:spLocks noGrp="1"/>
          </p:cNvSpPr>
          <p:nvPr>
            <p:ph idx="1"/>
          </p:nvPr>
        </p:nvSpPr>
        <p:spPr/>
        <p:txBody>
          <a:bodyPr/>
          <a:lstStyle/>
          <a:p>
            <a:pPr marL="0" indent="0" algn="ctr">
              <a:lnSpc>
                <a:spcPct val="150000"/>
              </a:lnSpc>
              <a:buNone/>
            </a:pPr>
            <a:r>
              <a:rPr lang="en-US" dirty="0"/>
              <a:t>From the slide of  vote count against frequency, from the diagram we learn that  our average votes comes to a handful of people voting for the various movies as one with the highest frequency being 3</a:t>
            </a:r>
          </a:p>
        </p:txBody>
      </p:sp>
    </p:spTree>
    <p:extLst>
      <p:ext uri="{BB962C8B-B14F-4D97-AF65-F5344CB8AC3E}">
        <p14:creationId xmlns:p14="http://schemas.microsoft.com/office/powerpoint/2010/main" val="1963103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EEF1C-1FC5-FC00-2140-284B61569904}"/>
              </a:ext>
            </a:extLst>
          </p:cNvPr>
          <p:cNvSpPr>
            <a:spLocks noGrp="1"/>
          </p:cNvSpPr>
          <p:nvPr>
            <p:ph type="title"/>
          </p:nvPr>
        </p:nvSpPr>
        <p:spPr/>
        <p:txBody>
          <a:bodyPr/>
          <a:lstStyle/>
          <a:p>
            <a:pPr algn="ctr"/>
            <a:r>
              <a:rPr lang="en-US" dirty="0"/>
              <a:t>DOMESTIC VS WORLDWIDE GROSS</a:t>
            </a:r>
          </a:p>
        </p:txBody>
      </p:sp>
      <p:pic>
        <p:nvPicPr>
          <p:cNvPr id="5" name="Content Placeholder 4">
            <a:extLst>
              <a:ext uri="{FF2B5EF4-FFF2-40B4-BE49-F238E27FC236}">
                <a16:creationId xmlns:a16="http://schemas.microsoft.com/office/drawing/2014/main" id="{7837D003-BD29-685D-6982-44B9C66C57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1355" y="1825625"/>
            <a:ext cx="6969289" cy="4351338"/>
          </a:xfrm>
        </p:spPr>
      </p:pic>
    </p:spTree>
    <p:extLst>
      <p:ext uri="{BB962C8B-B14F-4D97-AF65-F5344CB8AC3E}">
        <p14:creationId xmlns:p14="http://schemas.microsoft.com/office/powerpoint/2010/main" val="693800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A7C04-0777-BDD2-4716-468E67F1CB5C}"/>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EF8DD438-1CDF-659F-2B0A-2BD333D381EC}"/>
              </a:ext>
            </a:extLst>
          </p:cNvPr>
          <p:cNvSpPr>
            <a:spLocks noGrp="1"/>
          </p:cNvSpPr>
          <p:nvPr>
            <p:ph idx="1"/>
          </p:nvPr>
        </p:nvSpPr>
        <p:spPr/>
        <p:txBody>
          <a:bodyPr/>
          <a:lstStyle/>
          <a:p>
            <a:pPr marL="0" indent="0" algn="ctr">
              <a:lnSpc>
                <a:spcPct val="150000"/>
              </a:lnSpc>
              <a:buNone/>
            </a:pPr>
            <a:r>
              <a:rPr lang="en-US" dirty="0">
                <a:latin typeface="Times New Roman" panose="02020603050405020304" pitchFamily="18" charset="0"/>
                <a:cs typeface="Times New Roman" panose="02020603050405020304" pitchFamily="18" charset="0"/>
              </a:rPr>
              <a:t>From the slide  we get a look on the comparison of the files are between the domestic gross and the worldwide gross which show that we have had more worldwide gross than the local of the films </a:t>
            </a:r>
          </a:p>
        </p:txBody>
      </p:sp>
    </p:spTree>
    <p:extLst>
      <p:ext uri="{BB962C8B-B14F-4D97-AF65-F5344CB8AC3E}">
        <p14:creationId xmlns:p14="http://schemas.microsoft.com/office/powerpoint/2010/main" val="42662122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420</Words>
  <Application>Microsoft Office PowerPoint</Application>
  <PresentationFormat>Widescreen</PresentationFormat>
  <Paragraphs>27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BLOCKBUSTERS</vt:lpstr>
      <vt:lpstr>Overview</vt:lpstr>
      <vt:lpstr>Business Understanding</vt:lpstr>
      <vt:lpstr>Data Understanding</vt:lpstr>
      <vt:lpstr>Data Analysis</vt:lpstr>
      <vt:lpstr>Data visualization</vt:lpstr>
      <vt:lpstr>PowerPoint Presentation</vt:lpstr>
      <vt:lpstr>DOMESTIC VS WORLDWIDE GROSS</vt:lpstr>
      <vt:lpstr>PowerPoint Presentation</vt:lpstr>
      <vt:lpstr>Top 10 by gross</vt:lpstr>
      <vt:lpstr>PowerPoint Presentation</vt:lpstr>
      <vt:lpstr>Reccomendation </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BLOCKBUSTERS</dc:title>
  <dc:creator>RUTO</dc:creator>
  <cp:lastModifiedBy>RUTO</cp:lastModifiedBy>
  <cp:revision>2</cp:revision>
  <dcterms:created xsi:type="dcterms:W3CDTF">2023-12-10T08:16:24Z</dcterms:created>
  <dcterms:modified xsi:type="dcterms:W3CDTF">2023-12-11T08:55:12Z</dcterms:modified>
</cp:coreProperties>
</file>