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8" r:id="rId31"/>
    <p:sldId id="289" r:id="rId32"/>
    <p:sldId id="290" r:id="rId33"/>
    <p:sldId id="292" r:id="rId34"/>
    <p:sldId id="291" r:id="rId35"/>
    <p:sldId id="293" r:id="rId36"/>
    <p:sldId id="294" r:id="rId37"/>
    <p:sldId id="295" r:id="rId38"/>
    <p:sldId id="308" r:id="rId39"/>
    <p:sldId id="296" r:id="rId40"/>
    <p:sldId id="298" r:id="rId41"/>
    <p:sldId id="299" r:id="rId42"/>
    <p:sldId id="297" r:id="rId43"/>
    <p:sldId id="300" r:id="rId44"/>
    <p:sldId id="301" r:id="rId45"/>
    <p:sldId id="302" r:id="rId46"/>
    <p:sldId id="304" r:id="rId47"/>
    <p:sldId id="305" r:id="rId48"/>
    <p:sldId id="313" r:id="rId49"/>
    <p:sldId id="306" r:id="rId50"/>
    <p:sldId id="307" r:id="rId51"/>
    <p:sldId id="312" r:id="rId52"/>
    <p:sldId id="314" r:id="rId53"/>
    <p:sldId id="31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39"/>
    <p:restoredTop sz="94722"/>
  </p:normalViewPr>
  <p:slideViewPr>
    <p:cSldViewPr snapToGrid="0" snapToObjects="1">
      <p:cViewPr varScale="1">
        <p:scale>
          <a:sx n="103" d="100"/>
          <a:sy n="103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62AB3-9E3E-A747-8481-F5B47D4A9191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F28D6-32CB-554B-B164-C8650B4B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9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14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kenyataannya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array,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pindahkan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end point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end point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F28D6-32CB-554B-B164-C8650B4B7AE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9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9 </a:t>
            </a:r>
            <a:r>
              <a:rPr lang="en-US" dirty="0" err="1"/>
              <a:t>atau</a:t>
            </a:r>
            <a:r>
              <a:rPr lang="en-US" dirty="0"/>
              <a:t> index array 2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? (0+3)/2 = 1.5 (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pembulatan</a:t>
            </a:r>
            <a:r>
              <a:rPr lang="en-US" dirty="0"/>
              <a:t> </a:t>
            </a:r>
            <a:r>
              <a:rPr lang="en-US" dirty="0" err="1"/>
              <a:t>keatas</a:t>
            </a:r>
            <a:r>
              <a:rPr lang="en-US" dirty="0"/>
              <a:t>)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F28D6-32CB-554B-B164-C8650B4B7AE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r>
              <a:rPr lang="en-US" dirty="0"/>
              <a:t> :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simulasi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di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14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dihilangkan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kenyataannya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indeks</a:t>
            </a:r>
            <a:r>
              <a:rPr lang="en-US" dirty="0"/>
              <a:t> array,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pindahkan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end point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end point yang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6F28D6-32CB-554B-B164-C8650B4B7AE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29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1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147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7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27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7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05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51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D797DB-8B7A-384F-9E2C-BABFD07217B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C5FA69-8A93-4A48-A297-3018789884A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8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7EDD-7000-6444-8DE9-F9B8130BD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and Binary Search</a:t>
            </a:r>
            <a:br>
              <a:rPr lang="en-US" dirty="0"/>
            </a:br>
            <a:r>
              <a:rPr lang="id-ID" sz="1800" dirty="0"/>
              <a:t>ALGORITMA DAN </a:t>
            </a:r>
            <a:r>
              <a:rPr lang="en-US" sz="1800" dirty="0" err="1"/>
              <a:t>pemrograman</a:t>
            </a:r>
            <a:r>
              <a:rPr lang="en-US" sz="1800" dirty="0"/>
              <a:t> II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9BF24-8E76-416D-9C19-CD2DA27D0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326" y="5241657"/>
            <a:ext cx="900000" cy="900000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DB3B5297-9CC4-4613-8608-0C55BB323A07}"/>
              </a:ext>
            </a:extLst>
          </p:cNvPr>
          <p:cNvSpPr txBox="1">
            <a:spLocks/>
          </p:cNvSpPr>
          <p:nvPr/>
        </p:nvSpPr>
        <p:spPr>
          <a:xfrm>
            <a:off x="9306326" y="4960137"/>
            <a:ext cx="3200400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Institut Teknologi Sumatera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3449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08009"/>
              </p:ext>
            </p:extLst>
          </p:nvPr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>
            <a:off x="2820894" y="2149378"/>
            <a:ext cx="1730188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69265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>
            <a:off x="2820894" y="2149378"/>
            <a:ext cx="1730188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94993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577359"/>
              </p:ext>
            </p:extLst>
          </p:nvPr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3170517" y="3384810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1047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92905"/>
              </p:ext>
            </p:extLst>
          </p:nvPr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3959411" y="3384810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886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722724"/>
              </p:ext>
            </p:extLst>
          </p:nvPr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4900705" y="3397624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642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94253"/>
              </p:ext>
            </p:extLst>
          </p:nvPr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5770282" y="3383302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794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5770282" y="3383302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B04F2-3224-2C43-87DD-A39A0AAE74A1}"/>
              </a:ext>
            </a:extLst>
          </p:cNvPr>
          <p:cNvSpPr txBox="1"/>
          <p:nvPr/>
        </p:nvSpPr>
        <p:spPr>
          <a:xfrm>
            <a:off x="7431741" y="4118615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Yeah, it’s the target!</a:t>
            </a:r>
          </a:p>
        </p:txBody>
      </p:sp>
    </p:spTree>
    <p:extLst>
      <p:ext uri="{BB962C8B-B14F-4D97-AF65-F5344CB8AC3E}">
        <p14:creationId xmlns:p14="http://schemas.microsoft.com/office/powerpoint/2010/main" val="1682728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selesai</a:t>
            </a:r>
            <a:r>
              <a:rPr lang="en-US" b="1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5770282" y="3383302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B04F2-3224-2C43-87DD-A39A0AAE74A1}"/>
              </a:ext>
            </a:extLst>
          </p:cNvPr>
          <p:cNvSpPr txBox="1"/>
          <p:nvPr/>
        </p:nvSpPr>
        <p:spPr>
          <a:xfrm>
            <a:off x="7431741" y="4118615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Yeah, it’s the target!</a:t>
            </a:r>
          </a:p>
        </p:txBody>
      </p:sp>
    </p:spTree>
    <p:extLst>
      <p:ext uri="{BB962C8B-B14F-4D97-AF65-F5344CB8AC3E}">
        <p14:creationId xmlns:p14="http://schemas.microsoft.com/office/powerpoint/2010/main" val="195925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EE360-9876-D14C-A4AB-3422E0EC57B9}"/>
              </a:ext>
            </a:extLst>
          </p:cNvPr>
          <p:cNvSpPr txBox="1"/>
          <p:nvPr/>
        </p:nvSpPr>
        <p:spPr>
          <a:xfrm>
            <a:off x="2738717" y="2890391"/>
            <a:ext cx="6714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But, How if we search for the data which isn’t available on array?</a:t>
            </a:r>
          </a:p>
        </p:txBody>
      </p:sp>
    </p:spTree>
    <p:extLst>
      <p:ext uri="{BB962C8B-B14F-4D97-AF65-F5344CB8AC3E}">
        <p14:creationId xmlns:p14="http://schemas.microsoft.com/office/powerpoint/2010/main" val="2777433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7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F79C-C4CB-754C-80AE-2F15FA003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CA6F-917A-ED48-B8AF-ED829019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02580C-BE41-A348-A6A2-53508108D7B3}"/>
              </a:ext>
            </a:extLst>
          </p:cNvPr>
          <p:cNvSpPr txBox="1"/>
          <p:nvPr/>
        </p:nvSpPr>
        <p:spPr>
          <a:xfrm>
            <a:off x="8755380" y="3631962"/>
            <a:ext cx="259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Lets Start Search!</a:t>
            </a:r>
          </a:p>
        </p:txBody>
      </p:sp>
    </p:spTree>
    <p:extLst>
      <p:ext uri="{BB962C8B-B14F-4D97-AF65-F5344CB8AC3E}">
        <p14:creationId xmlns:p14="http://schemas.microsoft.com/office/powerpoint/2010/main" val="274517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169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b="1" dirty="0" err="1"/>
              <a:t>dimulai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element </a:t>
            </a:r>
            <a:r>
              <a:rPr lang="en-US" b="1" dirty="0" err="1"/>
              <a:t>pertama</a:t>
            </a:r>
            <a:r>
              <a:rPr lang="en-US" b="1" dirty="0"/>
              <a:t> array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>
            <a:off x="2032000" y="2170745"/>
            <a:ext cx="1730188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9084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b="1" dirty="0"/>
              <a:t>, </a:t>
            </a:r>
            <a:r>
              <a:rPr lang="en-US" b="1" dirty="0" err="1"/>
              <a:t>maka</a:t>
            </a:r>
            <a:r>
              <a:rPr lang="en-US" b="1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>
            <a:off x="2032000" y="2170745"/>
            <a:ext cx="1730188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84694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>
            <a:off x="2820894" y="2149378"/>
            <a:ext cx="1730188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588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>
            <a:off x="2820894" y="2149378"/>
            <a:ext cx="1730188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48398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3170517" y="3384810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1860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3959411" y="3384810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23298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4900705" y="3397624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7126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5770282" y="3383302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5525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96A5-641A-684E-9D0B-B4BF13E90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5F6E8-CE3E-4041-9307-95DDD1521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Teknik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/data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. </a:t>
            </a:r>
          </a:p>
          <a:p>
            <a:r>
              <a:rPr lang="en-US" dirty="0"/>
              <a:t>Array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bertipe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yang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adalah</a:t>
            </a:r>
            <a:r>
              <a:rPr lang="en-US" dirty="0"/>
              <a:t> Linear Search </a:t>
            </a:r>
            <a:r>
              <a:rPr lang="en-US" dirty="0" err="1"/>
              <a:t>dan</a:t>
            </a:r>
            <a:r>
              <a:rPr lang="en-US" dirty="0"/>
              <a:t> Binary search. </a:t>
            </a:r>
          </a:p>
          <a:p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mekanisme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keadaan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278564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33039"/>
              </p:ext>
            </p:extLst>
          </p:nvPr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6693646" y="3384810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28195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8239"/>
              </p:ext>
            </p:extLst>
          </p:nvPr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7536329" y="3380328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9669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37086"/>
              </p:ext>
            </p:extLst>
          </p:nvPr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 rot="10800000" flipV="1">
            <a:off x="8399928" y="3384810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3382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selesai</a:t>
            </a:r>
            <a:r>
              <a:rPr lang="en-US" b="1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37321"/>
              </p:ext>
            </p:extLst>
          </p:nvPr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3A8A2F-AF51-C349-8930-9528CFB59218}"/>
              </a:ext>
            </a:extLst>
          </p:cNvPr>
          <p:cNvSpPr txBox="1"/>
          <p:nvPr/>
        </p:nvSpPr>
        <p:spPr>
          <a:xfrm>
            <a:off x="4303058" y="3412003"/>
            <a:ext cx="5134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Well, we didn’t find the data on the array, then stop</a:t>
            </a:r>
          </a:p>
        </p:txBody>
      </p:sp>
    </p:spTree>
    <p:extLst>
      <p:ext uri="{BB962C8B-B14F-4D97-AF65-F5344CB8AC3E}">
        <p14:creationId xmlns:p14="http://schemas.microsoft.com/office/powerpoint/2010/main" val="4215474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1678-B6C9-E144-BD0D-8E810B0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2A52-4AC4-4040-AF19-E3EAC17C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array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berakhir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gagal</a:t>
            </a:r>
            <a:r>
              <a:rPr lang="en-US" b="1" dirty="0"/>
              <a:t>?</a:t>
            </a:r>
          </a:p>
          <a:p>
            <a:r>
              <a:rPr lang="en-US" dirty="0" err="1"/>
              <a:t>Jawabannya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linear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/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380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1678-B6C9-E144-BD0D-8E810B0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2A52-4AC4-4040-AF19-E3EAC17C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Worst-case scenario </a:t>
            </a:r>
            <a:r>
              <a:rPr lang="en-US" dirty="0"/>
              <a:t>: Kita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pengecekan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b="1" dirty="0"/>
              <a:t>Best-case scenario </a:t>
            </a:r>
            <a:r>
              <a:rPr lang="en-US" dirty="0"/>
              <a:t>: Kita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beruntung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558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38A4-F87E-ED45-9929-88D99897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63" y="2698229"/>
            <a:ext cx="1783830" cy="1695664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 Code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006F75-5370-1247-8E12-ACBB8CF2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299" y="-21945"/>
            <a:ext cx="10287564" cy="693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183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38A4-F87E-ED45-9929-88D99897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0172-B9E2-7247-8034-888ABE41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operator equal “==“,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juga </a:t>
            </a:r>
            <a:r>
              <a:rPr lang="en-US" dirty="0" err="1"/>
              <a:t>menggunakan</a:t>
            </a:r>
            <a:r>
              <a:rPr lang="en-US" dirty="0"/>
              <a:t> operator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“&gt;”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“&lt;“.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Pengaplikasiannya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array,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97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7108-66B5-324A-895E-FA4055C4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Pencarian Bilangan Terbesar &amp; Terkecil</a:t>
            </a:r>
          </a:p>
        </p:txBody>
      </p:sp>
      <p:pic>
        <p:nvPicPr>
          <p:cNvPr id="6" name="Picture 5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5C5CDB76-53BC-E44D-B1B3-09E28364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380" y="-40422"/>
            <a:ext cx="5516380" cy="693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5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Dalam</a:t>
            </a:r>
            <a:r>
              <a:rPr lang="en-US" dirty="0"/>
              <a:t> Binary Search,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(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area </a:t>
            </a:r>
            <a:r>
              <a:rPr lang="en-US" dirty="0" err="1"/>
              <a:t>pencarian</a:t>
            </a:r>
            <a:r>
              <a:rPr lang="en-US" dirty="0"/>
              <a:t> di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pencariannya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memaksimalkan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array </a:t>
            </a:r>
            <a:r>
              <a:rPr lang="en-US" dirty="0" err="1"/>
              <a:t>harus</a:t>
            </a:r>
            <a:r>
              <a:rPr lang="en-US" dirty="0"/>
              <a:t> di </a:t>
            </a:r>
            <a:r>
              <a:rPr lang="en-US" dirty="0" err="1"/>
              <a:t>urutkan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5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Pada</a:t>
            </a:r>
            <a:r>
              <a:rPr lang="en-US" dirty="0"/>
              <a:t> Linear Search,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data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array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paling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15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u="sng" dirty="0"/>
              <a:t>In Pseudocode :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(sub) array </a:t>
            </a:r>
            <a:r>
              <a:rPr lang="en-US" dirty="0" err="1"/>
              <a:t>bernilai</a:t>
            </a:r>
            <a:r>
              <a:rPr lang="en-US" dirty="0"/>
              <a:t> 0 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(sub) array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hentikan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,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array </a:t>
            </a:r>
            <a:r>
              <a:rPr lang="en-US" dirty="0" err="1"/>
              <a:t>tepat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nilainya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, </a:t>
            </a:r>
            <a:r>
              <a:rPr lang="en-US" dirty="0" err="1"/>
              <a:t>ulangi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array </a:t>
            </a:r>
            <a:r>
              <a:rPr lang="en-US" dirty="0" err="1"/>
              <a:t>tepat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8064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02580C-BE41-A348-A6A2-53508108D7B3}"/>
              </a:ext>
            </a:extLst>
          </p:cNvPr>
          <p:cNvSpPr txBox="1"/>
          <p:nvPr/>
        </p:nvSpPr>
        <p:spPr>
          <a:xfrm>
            <a:off x="8755380" y="3631962"/>
            <a:ext cx="25984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Lets Start Search!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But don’t forget to sort the array first</a:t>
            </a:r>
          </a:p>
        </p:txBody>
      </p:sp>
    </p:spTree>
    <p:extLst>
      <p:ext uri="{BB962C8B-B14F-4D97-AF65-F5344CB8AC3E}">
        <p14:creationId xmlns:p14="http://schemas.microsoft.com/office/powerpoint/2010/main" val="250932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6205134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57853"/>
              </p:ext>
            </p:extLst>
          </p:nvPr>
        </p:nvGraphicFramePr>
        <p:xfrm>
          <a:off x="1881157" y="307177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D1D9BF-6836-FD4F-AC21-55054570A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69852"/>
              </p:ext>
            </p:extLst>
          </p:nvPr>
        </p:nvGraphicFramePr>
        <p:xfrm>
          <a:off x="5576047" y="2209515"/>
          <a:ext cx="5910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82">
                  <a:extLst>
                    <a:ext uri="{9D8B030D-6E8A-4147-A177-3AD203B41FA5}">
                      <a16:colId xmlns:a16="http://schemas.microsoft.com/office/drawing/2014/main" val="7871154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1836965967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5832170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83254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889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3FA965E-EC0C-2147-A6A0-41042B0A765A}"/>
              </a:ext>
            </a:extLst>
          </p:cNvPr>
          <p:cNvSpPr txBox="1"/>
          <p:nvPr/>
        </p:nvSpPr>
        <p:spPr>
          <a:xfrm>
            <a:off x="7648452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3A1D5-AEEF-6E46-9867-BB6CC0D087C5}"/>
              </a:ext>
            </a:extLst>
          </p:cNvPr>
          <p:cNvSpPr txBox="1"/>
          <p:nvPr/>
        </p:nvSpPr>
        <p:spPr>
          <a:xfrm>
            <a:off x="9091770" y="2517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96C76-46BA-8F44-82E5-B92859A8BFB6}"/>
              </a:ext>
            </a:extLst>
          </p:cNvPr>
          <p:cNvSpPr txBox="1"/>
          <p:nvPr/>
        </p:nvSpPr>
        <p:spPr>
          <a:xfrm>
            <a:off x="7431741" y="3631962"/>
            <a:ext cx="392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Cari</a:t>
            </a:r>
            <a:r>
              <a:rPr lang="en-US" sz="2400" b="1" dirty="0"/>
              <a:t> </a:t>
            </a:r>
            <a:r>
              <a:rPr lang="en-US" sz="2400" b="1" dirty="0" err="1"/>
              <a:t>titik</a:t>
            </a:r>
            <a:r>
              <a:rPr lang="en-US" sz="2400" b="1" dirty="0"/>
              <a:t> </a:t>
            </a:r>
            <a:r>
              <a:rPr lang="en-US" sz="2400" b="1" dirty="0" err="1"/>
              <a:t>tengahnya</a:t>
            </a:r>
            <a:r>
              <a:rPr lang="en-US" sz="2400" b="1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99129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BB364D2-62D5-7B44-A7DD-17DD874E6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54775"/>
              </p:ext>
            </p:extLst>
          </p:nvPr>
        </p:nvGraphicFramePr>
        <p:xfrm>
          <a:off x="1881156" y="307177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6205134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D1D9BF-6836-FD4F-AC21-55054570A4E9}"/>
              </a:ext>
            </a:extLst>
          </p:cNvPr>
          <p:cNvGraphicFramePr>
            <a:graphicFrameLocks noGrp="1"/>
          </p:cNvGraphicFramePr>
          <p:nvPr/>
        </p:nvGraphicFramePr>
        <p:xfrm>
          <a:off x="5576047" y="2209515"/>
          <a:ext cx="5910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82">
                  <a:extLst>
                    <a:ext uri="{9D8B030D-6E8A-4147-A177-3AD203B41FA5}">
                      <a16:colId xmlns:a16="http://schemas.microsoft.com/office/drawing/2014/main" val="7871154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1836965967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5832170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83254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889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3FA965E-EC0C-2147-A6A0-41042B0A765A}"/>
              </a:ext>
            </a:extLst>
          </p:cNvPr>
          <p:cNvSpPr txBox="1"/>
          <p:nvPr/>
        </p:nvSpPr>
        <p:spPr>
          <a:xfrm>
            <a:off x="7648452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3A1D5-AEEF-6E46-9867-BB6CC0D087C5}"/>
              </a:ext>
            </a:extLst>
          </p:cNvPr>
          <p:cNvSpPr txBox="1"/>
          <p:nvPr/>
        </p:nvSpPr>
        <p:spPr>
          <a:xfrm>
            <a:off x="9091770" y="2517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CC51C-516E-A848-BD6A-5AC5FA8EB993}"/>
              </a:ext>
            </a:extLst>
          </p:cNvPr>
          <p:cNvSpPr txBox="1"/>
          <p:nvPr/>
        </p:nvSpPr>
        <p:spPr>
          <a:xfrm>
            <a:off x="10651629" y="2526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56772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85DF51-8B0A-7143-AE94-0F66629E9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18351"/>
              </p:ext>
            </p:extLst>
          </p:nvPr>
        </p:nvGraphicFramePr>
        <p:xfrm>
          <a:off x="1881156" y="3071774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6205134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D1D9BF-6836-FD4F-AC21-55054570A4E9}"/>
              </a:ext>
            </a:extLst>
          </p:cNvPr>
          <p:cNvGraphicFramePr>
            <a:graphicFrameLocks noGrp="1"/>
          </p:cNvGraphicFramePr>
          <p:nvPr/>
        </p:nvGraphicFramePr>
        <p:xfrm>
          <a:off x="5576047" y="2209515"/>
          <a:ext cx="5910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82">
                  <a:extLst>
                    <a:ext uri="{9D8B030D-6E8A-4147-A177-3AD203B41FA5}">
                      <a16:colId xmlns:a16="http://schemas.microsoft.com/office/drawing/2014/main" val="7871154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1836965967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5832170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83254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889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3FA965E-EC0C-2147-A6A0-41042B0A765A}"/>
              </a:ext>
            </a:extLst>
          </p:cNvPr>
          <p:cNvSpPr txBox="1"/>
          <p:nvPr/>
        </p:nvSpPr>
        <p:spPr>
          <a:xfrm>
            <a:off x="7648452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3A1D5-AEEF-6E46-9867-BB6CC0D087C5}"/>
              </a:ext>
            </a:extLst>
          </p:cNvPr>
          <p:cNvSpPr txBox="1"/>
          <p:nvPr/>
        </p:nvSpPr>
        <p:spPr>
          <a:xfrm>
            <a:off x="9091770" y="2517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CC51C-516E-A848-BD6A-5AC5FA8EB993}"/>
              </a:ext>
            </a:extLst>
          </p:cNvPr>
          <p:cNvSpPr txBox="1"/>
          <p:nvPr/>
        </p:nvSpPr>
        <p:spPr>
          <a:xfrm>
            <a:off x="10651629" y="25264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9A889A69-9919-5042-BFA9-3DB153C631A3}"/>
              </a:ext>
            </a:extLst>
          </p:cNvPr>
          <p:cNvSpPr/>
          <p:nvPr/>
        </p:nvSpPr>
        <p:spPr>
          <a:xfrm rot="10800000" flipV="1">
            <a:off x="4746749" y="3608792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0223DF-137F-ED44-889F-6239FCEAE782}"/>
              </a:ext>
            </a:extLst>
          </p:cNvPr>
          <p:cNvSpPr txBox="1"/>
          <p:nvPr/>
        </p:nvSpPr>
        <p:spPr>
          <a:xfrm>
            <a:off x="6570381" y="4457930"/>
            <a:ext cx="3922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9 &lt; 14, </a:t>
            </a:r>
            <a:r>
              <a:rPr lang="en-US" sz="2400" b="1" dirty="0" err="1"/>
              <a:t>selanjutnya</a:t>
            </a:r>
            <a:r>
              <a:rPr lang="en-US" sz="2400" b="1" dirty="0"/>
              <a:t> </a:t>
            </a:r>
            <a:r>
              <a:rPr lang="en-US" sz="2400" b="1" dirty="0" err="1"/>
              <a:t>kita</a:t>
            </a:r>
            <a:r>
              <a:rPr lang="en-US" sz="2400" b="1" dirty="0"/>
              <a:t> </a:t>
            </a:r>
            <a:r>
              <a:rPr lang="en-US" sz="2400" b="1" dirty="0" err="1"/>
              <a:t>pindah</a:t>
            </a:r>
            <a:r>
              <a:rPr lang="en-US" sz="2400" b="1" dirty="0"/>
              <a:t> </a:t>
            </a:r>
            <a:r>
              <a:rPr lang="en-US" sz="2400" b="1" dirty="0" err="1"/>
              <a:t>titik</a:t>
            </a:r>
            <a:r>
              <a:rPr lang="en-US" sz="2400" b="1" dirty="0"/>
              <a:t> </a:t>
            </a:r>
            <a:r>
              <a:rPr lang="en-US" sz="2400" b="1" dirty="0" err="1"/>
              <a:t>akhir</a:t>
            </a:r>
            <a:r>
              <a:rPr lang="en-US" sz="2400" b="1" dirty="0"/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2164636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85DF51-8B0A-7143-AE94-0F66629E9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47906"/>
              </p:ext>
            </p:extLst>
          </p:nvPr>
        </p:nvGraphicFramePr>
        <p:xfrm>
          <a:off x="1881156" y="3071774"/>
          <a:ext cx="36124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6205134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D1D9BF-6836-FD4F-AC21-55054570A4E9}"/>
              </a:ext>
            </a:extLst>
          </p:cNvPr>
          <p:cNvGraphicFramePr>
            <a:graphicFrameLocks noGrp="1"/>
          </p:cNvGraphicFramePr>
          <p:nvPr/>
        </p:nvGraphicFramePr>
        <p:xfrm>
          <a:off x="5576047" y="2209515"/>
          <a:ext cx="5910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82">
                  <a:extLst>
                    <a:ext uri="{9D8B030D-6E8A-4147-A177-3AD203B41FA5}">
                      <a16:colId xmlns:a16="http://schemas.microsoft.com/office/drawing/2014/main" val="7871154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1836965967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5832170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83254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889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3FA965E-EC0C-2147-A6A0-41042B0A765A}"/>
              </a:ext>
            </a:extLst>
          </p:cNvPr>
          <p:cNvSpPr txBox="1"/>
          <p:nvPr/>
        </p:nvSpPr>
        <p:spPr>
          <a:xfrm>
            <a:off x="7648452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3A1D5-AEEF-6E46-9867-BB6CC0D087C5}"/>
              </a:ext>
            </a:extLst>
          </p:cNvPr>
          <p:cNvSpPr txBox="1"/>
          <p:nvPr/>
        </p:nvSpPr>
        <p:spPr>
          <a:xfrm>
            <a:off x="9091770" y="2517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0ADBB0-50A2-B34B-A772-D2C147625090}"/>
              </a:ext>
            </a:extLst>
          </p:cNvPr>
          <p:cNvSpPr txBox="1"/>
          <p:nvPr/>
        </p:nvSpPr>
        <p:spPr>
          <a:xfrm>
            <a:off x="5082988" y="3490740"/>
            <a:ext cx="3922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Ulangi</a:t>
            </a:r>
            <a:r>
              <a:rPr lang="en-US" sz="2400" b="1" dirty="0"/>
              <a:t>, </a:t>
            </a:r>
            <a:r>
              <a:rPr lang="en-US" sz="2400" b="1" dirty="0" err="1"/>
              <a:t>cari</a:t>
            </a:r>
            <a:r>
              <a:rPr lang="en-US" sz="2400" b="1" dirty="0"/>
              <a:t> </a:t>
            </a:r>
            <a:r>
              <a:rPr lang="en-US" sz="2400" b="1" dirty="0" err="1"/>
              <a:t>titik</a:t>
            </a:r>
            <a:r>
              <a:rPr lang="en-US" sz="2400" b="1" dirty="0"/>
              <a:t> </a:t>
            </a:r>
            <a:r>
              <a:rPr lang="en-US" sz="2400" b="1" dirty="0" err="1"/>
              <a:t>tengah</a:t>
            </a:r>
            <a:r>
              <a:rPr lang="en-US" sz="2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1451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85DF51-8B0A-7143-AE94-0F66629E9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88732"/>
              </p:ext>
            </p:extLst>
          </p:nvPr>
        </p:nvGraphicFramePr>
        <p:xfrm>
          <a:off x="1881156" y="3071774"/>
          <a:ext cx="36124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6205134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D1D9BF-6836-FD4F-AC21-55054570A4E9}"/>
              </a:ext>
            </a:extLst>
          </p:cNvPr>
          <p:cNvGraphicFramePr>
            <a:graphicFrameLocks noGrp="1"/>
          </p:cNvGraphicFramePr>
          <p:nvPr/>
        </p:nvGraphicFramePr>
        <p:xfrm>
          <a:off x="5576047" y="2209515"/>
          <a:ext cx="5910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82">
                  <a:extLst>
                    <a:ext uri="{9D8B030D-6E8A-4147-A177-3AD203B41FA5}">
                      <a16:colId xmlns:a16="http://schemas.microsoft.com/office/drawing/2014/main" val="7871154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1836965967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5832170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83254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889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3FA965E-EC0C-2147-A6A0-41042B0A765A}"/>
              </a:ext>
            </a:extLst>
          </p:cNvPr>
          <p:cNvSpPr txBox="1"/>
          <p:nvPr/>
        </p:nvSpPr>
        <p:spPr>
          <a:xfrm>
            <a:off x="7648452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3A1D5-AEEF-6E46-9867-BB6CC0D087C5}"/>
              </a:ext>
            </a:extLst>
          </p:cNvPr>
          <p:cNvSpPr txBox="1"/>
          <p:nvPr/>
        </p:nvSpPr>
        <p:spPr>
          <a:xfrm>
            <a:off x="9091770" y="2517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07777-3E8C-EB41-9A2A-B24030C65DD7}"/>
              </a:ext>
            </a:extLst>
          </p:cNvPr>
          <p:cNvSpPr txBox="1"/>
          <p:nvPr/>
        </p:nvSpPr>
        <p:spPr>
          <a:xfrm>
            <a:off x="10651629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3834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A85DF51-8B0A-7143-AE94-0F66629E9FFF}"/>
              </a:ext>
            </a:extLst>
          </p:cNvPr>
          <p:cNvGraphicFramePr>
            <a:graphicFrameLocks noGrp="1"/>
          </p:cNvGraphicFramePr>
          <p:nvPr/>
        </p:nvGraphicFramePr>
        <p:xfrm>
          <a:off x="1881156" y="3071774"/>
          <a:ext cx="36124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6205134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D1D9BF-6836-FD4F-AC21-55054570A4E9}"/>
              </a:ext>
            </a:extLst>
          </p:cNvPr>
          <p:cNvGraphicFramePr>
            <a:graphicFrameLocks noGrp="1"/>
          </p:cNvGraphicFramePr>
          <p:nvPr/>
        </p:nvGraphicFramePr>
        <p:xfrm>
          <a:off x="5576047" y="2209515"/>
          <a:ext cx="59107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682">
                  <a:extLst>
                    <a:ext uri="{9D8B030D-6E8A-4147-A177-3AD203B41FA5}">
                      <a16:colId xmlns:a16="http://schemas.microsoft.com/office/drawing/2014/main" val="7871154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1836965967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583217070"/>
                    </a:ext>
                  </a:extLst>
                </a:gridCol>
                <a:gridCol w="1477682">
                  <a:extLst>
                    <a:ext uri="{9D8B030D-6E8A-4147-A177-3AD203B41FA5}">
                      <a16:colId xmlns:a16="http://schemas.microsoft.com/office/drawing/2014/main" val="383254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8892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3FA965E-EC0C-2147-A6A0-41042B0A765A}"/>
              </a:ext>
            </a:extLst>
          </p:cNvPr>
          <p:cNvSpPr txBox="1"/>
          <p:nvPr/>
        </p:nvSpPr>
        <p:spPr>
          <a:xfrm>
            <a:off x="7648452" y="2536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3A1D5-AEEF-6E46-9867-BB6CC0D087C5}"/>
              </a:ext>
            </a:extLst>
          </p:cNvPr>
          <p:cNvSpPr txBox="1"/>
          <p:nvPr/>
        </p:nvSpPr>
        <p:spPr>
          <a:xfrm>
            <a:off x="9091770" y="2517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891CAC78-6E29-7245-9F6E-CF74E8657AC6}"/>
              </a:ext>
            </a:extLst>
          </p:cNvPr>
          <p:cNvSpPr/>
          <p:nvPr/>
        </p:nvSpPr>
        <p:spPr>
          <a:xfrm rot="10800000" flipV="1">
            <a:off x="2944843" y="3577551"/>
            <a:ext cx="1760071" cy="587356"/>
          </a:xfrm>
          <a:prstGeom prst="wedgeRoundRectCallout">
            <a:avLst>
              <a:gd name="adj1" fmla="val -19305"/>
              <a:gd name="adj2" fmla="val -7028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0AE2A0-A51D-F942-B064-728803322365}"/>
              </a:ext>
            </a:extLst>
          </p:cNvPr>
          <p:cNvSpPr txBox="1"/>
          <p:nvPr/>
        </p:nvSpPr>
        <p:spPr>
          <a:xfrm>
            <a:off x="4704914" y="4263975"/>
            <a:ext cx="318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Yeah, it’s the target!, </a:t>
            </a:r>
            <a:r>
              <a:rPr lang="en-US" b="1"/>
              <a:t>then stop.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D5E2AE-60D5-6744-8451-9699593EF55D}"/>
              </a:ext>
            </a:extLst>
          </p:cNvPr>
          <p:cNvSpPr txBox="1"/>
          <p:nvPr/>
        </p:nvSpPr>
        <p:spPr>
          <a:xfrm>
            <a:off x="10624735" y="25174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589476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9EE360-9876-D14C-A4AB-3422E0EC57B9}"/>
              </a:ext>
            </a:extLst>
          </p:cNvPr>
          <p:cNvSpPr txBox="1"/>
          <p:nvPr/>
        </p:nvSpPr>
        <p:spPr>
          <a:xfrm>
            <a:off x="2738717" y="2890391"/>
            <a:ext cx="6714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How if we search for the data which isn’t available on array?</a:t>
            </a:r>
          </a:p>
        </p:txBody>
      </p:sp>
    </p:spTree>
    <p:extLst>
      <p:ext uri="{BB962C8B-B14F-4D97-AF65-F5344CB8AC3E}">
        <p14:creationId xmlns:p14="http://schemas.microsoft.com/office/powerpoint/2010/main" val="1114080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1678-B6C9-E144-BD0D-8E810B0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2A52-4AC4-4040-AF19-E3EAC17C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akhirnya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array.</a:t>
            </a:r>
          </a:p>
          <a:p>
            <a:endParaRPr lang="en-US" dirty="0"/>
          </a:p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Linear Search,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dikatakan</a:t>
            </a:r>
            <a:r>
              <a:rPr lang="en-US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gagal</a:t>
            </a:r>
            <a:r>
              <a:rPr lang="en-US" b="1" dirty="0"/>
              <a:t> </a:t>
            </a:r>
            <a:r>
              <a:rPr lang="en-US" dirty="0" err="1"/>
              <a:t>jika</a:t>
            </a:r>
            <a:r>
              <a:rPr lang="en-US" dirty="0"/>
              <a:t> data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?</a:t>
            </a:r>
          </a:p>
          <a:p>
            <a:r>
              <a:rPr lang="en-US" dirty="0" err="1"/>
              <a:t>Jawabannya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sukses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tetapi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/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didalam</a:t>
            </a:r>
            <a:r>
              <a:rPr lang="en-US" dirty="0"/>
              <a:t> array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01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21159"/>
              </p:ext>
            </p:extLst>
          </p:nvPr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10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1678-B6C9-E144-BD0D-8E810B05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D2A52-4AC4-4040-AF19-E3EAC17C7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Worst-case scenario </a:t>
            </a:r>
            <a:r>
              <a:rPr lang="en-US" dirty="0"/>
              <a:t>: Kita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membagi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n-array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data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b="1" dirty="0"/>
              <a:t>Best-case scenario </a:t>
            </a:r>
            <a:r>
              <a:rPr lang="en-US" dirty="0"/>
              <a:t>: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n-array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bias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dihentikan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801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38A4-F87E-ED45-9929-88D99897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7467" y="3063614"/>
            <a:ext cx="1579026" cy="730771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Source Code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154565-1AC8-FD42-91AA-F3E429521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59" y="0"/>
            <a:ext cx="10720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950C-A86A-2F4D-87DC-ACA53E84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" y="2788186"/>
            <a:ext cx="183004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Search</a:t>
            </a:r>
            <a:br>
              <a:rPr lang="en-US" dirty="0"/>
            </a:br>
            <a:r>
              <a:rPr lang="en-US" dirty="0"/>
              <a:t> On Record</a:t>
            </a:r>
          </a:p>
        </p:txBody>
      </p:sp>
      <p:pic>
        <p:nvPicPr>
          <p:cNvPr id="9" name="Picture 8" descr="A close up of text on a screen&#10;&#10;Description automatically generated">
            <a:extLst>
              <a:ext uri="{FF2B5EF4-FFF2-40B4-BE49-F238E27FC236}">
                <a16:creationId xmlns:a16="http://schemas.microsoft.com/office/drawing/2014/main" id="{7D355F4A-C3ED-4F4F-8DA4-6F6E69D9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387" y="-18850"/>
            <a:ext cx="4970463" cy="6939636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E05AEDA7-5804-404A-ADED-EFFF9AD5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141" y="-14990"/>
            <a:ext cx="4819849" cy="693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90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D255-2A8A-FD43-81E2-8AA213F6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12073"/>
            <a:ext cx="4977976" cy="1454051"/>
          </a:xfrm>
        </p:spPr>
        <p:txBody>
          <a:bodyPr>
            <a:normAutofit/>
          </a:bodyPr>
          <a:lstStyle/>
          <a:p>
            <a:r>
              <a:rPr lang="en-US" sz="6600" b="1" dirty="0" err="1">
                <a:solidFill>
                  <a:srgbClr val="000000"/>
                </a:solidFill>
              </a:rPr>
              <a:t>Terima</a:t>
            </a:r>
            <a:r>
              <a:rPr lang="en-US" sz="6600" b="1" dirty="0">
                <a:solidFill>
                  <a:srgbClr val="000000"/>
                </a:solidFill>
              </a:rPr>
              <a:t> Kasih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59B6C949-1074-4D91-BF88-235E48574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02580C-BE41-A348-A6A2-53508108D7B3}"/>
              </a:ext>
            </a:extLst>
          </p:cNvPr>
          <p:cNvSpPr txBox="1"/>
          <p:nvPr/>
        </p:nvSpPr>
        <p:spPr>
          <a:xfrm>
            <a:off x="8755380" y="3631962"/>
            <a:ext cx="259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Lets Start Search!</a:t>
            </a:r>
          </a:p>
        </p:txBody>
      </p:sp>
    </p:spTree>
    <p:extLst>
      <p:ext uri="{BB962C8B-B14F-4D97-AF65-F5344CB8AC3E}">
        <p14:creationId xmlns:p14="http://schemas.microsoft.com/office/powerpoint/2010/main" val="4076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b="1" dirty="0" err="1"/>
              <a:t>dimulai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element </a:t>
            </a:r>
            <a:r>
              <a:rPr lang="en-US" b="1" dirty="0" err="1"/>
              <a:t>pertama</a:t>
            </a:r>
            <a:r>
              <a:rPr lang="en-US" b="1" dirty="0"/>
              <a:t> array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42004"/>
              </p:ext>
            </p:extLst>
          </p:nvPr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11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b="1" dirty="0" err="1"/>
              <a:t>dimulai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element </a:t>
            </a:r>
            <a:r>
              <a:rPr lang="en-US" b="1" dirty="0" err="1"/>
              <a:t>pertama</a:t>
            </a:r>
            <a:r>
              <a:rPr lang="en-US" b="1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lanjutkan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selanjutnya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>
            <a:off x="2032000" y="2170745"/>
            <a:ext cx="1730188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7466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172A-27A6-C24F-99EB-9015B1D3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0A6B-7217-964D-ADA4-FFAA70A7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In Pseudocode :</a:t>
            </a:r>
          </a:p>
          <a:p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,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pertama</a:t>
            </a:r>
            <a:r>
              <a:rPr lang="en-US" dirty="0"/>
              <a:t> array: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b="1" dirty="0" err="1"/>
              <a:t>pencarian</a:t>
            </a:r>
            <a:r>
              <a:rPr lang="en-US" b="1" dirty="0"/>
              <a:t>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elemen</a:t>
            </a:r>
            <a:r>
              <a:rPr lang="en-US" b="1" dirty="0"/>
              <a:t> </a:t>
            </a:r>
            <a:r>
              <a:rPr lang="en-US" b="1" dirty="0" err="1"/>
              <a:t>selanjutnya</a:t>
            </a:r>
            <a:r>
              <a:rPr lang="en-US" b="1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CAD42E-55D2-BD4B-ABFB-509AEAD4C5CF}"/>
              </a:ext>
            </a:extLst>
          </p:cNvPr>
          <p:cNvSpPr/>
          <p:nvPr/>
        </p:nvSpPr>
        <p:spPr>
          <a:xfrm>
            <a:off x="5180048" y="1825625"/>
            <a:ext cx="1831904" cy="35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0BCE4-567B-6742-A39F-544D7FAD06AA}"/>
              </a:ext>
            </a:extLst>
          </p:cNvPr>
          <p:cNvSpPr txBox="1"/>
          <p:nvPr/>
        </p:nvSpPr>
        <p:spPr>
          <a:xfrm>
            <a:off x="5945157" y="2318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D061C-51D1-2347-95B2-F2568C54FC3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879033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1573440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8940794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3749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9901000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9931636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6433512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307674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43397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05409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886520"/>
                  </a:ext>
                </a:extLst>
              </a:tr>
            </a:tbl>
          </a:graphicData>
        </a:graphic>
      </p:graphicFrame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A227BF-6AB0-E447-85D6-CAF7F0D41360}"/>
              </a:ext>
            </a:extLst>
          </p:cNvPr>
          <p:cNvSpPr/>
          <p:nvPr/>
        </p:nvSpPr>
        <p:spPr>
          <a:xfrm>
            <a:off x="2032000" y="2170745"/>
            <a:ext cx="1730188" cy="61264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200" dirty="0"/>
              <a:t>is this value what we are looking for?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76560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2496</Words>
  <Application>Microsoft Office PowerPoint</Application>
  <PresentationFormat>Widescreen</PresentationFormat>
  <Paragraphs>814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Calibri</vt:lpstr>
      <vt:lpstr>Tw Cen MT</vt:lpstr>
      <vt:lpstr>Tw Cen MT Condensed</vt:lpstr>
      <vt:lpstr>Wingdings 3</vt:lpstr>
      <vt:lpstr>Integral</vt:lpstr>
      <vt:lpstr>Linear and Binary Search ALGORITMA DAN pemrograman II</vt:lpstr>
      <vt:lpstr>Pre-Test</vt:lpstr>
      <vt:lpstr>Introduction</vt:lpstr>
      <vt:lpstr>Linear Search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PowerPoint Presentation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 (example)</vt:lpstr>
      <vt:lpstr>Linear Search</vt:lpstr>
      <vt:lpstr>Linear Search</vt:lpstr>
      <vt:lpstr>Source Code</vt:lpstr>
      <vt:lpstr>FYI</vt:lpstr>
      <vt:lpstr>Pencarian Bilangan Terbesar &amp; Terkecil</vt:lpstr>
      <vt:lpstr>Binary Search</vt:lpstr>
      <vt:lpstr>Binary Search</vt:lpstr>
      <vt:lpstr>Binary Search (example)</vt:lpstr>
      <vt:lpstr>Binary Search (example)</vt:lpstr>
      <vt:lpstr>Binary Search (example)</vt:lpstr>
      <vt:lpstr>Binary Search (example)</vt:lpstr>
      <vt:lpstr>Binary Search (example)</vt:lpstr>
      <vt:lpstr>Binary Search (example)</vt:lpstr>
      <vt:lpstr>Binary Search (example)</vt:lpstr>
      <vt:lpstr>PowerPoint Presentation</vt:lpstr>
      <vt:lpstr>Binary Search</vt:lpstr>
      <vt:lpstr>Binary Search</vt:lpstr>
      <vt:lpstr>Source Code</vt:lpstr>
      <vt:lpstr>Search  On Record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and Binary Search</dc:title>
  <dc:creator>o365ori843</dc:creator>
  <cp:lastModifiedBy>Andika Setiawan</cp:lastModifiedBy>
  <cp:revision>6</cp:revision>
  <dcterms:created xsi:type="dcterms:W3CDTF">2019-04-15T16:21:04Z</dcterms:created>
  <dcterms:modified xsi:type="dcterms:W3CDTF">2022-01-31T04:29:47Z</dcterms:modified>
</cp:coreProperties>
</file>