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1" r:id="rId1"/>
  </p:sldMasterIdLst>
  <p:sldIdLst>
    <p:sldId id="256" r:id="rId2"/>
    <p:sldId id="257" r:id="rId3"/>
    <p:sldId id="258" r:id="rId4"/>
    <p:sldId id="259" r:id="rId5"/>
    <p:sldId id="266" r:id="rId6"/>
    <p:sldId id="272" r:id="rId7"/>
    <p:sldId id="273" r:id="rId8"/>
    <p:sldId id="267" r:id="rId9"/>
    <p:sldId id="268" r:id="rId10"/>
    <p:sldId id="269" r:id="rId11"/>
    <p:sldId id="270" r:id="rId12"/>
    <p:sldId id="271" r:id="rId13"/>
    <p:sldId id="280" r:id="rId14"/>
    <p:sldId id="288" r:id="rId15"/>
    <p:sldId id="289" r:id="rId16"/>
    <p:sldId id="290" r:id="rId17"/>
    <p:sldId id="291" r:id="rId18"/>
    <p:sldId id="286" r:id="rId19"/>
    <p:sldId id="276" r:id="rId20"/>
    <p:sldId id="292" r:id="rId21"/>
    <p:sldId id="293" r:id="rId22"/>
    <p:sldId id="277" r:id="rId23"/>
    <p:sldId id="294" r:id="rId24"/>
    <p:sldId id="295" r:id="rId25"/>
    <p:sldId id="296" r:id="rId26"/>
    <p:sldId id="297" r:id="rId27"/>
    <p:sldId id="298" r:id="rId28"/>
    <p:sldId id="299" r:id="rId29"/>
    <p:sldId id="300" r:id="rId30"/>
    <p:sldId id="301" r:id="rId31"/>
    <p:sldId id="304" r:id="rId32"/>
    <p:sldId id="302" r:id="rId33"/>
    <p:sldId id="303" r:id="rId34"/>
    <p:sldId id="281" r:id="rId35"/>
    <p:sldId id="263" r:id="rId36"/>
    <p:sldId id="265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235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smtClean="0"/>
              <a:t>4/27/2020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7476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smtClean="0"/>
              <a:t>4/27/2020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527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smtClean="0"/>
              <a:t>4/27/2020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1975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smtClean="0"/>
              <a:t>4/27/2020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6621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smtClean="0"/>
              <a:t>4/27/2020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2993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smtClean="0"/>
              <a:t>4/27/2020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625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smtClean="0"/>
              <a:t>4/27/2020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920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smtClean="0"/>
              <a:t>4/27/2020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76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smtClean="0"/>
              <a:t>4/27/2020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192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smtClean="0"/>
              <a:t>4/27/2020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076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smtClean="0"/>
              <a:t>4/27/2020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1759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smtClean="0"/>
              <a:pPr/>
              <a:t>4/27/2020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0946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/>
              <a:t>SORTING</a:t>
            </a:r>
            <a:br>
              <a:rPr lang="id-ID" dirty="0"/>
            </a:br>
            <a:r>
              <a:rPr lang="en-US" sz="2500" dirty="0"/>
              <a:t>ALGORITMA dan P</a:t>
            </a:r>
            <a:r>
              <a:rPr lang="id-ID" sz="2500"/>
              <a:t>emrograman</a:t>
            </a:r>
            <a:r>
              <a:rPr lang="en-US" sz="2500"/>
              <a:t> </a:t>
            </a:r>
            <a:r>
              <a:rPr lang="en-US" sz="2500" dirty="0"/>
              <a:t>II</a:t>
            </a:r>
            <a:endParaRPr lang="id-ID" sz="25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4B2C53-9D65-4F1B-90F4-11402CB1A3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6326" y="5241657"/>
            <a:ext cx="900000" cy="900000"/>
          </a:xfrm>
          <a:prstGeom prst="rect">
            <a:avLst/>
          </a:prstGeom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E5971753-5005-4C3E-9295-071037B57B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06326" y="4960137"/>
            <a:ext cx="3200400" cy="1463040"/>
          </a:xfrm>
        </p:spPr>
        <p:txBody>
          <a:bodyPr/>
          <a:lstStyle/>
          <a:p>
            <a:r>
              <a:rPr lang="id-ID" dirty="0"/>
              <a:t>Institut Teknologi Sumatera</a:t>
            </a:r>
          </a:p>
        </p:txBody>
      </p:sp>
    </p:spTree>
    <p:extLst>
      <p:ext uri="{BB962C8B-B14F-4D97-AF65-F5344CB8AC3E}">
        <p14:creationId xmlns:p14="http://schemas.microsoft.com/office/powerpoint/2010/main" val="74846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</a:t>
            </a:r>
            <a:endParaRPr lang="id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24128" y="2286000"/>
                <a:ext cx="9967145" cy="4023360"/>
              </a:xfrm>
            </p:spPr>
            <p:txBody>
              <a:bodyPr>
                <a:normAutofit/>
              </a:bodyPr>
              <a:lstStyle/>
              <a:p>
                <a:pPr marL="357188" indent="-357188">
                  <a:buFont typeface="Arial" panose="020B0604020202020204" pitchFamily="34" charset="0"/>
                  <a:buChar char="•"/>
                </a:pPr>
                <a:r>
                  <a:rPr lang="en-US" sz="3200" dirty="0"/>
                  <a:t>IDE UTAMA </a:t>
                </a:r>
                <a:r>
                  <a:rPr lang="en-US" sz="3200" dirty="0" err="1"/>
                  <a:t>dari</a:t>
                </a:r>
                <a:r>
                  <a:rPr lang="en-US" sz="3200" dirty="0"/>
                  <a:t> </a:t>
                </a:r>
                <a:r>
                  <a:rPr lang="en-US" sz="3200" dirty="0" err="1"/>
                  <a:t>metode</a:t>
                </a:r>
                <a:r>
                  <a:rPr lang="en-US" sz="3200" dirty="0"/>
                  <a:t> </a:t>
                </a:r>
                <a:r>
                  <a:rPr lang="en-US" sz="3200" dirty="0" err="1"/>
                  <a:t>ini</a:t>
                </a:r>
                <a:r>
                  <a:rPr lang="en-US" sz="3200" dirty="0"/>
                  <a:t> </a:t>
                </a:r>
                <a:r>
                  <a:rPr lang="en-US" sz="3200" dirty="0" err="1"/>
                  <a:t>yaitu</a:t>
                </a:r>
                <a:r>
                  <a:rPr lang="en-US" sz="3200" dirty="0"/>
                  <a:t> </a:t>
                </a:r>
                <a:r>
                  <a:rPr lang="en-US" sz="3200" dirty="0" err="1"/>
                  <a:t>melakukan</a:t>
                </a:r>
                <a:r>
                  <a:rPr lang="en-US" sz="3200" dirty="0"/>
                  <a:t> </a:t>
                </a:r>
                <a:r>
                  <a:rPr lang="en-US" sz="3200" dirty="0" err="1"/>
                  <a:t>pemeriksaan</a:t>
                </a:r>
                <a:r>
                  <a:rPr lang="en-US" sz="3200" dirty="0"/>
                  <a:t> </a:t>
                </a:r>
                <a:r>
                  <a:rPr lang="en-US" sz="3200" dirty="0" err="1"/>
                  <a:t>dari</a:t>
                </a:r>
                <a:r>
                  <a:rPr lang="en-US" sz="3200" dirty="0"/>
                  <a:t> </a:t>
                </a:r>
                <a:r>
                  <a:rPr lang="en-US" sz="3200" dirty="0" err="1"/>
                  <a:t>dua</a:t>
                </a:r>
                <a:r>
                  <a:rPr lang="en-US" sz="3200" dirty="0"/>
                  <a:t> </a:t>
                </a:r>
                <a:r>
                  <a:rPr lang="en-US" sz="3200" dirty="0" err="1"/>
                  <a:t>buah</a:t>
                </a:r>
                <a:r>
                  <a:rPr lang="en-US" sz="3200" dirty="0"/>
                  <a:t> </a:t>
                </a:r>
                <a:r>
                  <a:rPr lang="en-US" sz="3200" dirty="0" err="1"/>
                  <a:t>elemen</a:t>
                </a:r>
                <a:r>
                  <a:rPr lang="en-US" sz="3200" dirty="0"/>
                  <a:t> yang </a:t>
                </a:r>
                <a:r>
                  <a:rPr lang="en-US" sz="3200" dirty="0" err="1"/>
                  <a:t>letaknya</a:t>
                </a:r>
                <a:r>
                  <a:rPr lang="en-US" sz="3200" dirty="0"/>
                  <a:t> </a:t>
                </a:r>
                <a:r>
                  <a:rPr lang="en-US" sz="3200" dirty="0" err="1"/>
                  <a:t>bersebelahan</a:t>
                </a:r>
                <a:r>
                  <a:rPr lang="en-US" sz="3200" dirty="0"/>
                  <a:t>, dan </a:t>
                </a:r>
                <a:r>
                  <a:rPr lang="en-US" sz="3200" dirty="0" err="1"/>
                  <a:t>menukarnya</a:t>
                </a:r>
                <a:r>
                  <a:rPr lang="en-US" sz="3200" dirty="0"/>
                  <a:t> </a:t>
                </a:r>
                <a:r>
                  <a:rPr lang="en-US" sz="3200" dirty="0" err="1"/>
                  <a:t>sampai</a:t>
                </a:r>
                <a:r>
                  <a:rPr lang="en-US" sz="3200" dirty="0"/>
                  <a:t> </a:t>
                </a:r>
                <a:r>
                  <a:rPr lang="en-US" sz="3200" dirty="0" err="1"/>
                  <a:t>dengan</a:t>
                </a:r>
                <a:r>
                  <a:rPr lang="en-US" sz="3200" dirty="0"/>
                  <a:t> </a:t>
                </a:r>
                <a:r>
                  <a:rPr lang="en-US" sz="3200" dirty="0" err="1"/>
                  <a:t>kondisi</a:t>
                </a:r>
                <a:r>
                  <a:rPr lang="en-US" sz="3200" dirty="0"/>
                  <a:t> </a:t>
                </a:r>
                <a:r>
                  <a:rPr lang="en-US" sz="3200" dirty="0" err="1"/>
                  <a:t>urut</a:t>
                </a:r>
                <a:r>
                  <a:rPr lang="en-US" sz="3200" dirty="0"/>
                  <a:t> yang </a:t>
                </a:r>
                <a:r>
                  <a:rPr lang="en-US" sz="3200" dirty="0" err="1"/>
                  <a:t>diinginkan</a:t>
                </a:r>
                <a:r>
                  <a:rPr lang="en-US" sz="3200" dirty="0"/>
                  <a:t>.</a:t>
                </a:r>
              </a:p>
              <a:p>
                <a:pPr marL="357188" indent="-357188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Bubble sort </a:t>
                </a:r>
                <a:r>
                  <a:rPr lang="en-US" sz="2800" dirty="0" err="1"/>
                  <a:t>mudah</a:t>
                </a:r>
                <a:r>
                  <a:rPr lang="en-US" sz="2800" dirty="0"/>
                  <a:t> </a:t>
                </a:r>
                <a:r>
                  <a:rPr lang="en-US" sz="2800" dirty="0" err="1"/>
                  <a:t>dipahami</a:t>
                </a:r>
                <a:r>
                  <a:rPr lang="en-US" sz="2800" dirty="0"/>
                  <a:t>, </a:t>
                </a:r>
                <a:r>
                  <a:rPr lang="en-US" sz="2800" dirty="0" err="1"/>
                  <a:t>tapi</a:t>
                </a:r>
                <a:r>
                  <a:rPr lang="en-US" sz="2800" dirty="0"/>
                  <a:t> </a:t>
                </a:r>
                <a:r>
                  <a:rPr lang="en-US" sz="2800" dirty="0" err="1"/>
                  <a:t>kurang</a:t>
                </a:r>
                <a:r>
                  <a:rPr lang="en-US" sz="2800" dirty="0"/>
                  <a:t> </a:t>
                </a:r>
                <a:r>
                  <a:rPr lang="en-US" sz="2800" dirty="0" err="1"/>
                  <a:t>efisien</a:t>
                </a:r>
                <a:r>
                  <a:rPr lang="en-US" sz="2800" dirty="0"/>
                  <a:t>.</a:t>
                </a:r>
              </a:p>
              <a:p>
                <a:pPr marL="357188" indent="-357188">
                  <a:buFont typeface="Arial" panose="020B0604020202020204" pitchFamily="34" charset="0"/>
                  <a:buChar char="•"/>
                </a:pPr>
                <a:r>
                  <a:rPr lang="en-US" sz="2800" dirty="0" err="1"/>
                  <a:t>Kompleksitas</a:t>
                </a:r>
                <a:r>
                  <a:rPr lang="en-US" sz="2800" dirty="0"/>
                  <a:t> n data </a:t>
                </a:r>
                <a:r>
                  <a:rPr lang="en-US" sz="2800" dirty="0" err="1"/>
                  <a:t>acak</a:t>
                </a:r>
                <a:r>
                  <a:rPr lang="en-US" sz="2800" dirty="0"/>
                  <a:t> </a:t>
                </a:r>
                <a:r>
                  <a:rPr lang="en-US" sz="2800" dirty="0" err="1"/>
                  <a:t>adalah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id-ID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24128" y="2286000"/>
                <a:ext cx="9967145" cy="4023360"/>
              </a:xfrm>
              <a:blipFill>
                <a:blip r:embed="rId2"/>
                <a:stretch>
                  <a:fillRect l="-1835" t="-3030" r="-367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92172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57188" indent="-357188">
              <a:buFont typeface="Arial" panose="020B0604020202020204" pitchFamily="34" charset="0"/>
              <a:buChar char="•"/>
            </a:pPr>
            <a:r>
              <a:rPr lang="en-US" sz="2800"/>
              <a:t>Bubble sort memiliki n-1 fase. Setiap fase melakukan pemeriksaan dan pertukaran.</a:t>
            </a:r>
          </a:p>
          <a:p>
            <a:pPr marL="357188" indent="-357188">
              <a:buFont typeface="Arial" panose="020B0604020202020204" pitchFamily="34" charset="0"/>
              <a:buChar char="•"/>
            </a:pPr>
            <a:r>
              <a:rPr lang="en-US" sz="2400"/>
              <a:t>Berikut ini terdapat array dengan 7 elemen belum terurut. Array tersebut akan diurut menaik.</a:t>
            </a:r>
            <a:endParaRPr lang="id-ID" sz="24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4C5D27C-B09A-44E8-B70D-F16003B96B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1148963"/>
              </p:ext>
            </p:extLst>
          </p:nvPr>
        </p:nvGraphicFramePr>
        <p:xfrm>
          <a:off x="2705533" y="4477255"/>
          <a:ext cx="6357259" cy="7775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1486">
                  <a:extLst>
                    <a:ext uri="{9D8B030D-6E8A-4147-A177-3AD203B41FA5}">
                      <a16:colId xmlns:a16="http://schemas.microsoft.com/office/drawing/2014/main" val="2244719183"/>
                    </a:ext>
                  </a:extLst>
                </a:gridCol>
                <a:gridCol w="992777">
                  <a:extLst>
                    <a:ext uri="{9D8B030D-6E8A-4147-A177-3AD203B41FA5}">
                      <a16:colId xmlns:a16="http://schemas.microsoft.com/office/drawing/2014/main" val="754686103"/>
                    </a:ext>
                  </a:extLst>
                </a:gridCol>
                <a:gridCol w="905691">
                  <a:extLst>
                    <a:ext uri="{9D8B030D-6E8A-4147-A177-3AD203B41FA5}">
                      <a16:colId xmlns:a16="http://schemas.microsoft.com/office/drawing/2014/main" val="291446524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958098332"/>
                    </a:ext>
                  </a:extLst>
                </a:gridCol>
                <a:gridCol w="853440">
                  <a:extLst>
                    <a:ext uri="{9D8B030D-6E8A-4147-A177-3AD203B41FA5}">
                      <a16:colId xmlns:a16="http://schemas.microsoft.com/office/drawing/2014/main" val="2315950857"/>
                    </a:ext>
                  </a:extLst>
                </a:gridCol>
                <a:gridCol w="853440">
                  <a:extLst>
                    <a:ext uri="{9D8B030D-6E8A-4147-A177-3AD203B41FA5}">
                      <a16:colId xmlns:a16="http://schemas.microsoft.com/office/drawing/2014/main" val="57770356"/>
                    </a:ext>
                  </a:extLst>
                </a:gridCol>
                <a:gridCol w="836025">
                  <a:extLst>
                    <a:ext uri="{9D8B030D-6E8A-4147-A177-3AD203B41FA5}">
                      <a16:colId xmlns:a16="http://schemas.microsoft.com/office/drawing/2014/main" val="3897072404"/>
                    </a:ext>
                  </a:extLst>
                </a:gridCol>
              </a:tblGrid>
              <a:tr h="381323"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endParaRPr lang="id-ID" sz="20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id-ID" sz="20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id-ID" sz="20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id-ID" sz="20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id-ID" sz="20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25</a:t>
                      </a:r>
                      <a:endParaRPr lang="id-ID" sz="20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  <a:endParaRPr lang="id-ID" sz="20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7330337"/>
                  </a:ext>
                </a:extLst>
              </a:tr>
              <a:tr h="381323"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id-ID" sz="12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id-ID" sz="12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id-ID" sz="12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id-ID" sz="12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id-ID" sz="12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id-ID" sz="12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id-ID" sz="12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7662732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D98DAA49-B257-4C7A-9899-22D11A0E46A6}"/>
              </a:ext>
            </a:extLst>
          </p:cNvPr>
          <p:cNvSpPr/>
          <p:nvPr/>
        </p:nvSpPr>
        <p:spPr>
          <a:xfrm>
            <a:off x="5420575" y="5268262"/>
            <a:ext cx="46358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id-ID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99606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796634"/>
            <a:ext cx="9720073" cy="654908"/>
          </a:xfrm>
        </p:spPr>
        <p:txBody>
          <a:bodyPr/>
          <a:lstStyle/>
          <a:p>
            <a:pPr marL="357188" indent="-357188">
              <a:buFont typeface="Arial" panose="020B0604020202020204" pitchFamily="34" charset="0"/>
              <a:buChar char="•"/>
            </a:pPr>
            <a:r>
              <a:rPr lang="en-US" sz="2400" dirty="0" err="1"/>
              <a:t>Fase</a:t>
            </a:r>
            <a:r>
              <a:rPr lang="en-US" sz="2400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>=1, </a:t>
            </a:r>
            <a:r>
              <a:rPr lang="en-US" sz="2400" dirty="0" err="1"/>
              <a:t>perulangan</a:t>
            </a:r>
            <a:r>
              <a:rPr lang="en-US" sz="2400" dirty="0"/>
              <a:t> </a:t>
            </a:r>
            <a:r>
              <a:rPr lang="en-US" sz="2400" dirty="0" err="1"/>
              <a:t>pertama</a:t>
            </a:r>
            <a:r>
              <a:rPr lang="en-US" sz="2400" dirty="0"/>
              <a:t>. </a:t>
            </a:r>
            <a:r>
              <a:rPr lang="en-US" sz="2400" dirty="0" err="1"/>
              <a:t>Perulangan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n-1 </a:t>
            </a:r>
            <a:r>
              <a:rPr lang="en-US" sz="2400" dirty="0" err="1"/>
              <a:t>s.d</a:t>
            </a:r>
            <a:r>
              <a:rPr lang="en-US" sz="2400" dirty="0"/>
              <a:t> n &gt; </a:t>
            </a:r>
            <a:r>
              <a:rPr lang="en-US" sz="2400" dirty="0" err="1"/>
              <a:t>i</a:t>
            </a:r>
            <a:r>
              <a:rPr lang="en-US" sz="2400" dirty="0"/>
              <a:t>;</a:t>
            </a:r>
            <a:endParaRPr lang="id-ID" sz="24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9D5526F-FE20-45E5-92CA-D737BB88C3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3014158"/>
              </p:ext>
            </p:extLst>
          </p:nvPr>
        </p:nvGraphicFramePr>
        <p:xfrm>
          <a:off x="1474361" y="2447267"/>
          <a:ext cx="8819606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921">
                  <a:extLst>
                    <a:ext uri="{9D8B030D-6E8A-4147-A177-3AD203B41FA5}">
                      <a16:colId xmlns:a16="http://schemas.microsoft.com/office/drawing/2014/main" val="1479961833"/>
                    </a:ext>
                  </a:extLst>
                </a:gridCol>
                <a:gridCol w="2037806">
                  <a:extLst>
                    <a:ext uri="{9D8B030D-6E8A-4147-A177-3AD203B41FA5}">
                      <a16:colId xmlns:a16="http://schemas.microsoft.com/office/drawing/2014/main" val="4227667065"/>
                    </a:ext>
                  </a:extLst>
                </a:gridCol>
                <a:gridCol w="1915886">
                  <a:extLst>
                    <a:ext uri="{9D8B030D-6E8A-4147-A177-3AD203B41FA5}">
                      <a16:colId xmlns:a16="http://schemas.microsoft.com/office/drawing/2014/main" val="2245285052"/>
                    </a:ext>
                  </a:extLst>
                </a:gridCol>
                <a:gridCol w="853440">
                  <a:extLst>
                    <a:ext uri="{9D8B030D-6E8A-4147-A177-3AD203B41FA5}">
                      <a16:colId xmlns:a16="http://schemas.microsoft.com/office/drawing/2014/main" val="4078531858"/>
                    </a:ext>
                  </a:extLst>
                </a:gridCol>
                <a:gridCol w="3509553">
                  <a:extLst>
                    <a:ext uri="{9D8B030D-6E8A-4147-A177-3AD203B41FA5}">
                      <a16:colId xmlns:a16="http://schemas.microsoft.com/office/drawing/2014/main" val="2727253547"/>
                    </a:ext>
                  </a:extLst>
                </a:gridCol>
              </a:tblGrid>
              <a:tr h="246458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</a:t>
                      </a:r>
                      <a:endParaRPr lang="id-ID" sz="1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Elemen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dibandingkan</a:t>
                      </a:r>
                      <a:endParaRPr lang="id-ID" sz="1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Nilai </a:t>
                      </a:r>
                      <a:r>
                        <a:rPr lang="en-US" sz="12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dibandingkan</a:t>
                      </a:r>
                      <a:endParaRPr lang="id-ID" sz="1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Tukar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?</a:t>
                      </a:r>
                      <a:endParaRPr lang="id-ID" sz="1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Hasil </a:t>
                      </a:r>
                      <a:r>
                        <a:rPr lang="en-US" sz="12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sementara</a:t>
                      </a:r>
                      <a:endParaRPr lang="id-ID" sz="1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123111"/>
                  </a:ext>
                </a:extLst>
              </a:tr>
              <a:tr h="246458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id-ID" sz="1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A[6] &lt; A[5]</a:t>
                      </a:r>
                      <a:endParaRPr lang="id-ID" sz="1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 &lt; 25</a:t>
                      </a:r>
                      <a:endParaRPr lang="id-ID" sz="1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Ya</a:t>
                      </a:r>
                      <a:endParaRPr lang="id-ID" sz="1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8 6 5 1 3 10 25</a:t>
                      </a:r>
                      <a:endParaRPr lang="id-ID" sz="1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8764128"/>
                  </a:ext>
                </a:extLst>
              </a:tr>
              <a:tr h="246458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id-ID" sz="1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A[5] &lt; A[4]</a:t>
                      </a:r>
                      <a:endParaRPr lang="id-ID" sz="1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 &lt; 3</a:t>
                      </a:r>
                      <a:endParaRPr lang="id-ID" sz="1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Tidak</a:t>
                      </a:r>
                      <a:endParaRPr lang="id-ID" sz="1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8 6 5 1 3 10 25</a:t>
                      </a:r>
                      <a:endParaRPr lang="id-ID" sz="1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8748731"/>
                  </a:ext>
                </a:extLst>
              </a:tr>
              <a:tr h="246458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id-ID" sz="1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A[4] &lt; A[3]</a:t>
                      </a:r>
                      <a:endParaRPr lang="id-ID" sz="1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 &lt; 1?</a:t>
                      </a:r>
                      <a:endParaRPr lang="id-ID" sz="1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Tidak</a:t>
                      </a:r>
                      <a:endParaRPr lang="id-ID" sz="1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8 6 5 1 3 10 25</a:t>
                      </a:r>
                      <a:endParaRPr lang="id-ID" sz="1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1155527"/>
                  </a:ext>
                </a:extLst>
              </a:tr>
              <a:tr h="246458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id-ID" sz="1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A[3] &lt; A[2]</a:t>
                      </a:r>
                      <a:endParaRPr lang="id-ID" sz="1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 &lt; 5?</a:t>
                      </a:r>
                      <a:endParaRPr lang="id-ID" sz="1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Ya</a:t>
                      </a:r>
                      <a:endParaRPr lang="id-ID" sz="1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8 6 1 5 3 10 25</a:t>
                      </a:r>
                      <a:endParaRPr lang="id-ID" sz="1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9880257"/>
                  </a:ext>
                </a:extLst>
              </a:tr>
              <a:tr h="246458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id-ID" sz="1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A[2] &lt; A[1]</a:t>
                      </a:r>
                      <a:endParaRPr lang="id-ID" sz="1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 &lt; 6?</a:t>
                      </a:r>
                      <a:endParaRPr lang="id-ID" sz="1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Ya</a:t>
                      </a:r>
                      <a:endParaRPr lang="id-ID" sz="1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8 1 6 5 3 10 25</a:t>
                      </a:r>
                      <a:endParaRPr lang="id-ID" sz="1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8774579"/>
                  </a:ext>
                </a:extLst>
              </a:tr>
              <a:tr h="246458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id-ID" sz="1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A[1] &lt; A[0]</a:t>
                      </a:r>
                      <a:endParaRPr lang="id-ID" sz="1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 &lt; 8?</a:t>
                      </a:r>
                      <a:endParaRPr lang="id-ID" sz="1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Ya</a:t>
                      </a:r>
                      <a:endParaRPr lang="id-ID" sz="1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1 8 6 5 3 10 25</a:t>
                      </a:r>
                      <a:endParaRPr lang="id-ID" sz="1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8928605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368F4C3-B100-4092-82E3-CEBFBE0CCE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6612333"/>
              </p:ext>
            </p:extLst>
          </p:nvPr>
        </p:nvGraphicFramePr>
        <p:xfrm>
          <a:off x="2534700" y="5281573"/>
          <a:ext cx="6357259" cy="7775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1486">
                  <a:extLst>
                    <a:ext uri="{9D8B030D-6E8A-4147-A177-3AD203B41FA5}">
                      <a16:colId xmlns:a16="http://schemas.microsoft.com/office/drawing/2014/main" val="2981910725"/>
                    </a:ext>
                  </a:extLst>
                </a:gridCol>
                <a:gridCol w="992777">
                  <a:extLst>
                    <a:ext uri="{9D8B030D-6E8A-4147-A177-3AD203B41FA5}">
                      <a16:colId xmlns:a16="http://schemas.microsoft.com/office/drawing/2014/main" val="1287040336"/>
                    </a:ext>
                  </a:extLst>
                </a:gridCol>
                <a:gridCol w="905691">
                  <a:extLst>
                    <a:ext uri="{9D8B030D-6E8A-4147-A177-3AD203B41FA5}">
                      <a16:colId xmlns:a16="http://schemas.microsoft.com/office/drawing/2014/main" val="2581236355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048532157"/>
                    </a:ext>
                  </a:extLst>
                </a:gridCol>
                <a:gridCol w="853440">
                  <a:extLst>
                    <a:ext uri="{9D8B030D-6E8A-4147-A177-3AD203B41FA5}">
                      <a16:colId xmlns:a16="http://schemas.microsoft.com/office/drawing/2014/main" val="2126383163"/>
                    </a:ext>
                  </a:extLst>
                </a:gridCol>
                <a:gridCol w="853440">
                  <a:extLst>
                    <a:ext uri="{9D8B030D-6E8A-4147-A177-3AD203B41FA5}">
                      <a16:colId xmlns:a16="http://schemas.microsoft.com/office/drawing/2014/main" val="4242698767"/>
                    </a:ext>
                  </a:extLst>
                </a:gridCol>
                <a:gridCol w="836025">
                  <a:extLst>
                    <a:ext uri="{9D8B030D-6E8A-4147-A177-3AD203B41FA5}">
                      <a16:colId xmlns:a16="http://schemas.microsoft.com/office/drawing/2014/main" val="3857547072"/>
                    </a:ext>
                  </a:extLst>
                </a:gridCol>
              </a:tblGrid>
              <a:tr h="381323"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id-ID" sz="20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endParaRPr lang="id-ID" sz="20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id-ID" sz="20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id-ID" sz="20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id-ID" sz="20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  <a:endParaRPr lang="id-ID" sz="20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25</a:t>
                      </a:r>
                      <a:endParaRPr lang="id-ID" sz="20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3354638"/>
                  </a:ext>
                </a:extLst>
              </a:tr>
              <a:tr h="381323"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id-ID" sz="12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id-ID" sz="12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id-ID" sz="12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id-ID" sz="12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id-ID" sz="12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id-ID" sz="12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id-ID" sz="12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9148897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8AFFF26C-D5C0-4389-B4F5-4A7D252AC3F3}"/>
              </a:ext>
            </a:extLst>
          </p:cNvPr>
          <p:cNvSpPr/>
          <p:nvPr/>
        </p:nvSpPr>
        <p:spPr>
          <a:xfrm>
            <a:off x="5652370" y="5845909"/>
            <a:ext cx="46358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id-ID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1291955-9D39-4A48-91E9-21B1D0EFEBE0}"/>
              </a:ext>
            </a:extLst>
          </p:cNvPr>
          <p:cNvSpPr/>
          <p:nvPr/>
        </p:nvSpPr>
        <p:spPr>
          <a:xfrm>
            <a:off x="4495803" y="4848469"/>
            <a:ext cx="27767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State </a:t>
            </a:r>
            <a:r>
              <a:rPr lang="en-US" sz="1600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Akhir</a:t>
            </a:r>
            <a:r>
              <a:rPr lang="en-US" sz="16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Fase</a:t>
            </a:r>
            <a:r>
              <a:rPr lang="en-US" sz="16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 ke-1</a:t>
            </a:r>
            <a:endParaRPr lang="id-ID" sz="1000" u="sng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4482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796634"/>
            <a:ext cx="9720073" cy="654908"/>
          </a:xfrm>
        </p:spPr>
        <p:txBody>
          <a:bodyPr/>
          <a:lstStyle/>
          <a:p>
            <a:pPr marL="357188" indent="-357188">
              <a:buFont typeface="Arial" panose="020B0604020202020204" pitchFamily="34" charset="0"/>
              <a:buChar char="•"/>
            </a:pPr>
            <a:r>
              <a:rPr lang="en-US" sz="2400" dirty="0" err="1"/>
              <a:t>Fase</a:t>
            </a:r>
            <a:r>
              <a:rPr lang="en-US" sz="2400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>=2, </a:t>
            </a:r>
            <a:r>
              <a:rPr lang="en-US" sz="2400" dirty="0" err="1"/>
              <a:t>perulangan</a:t>
            </a:r>
            <a:r>
              <a:rPr lang="en-US" sz="2400" dirty="0"/>
              <a:t> </a:t>
            </a:r>
            <a:r>
              <a:rPr lang="en-US" sz="2400" dirty="0" err="1"/>
              <a:t>kedua</a:t>
            </a:r>
            <a:r>
              <a:rPr lang="en-US" sz="2400" dirty="0"/>
              <a:t>. </a:t>
            </a:r>
            <a:r>
              <a:rPr lang="en-US" sz="2400" dirty="0" err="1"/>
              <a:t>Perulangan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n-1 </a:t>
            </a:r>
            <a:r>
              <a:rPr lang="en-US" sz="2400" dirty="0" err="1"/>
              <a:t>s.d</a:t>
            </a:r>
            <a:r>
              <a:rPr lang="en-US" sz="2400" dirty="0"/>
              <a:t> n &gt; </a:t>
            </a:r>
            <a:r>
              <a:rPr lang="en-US" sz="2400" dirty="0" err="1"/>
              <a:t>i</a:t>
            </a:r>
            <a:r>
              <a:rPr lang="en-US" sz="2400" dirty="0"/>
              <a:t>;</a:t>
            </a:r>
            <a:endParaRPr lang="id-ID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9D5526F-FE20-45E5-92CA-D737BB88C3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669412"/>
              </p:ext>
            </p:extLst>
          </p:nvPr>
        </p:nvGraphicFramePr>
        <p:xfrm>
          <a:off x="1447799" y="2451542"/>
          <a:ext cx="8819606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921">
                  <a:extLst>
                    <a:ext uri="{9D8B030D-6E8A-4147-A177-3AD203B41FA5}">
                      <a16:colId xmlns:a16="http://schemas.microsoft.com/office/drawing/2014/main" val="1479961833"/>
                    </a:ext>
                  </a:extLst>
                </a:gridCol>
                <a:gridCol w="2037806">
                  <a:extLst>
                    <a:ext uri="{9D8B030D-6E8A-4147-A177-3AD203B41FA5}">
                      <a16:colId xmlns:a16="http://schemas.microsoft.com/office/drawing/2014/main" val="4227667065"/>
                    </a:ext>
                  </a:extLst>
                </a:gridCol>
                <a:gridCol w="1915886">
                  <a:extLst>
                    <a:ext uri="{9D8B030D-6E8A-4147-A177-3AD203B41FA5}">
                      <a16:colId xmlns:a16="http://schemas.microsoft.com/office/drawing/2014/main" val="2245285052"/>
                    </a:ext>
                  </a:extLst>
                </a:gridCol>
                <a:gridCol w="853440">
                  <a:extLst>
                    <a:ext uri="{9D8B030D-6E8A-4147-A177-3AD203B41FA5}">
                      <a16:colId xmlns:a16="http://schemas.microsoft.com/office/drawing/2014/main" val="4078531858"/>
                    </a:ext>
                  </a:extLst>
                </a:gridCol>
                <a:gridCol w="3509553">
                  <a:extLst>
                    <a:ext uri="{9D8B030D-6E8A-4147-A177-3AD203B41FA5}">
                      <a16:colId xmlns:a16="http://schemas.microsoft.com/office/drawing/2014/main" val="2727253547"/>
                    </a:ext>
                  </a:extLst>
                </a:gridCol>
              </a:tblGrid>
              <a:tr h="246458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</a:t>
                      </a:r>
                      <a:endParaRPr lang="id-ID" sz="1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Elemen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dibandingkan</a:t>
                      </a:r>
                      <a:endParaRPr lang="id-ID" sz="1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Nilai </a:t>
                      </a:r>
                      <a:r>
                        <a:rPr lang="en-US" sz="12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dibandingkan</a:t>
                      </a:r>
                      <a:endParaRPr lang="id-ID" sz="1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Tukar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?</a:t>
                      </a:r>
                      <a:endParaRPr lang="id-ID" sz="1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Hasil </a:t>
                      </a:r>
                      <a:r>
                        <a:rPr lang="en-US" sz="12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sementara</a:t>
                      </a:r>
                      <a:endParaRPr lang="id-ID" sz="1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123111"/>
                  </a:ext>
                </a:extLst>
              </a:tr>
              <a:tr h="246458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id-ID" sz="1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A[6] &lt; A[5]</a:t>
                      </a:r>
                      <a:endParaRPr lang="id-ID" sz="1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25 &lt; 10</a:t>
                      </a:r>
                      <a:endParaRPr lang="id-ID" sz="1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Tidak</a:t>
                      </a:r>
                      <a:endParaRPr lang="id-ID" sz="1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1 8 6 5 3 10 25</a:t>
                      </a:r>
                      <a:endParaRPr lang="id-ID" sz="1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8764128"/>
                  </a:ext>
                </a:extLst>
              </a:tr>
              <a:tr h="246458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id-ID" sz="1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A[5] &lt; A[4]</a:t>
                      </a:r>
                      <a:endParaRPr lang="id-ID" sz="1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 &lt; 3</a:t>
                      </a:r>
                      <a:endParaRPr lang="id-ID" sz="1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Tidak</a:t>
                      </a:r>
                      <a:endParaRPr lang="id-ID" sz="1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1 8 6 5 3 10 25</a:t>
                      </a:r>
                      <a:endParaRPr lang="id-ID" sz="1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8748731"/>
                  </a:ext>
                </a:extLst>
              </a:tr>
              <a:tr h="246458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id-ID" sz="1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A[4] &lt; A[3]</a:t>
                      </a:r>
                      <a:endParaRPr lang="id-ID" sz="1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 &lt; 5</a:t>
                      </a:r>
                      <a:endParaRPr lang="id-ID" sz="1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Ya</a:t>
                      </a:r>
                      <a:endParaRPr lang="id-ID" sz="1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1 8 6 3 5 10 25</a:t>
                      </a:r>
                      <a:endParaRPr lang="id-ID" sz="1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1155527"/>
                  </a:ext>
                </a:extLst>
              </a:tr>
              <a:tr h="246458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id-ID" sz="1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A[3] &lt; A[2]</a:t>
                      </a:r>
                      <a:endParaRPr lang="id-ID" sz="1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 &lt; 6</a:t>
                      </a:r>
                      <a:endParaRPr lang="id-ID" sz="1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Ya</a:t>
                      </a:r>
                      <a:endParaRPr lang="id-ID" sz="1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1 8 3 6 5 10 25</a:t>
                      </a:r>
                      <a:endParaRPr lang="id-ID" sz="1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9880257"/>
                  </a:ext>
                </a:extLst>
              </a:tr>
              <a:tr h="246458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id-ID" sz="1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A[2] &lt; A[1]</a:t>
                      </a:r>
                      <a:endParaRPr lang="id-ID" sz="1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 &lt; 8</a:t>
                      </a:r>
                      <a:endParaRPr lang="id-ID" sz="1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Ya</a:t>
                      </a:r>
                      <a:endParaRPr lang="id-ID" sz="1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1 3 8 6 5 10 25</a:t>
                      </a:r>
                      <a:endParaRPr lang="id-ID" sz="1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8774579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1B8D486-866F-44F3-A5F6-DDDC215513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4639516"/>
              </p:ext>
            </p:extLst>
          </p:nvPr>
        </p:nvGraphicFramePr>
        <p:xfrm>
          <a:off x="2534700" y="5281573"/>
          <a:ext cx="6357259" cy="7775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1486">
                  <a:extLst>
                    <a:ext uri="{9D8B030D-6E8A-4147-A177-3AD203B41FA5}">
                      <a16:colId xmlns:a16="http://schemas.microsoft.com/office/drawing/2014/main" val="2981910725"/>
                    </a:ext>
                  </a:extLst>
                </a:gridCol>
                <a:gridCol w="992777">
                  <a:extLst>
                    <a:ext uri="{9D8B030D-6E8A-4147-A177-3AD203B41FA5}">
                      <a16:colId xmlns:a16="http://schemas.microsoft.com/office/drawing/2014/main" val="1287040336"/>
                    </a:ext>
                  </a:extLst>
                </a:gridCol>
                <a:gridCol w="905691">
                  <a:extLst>
                    <a:ext uri="{9D8B030D-6E8A-4147-A177-3AD203B41FA5}">
                      <a16:colId xmlns:a16="http://schemas.microsoft.com/office/drawing/2014/main" val="2581236355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048532157"/>
                    </a:ext>
                  </a:extLst>
                </a:gridCol>
                <a:gridCol w="853440">
                  <a:extLst>
                    <a:ext uri="{9D8B030D-6E8A-4147-A177-3AD203B41FA5}">
                      <a16:colId xmlns:a16="http://schemas.microsoft.com/office/drawing/2014/main" val="2126383163"/>
                    </a:ext>
                  </a:extLst>
                </a:gridCol>
                <a:gridCol w="853440">
                  <a:extLst>
                    <a:ext uri="{9D8B030D-6E8A-4147-A177-3AD203B41FA5}">
                      <a16:colId xmlns:a16="http://schemas.microsoft.com/office/drawing/2014/main" val="4242698767"/>
                    </a:ext>
                  </a:extLst>
                </a:gridCol>
                <a:gridCol w="836025">
                  <a:extLst>
                    <a:ext uri="{9D8B030D-6E8A-4147-A177-3AD203B41FA5}">
                      <a16:colId xmlns:a16="http://schemas.microsoft.com/office/drawing/2014/main" val="3857547072"/>
                    </a:ext>
                  </a:extLst>
                </a:gridCol>
              </a:tblGrid>
              <a:tr h="381323"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id-ID" sz="20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id-ID" sz="20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endParaRPr lang="id-ID" sz="20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id-ID" sz="20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id-ID" sz="20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  <a:endParaRPr lang="id-ID" sz="20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25</a:t>
                      </a:r>
                      <a:endParaRPr lang="id-ID" sz="20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3354638"/>
                  </a:ext>
                </a:extLst>
              </a:tr>
              <a:tr h="381323"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id-ID" sz="12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id-ID" sz="12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id-ID" sz="12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id-ID" sz="12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id-ID" sz="12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id-ID" sz="12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id-ID" sz="12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9148897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1EB84B18-FDCE-4A67-AB8A-175A01A11D5C}"/>
              </a:ext>
            </a:extLst>
          </p:cNvPr>
          <p:cNvSpPr/>
          <p:nvPr/>
        </p:nvSpPr>
        <p:spPr>
          <a:xfrm>
            <a:off x="5652370" y="5845909"/>
            <a:ext cx="46358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id-ID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A4AADD7-AB33-473E-9E4E-BDA4BC7A6C2F}"/>
              </a:ext>
            </a:extLst>
          </p:cNvPr>
          <p:cNvSpPr/>
          <p:nvPr/>
        </p:nvSpPr>
        <p:spPr>
          <a:xfrm>
            <a:off x="4469241" y="4854972"/>
            <a:ext cx="27767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State </a:t>
            </a:r>
            <a:r>
              <a:rPr lang="en-US" sz="1600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Akhir</a:t>
            </a:r>
            <a:r>
              <a:rPr lang="en-US" sz="16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Fase</a:t>
            </a:r>
            <a:r>
              <a:rPr lang="en-US" sz="16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 ke-2</a:t>
            </a:r>
            <a:endParaRPr lang="id-ID" sz="1000" u="sng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7795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796634"/>
            <a:ext cx="9720073" cy="654908"/>
          </a:xfrm>
        </p:spPr>
        <p:txBody>
          <a:bodyPr/>
          <a:lstStyle/>
          <a:p>
            <a:pPr marL="357188" indent="-357188">
              <a:buFont typeface="Arial" panose="020B0604020202020204" pitchFamily="34" charset="0"/>
              <a:buChar char="•"/>
            </a:pPr>
            <a:r>
              <a:rPr lang="en-US" sz="2400" dirty="0" err="1"/>
              <a:t>Fase</a:t>
            </a:r>
            <a:r>
              <a:rPr lang="en-US" sz="2400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>=3, </a:t>
            </a:r>
            <a:r>
              <a:rPr lang="en-US" sz="2400" dirty="0" err="1"/>
              <a:t>perulangan</a:t>
            </a:r>
            <a:r>
              <a:rPr lang="en-US" sz="2400" dirty="0"/>
              <a:t> </a:t>
            </a:r>
            <a:r>
              <a:rPr lang="en-US" sz="2400" dirty="0" err="1"/>
              <a:t>ketiga</a:t>
            </a:r>
            <a:r>
              <a:rPr lang="en-US" sz="2400" dirty="0"/>
              <a:t>. </a:t>
            </a:r>
            <a:r>
              <a:rPr lang="en-US" sz="2400" dirty="0" err="1"/>
              <a:t>Perulangan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n-1 </a:t>
            </a:r>
            <a:r>
              <a:rPr lang="en-US" sz="2400" dirty="0" err="1"/>
              <a:t>s.d</a:t>
            </a:r>
            <a:r>
              <a:rPr lang="en-US" sz="2400" dirty="0"/>
              <a:t> n &gt; </a:t>
            </a:r>
            <a:r>
              <a:rPr lang="en-US" sz="2400" dirty="0" err="1"/>
              <a:t>i</a:t>
            </a:r>
            <a:r>
              <a:rPr lang="en-US" sz="2400" dirty="0"/>
              <a:t>;</a:t>
            </a:r>
            <a:endParaRPr lang="id-ID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9D5526F-FE20-45E5-92CA-D737BB88C3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2823492"/>
              </p:ext>
            </p:extLst>
          </p:nvPr>
        </p:nvGraphicFramePr>
        <p:xfrm>
          <a:off x="1447799" y="2451542"/>
          <a:ext cx="8819606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921">
                  <a:extLst>
                    <a:ext uri="{9D8B030D-6E8A-4147-A177-3AD203B41FA5}">
                      <a16:colId xmlns:a16="http://schemas.microsoft.com/office/drawing/2014/main" val="1479961833"/>
                    </a:ext>
                  </a:extLst>
                </a:gridCol>
                <a:gridCol w="2037806">
                  <a:extLst>
                    <a:ext uri="{9D8B030D-6E8A-4147-A177-3AD203B41FA5}">
                      <a16:colId xmlns:a16="http://schemas.microsoft.com/office/drawing/2014/main" val="4227667065"/>
                    </a:ext>
                  </a:extLst>
                </a:gridCol>
                <a:gridCol w="1915886">
                  <a:extLst>
                    <a:ext uri="{9D8B030D-6E8A-4147-A177-3AD203B41FA5}">
                      <a16:colId xmlns:a16="http://schemas.microsoft.com/office/drawing/2014/main" val="2245285052"/>
                    </a:ext>
                  </a:extLst>
                </a:gridCol>
                <a:gridCol w="853440">
                  <a:extLst>
                    <a:ext uri="{9D8B030D-6E8A-4147-A177-3AD203B41FA5}">
                      <a16:colId xmlns:a16="http://schemas.microsoft.com/office/drawing/2014/main" val="4078531858"/>
                    </a:ext>
                  </a:extLst>
                </a:gridCol>
                <a:gridCol w="3509553">
                  <a:extLst>
                    <a:ext uri="{9D8B030D-6E8A-4147-A177-3AD203B41FA5}">
                      <a16:colId xmlns:a16="http://schemas.microsoft.com/office/drawing/2014/main" val="2727253547"/>
                    </a:ext>
                  </a:extLst>
                </a:gridCol>
              </a:tblGrid>
              <a:tr h="246458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</a:t>
                      </a:r>
                      <a:endParaRPr lang="id-ID" sz="1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Elemen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dibandingkan</a:t>
                      </a:r>
                      <a:endParaRPr lang="id-ID" sz="1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Nilai </a:t>
                      </a:r>
                      <a:r>
                        <a:rPr lang="en-US" sz="12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dibandingkan</a:t>
                      </a:r>
                      <a:endParaRPr lang="id-ID" sz="1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Tukar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?</a:t>
                      </a:r>
                      <a:endParaRPr lang="id-ID" sz="1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Hasil </a:t>
                      </a:r>
                      <a:r>
                        <a:rPr lang="en-US" sz="12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sementara</a:t>
                      </a:r>
                      <a:endParaRPr lang="id-ID" sz="1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123111"/>
                  </a:ext>
                </a:extLst>
              </a:tr>
              <a:tr h="246458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id-ID" sz="1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A[6] &lt; A[5]</a:t>
                      </a:r>
                      <a:endParaRPr lang="id-ID" sz="1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25 &lt; 10</a:t>
                      </a:r>
                      <a:endParaRPr lang="id-ID" sz="1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Tidak</a:t>
                      </a:r>
                      <a:endParaRPr lang="id-ID" sz="1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1 3 8 6 5 10 25</a:t>
                      </a:r>
                      <a:endParaRPr lang="id-ID" sz="1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8764128"/>
                  </a:ext>
                </a:extLst>
              </a:tr>
              <a:tr h="246458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id-ID" sz="1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A[5] &lt; A[4]</a:t>
                      </a:r>
                      <a:endParaRPr lang="id-ID" sz="1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 &lt; 5</a:t>
                      </a:r>
                      <a:endParaRPr lang="id-ID" sz="1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Tidak</a:t>
                      </a:r>
                      <a:endParaRPr lang="id-ID" sz="1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1 3 8 6 5 10 25</a:t>
                      </a:r>
                      <a:endParaRPr lang="id-ID" sz="1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8748731"/>
                  </a:ext>
                </a:extLst>
              </a:tr>
              <a:tr h="246458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id-ID" sz="1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A[4] &lt; A[3]</a:t>
                      </a:r>
                      <a:endParaRPr lang="id-ID" sz="1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 &lt; 6</a:t>
                      </a:r>
                      <a:endParaRPr lang="id-ID" sz="1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Ya</a:t>
                      </a:r>
                      <a:endParaRPr lang="id-ID" sz="1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1 3 8 5 6 10 25</a:t>
                      </a:r>
                      <a:endParaRPr lang="id-ID" sz="1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1155527"/>
                  </a:ext>
                </a:extLst>
              </a:tr>
              <a:tr h="246458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id-ID" sz="1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A[3] &lt; A[2]</a:t>
                      </a:r>
                      <a:endParaRPr lang="id-ID" sz="1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 &lt; 8</a:t>
                      </a:r>
                      <a:endParaRPr lang="id-ID" sz="1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Ya</a:t>
                      </a:r>
                      <a:endParaRPr lang="id-ID" sz="1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1 3 5 8 6 10 25</a:t>
                      </a:r>
                      <a:endParaRPr lang="id-ID" sz="1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9880257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1B8D486-866F-44F3-A5F6-DDDC215513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6836450"/>
              </p:ext>
            </p:extLst>
          </p:nvPr>
        </p:nvGraphicFramePr>
        <p:xfrm>
          <a:off x="2534700" y="5281573"/>
          <a:ext cx="6357259" cy="7775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1486">
                  <a:extLst>
                    <a:ext uri="{9D8B030D-6E8A-4147-A177-3AD203B41FA5}">
                      <a16:colId xmlns:a16="http://schemas.microsoft.com/office/drawing/2014/main" val="2981910725"/>
                    </a:ext>
                  </a:extLst>
                </a:gridCol>
                <a:gridCol w="992777">
                  <a:extLst>
                    <a:ext uri="{9D8B030D-6E8A-4147-A177-3AD203B41FA5}">
                      <a16:colId xmlns:a16="http://schemas.microsoft.com/office/drawing/2014/main" val="1287040336"/>
                    </a:ext>
                  </a:extLst>
                </a:gridCol>
                <a:gridCol w="905691">
                  <a:extLst>
                    <a:ext uri="{9D8B030D-6E8A-4147-A177-3AD203B41FA5}">
                      <a16:colId xmlns:a16="http://schemas.microsoft.com/office/drawing/2014/main" val="2581236355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048532157"/>
                    </a:ext>
                  </a:extLst>
                </a:gridCol>
                <a:gridCol w="853440">
                  <a:extLst>
                    <a:ext uri="{9D8B030D-6E8A-4147-A177-3AD203B41FA5}">
                      <a16:colId xmlns:a16="http://schemas.microsoft.com/office/drawing/2014/main" val="2126383163"/>
                    </a:ext>
                  </a:extLst>
                </a:gridCol>
                <a:gridCol w="853440">
                  <a:extLst>
                    <a:ext uri="{9D8B030D-6E8A-4147-A177-3AD203B41FA5}">
                      <a16:colId xmlns:a16="http://schemas.microsoft.com/office/drawing/2014/main" val="4242698767"/>
                    </a:ext>
                  </a:extLst>
                </a:gridCol>
                <a:gridCol w="836025">
                  <a:extLst>
                    <a:ext uri="{9D8B030D-6E8A-4147-A177-3AD203B41FA5}">
                      <a16:colId xmlns:a16="http://schemas.microsoft.com/office/drawing/2014/main" val="3857547072"/>
                    </a:ext>
                  </a:extLst>
                </a:gridCol>
              </a:tblGrid>
              <a:tr h="381323"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id-ID" sz="20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id-ID" sz="20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id-ID" sz="20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endParaRPr lang="id-ID" sz="20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id-ID" sz="20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  <a:endParaRPr lang="id-ID" sz="20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25</a:t>
                      </a:r>
                      <a:endParaRPr lang="id-ID" sz="20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3354638"/>
                  </a:ext>
                </a:extLst>
              </a:tr>
              <a:tr h="381323"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id-ID" sz="12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id-ID" sz="12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id-ID" sz="12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id-ID" sz="12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id-ID" sz="12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id-ID" sz="12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id-ID" sz="12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9148897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1EB84B18-FDCE-4A67-AB8A-175A01A11D5C}"/>
              </a:ext>
            </a:extLst>
          </p:cNvPr>
          <p:cNvSpPr/>
          <p:nvPr/>
        </p:nvSpPr>
        <p:spPr>
          <a:xfrm>
            <a:off x="5652370" y="5845909"/>
            <a:ext cx="46358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id-ID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A4AADD7-AB33-473E-9E4E-BDA4BC7A6C2F}"/>
              </a:ext>
            </a:extLst>
          </p:cNvPr>
          <p:cNvSpPr/>
          <p:nvPr/>
        </p:nvSpPr>
        <p:spPr>
          <a:xfrm>
            <a:off x="4469241" y="4854972"/>
            <a:ext cx="27767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State </a:t>
            </a:r>
            <a:r>
              <a:rPr lang="en-US" sz="1600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Akhir</a:t>
            </a:r>
            <a:r>
              <a:rPr lang="en-US" sz="16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Fase</a:t>
            </a:r>
            <a:r>
              <a:rPr lang="en-US" sz="16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 ke-3</a:t>
            </a:r>
            <a:endParaRPr lang="id-ID" sz="1000" u="sng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2078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796634"/>
            <a:ext cx="9720073" cy="654908"/>
          </a:xfrm>
        </p:spPr>
        <p:txBody>
          <a:bodyPr/>
          <a:lstStyle/>
          <a:p>
            <a:pPr marL="357188" indent="-357188">
              <a:buFont typeface="Arial" panose="020B0604020202020204" pitchFamily="34" charset="0"/>
              <a:buChar char="•"/>
            </a:pPr>
            <a:r>
              <a:rPr lang="en-US" sz="2400" dirty="0" err="1"/>
              <a:t>Fase</a:t>
            </a:r>
            <a:r>
              <a:rPr lang="en-US" sz="2400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>=4, </a:t>
            </a:r>
            <a:r>
              <a:rPr lang="en-US" sz="2400" dirty="0" err="1"/>
              <a:t>perulangan</a:t>
            </a:r>
            <a:r>
              <a:rPr lang="en-US" sz="2400" dirty="0"/>
              <a:t> </a:t>
            </a:r>
            <a:r>
              <a:rPr lang="en-US" sz="2400" dirty="0" err="1"/>
              <a:t>keempat</a:t>
            </a:r>
            <a:r>
              <a:rPr lang="en-US" sz="2400" dirty="0"/>
              <a:t>. </a:t>
            </a:r>
            <a:r>
              <a:rPr lang="en-US" sz="2400" dirty="0" err="1"/>
              <a:t>Perulangan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n-1 </a:t>
            </a:r>
            <a:r>
              <a:rPr lang="en-US" sz="2400" dirty="0" err="1"/>
              <a:t>s.d</a:t>
            </a:r>
            <a:r>
              <a:rPr lang="en-US" sz="2400" dirty="0"/>
              <a:t> n &gt; </a:t>
            </a:r>
            <a:r>
              <a:rPr lang="en-US" sz="2400" dirty="0" err="1"/>
              <a:t>i</a:t>
            </a:r>
            <a:r>
              <a:rPr lang="en-US" sz="2400" dirty="0"/>
              <a:t>;</a:t>
            </a:r>
            <a:endParaRPr lang="id-ID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9D5526F-FE20-45E5-92CA-D737BB88C3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9543142"/>
              </p:ext>
            </p:extLst>
          </p:nvPr>
        </p:nvGraphicFramePr>
        <p:xfrm>
          <a:off x="1447799" y="2451542"/>
          <a:ext cx="8819606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921">
                  <a:extLst>
                    <a:ext uri="{9D8B030D-6E8A-4147-A177-3AD203B41FA5}">
                      <a16:colId xmlns:a16="http://schemas.microsoft.com/office/drawing/2014/main" val="1479961833"/>
                    </a:ext>
                  </a:extLst>
                </a:gridCol>
                <a:gridCol w="2037806">
                  <a:extLst>
                    <a:ext uri="{9D8B030D-6E8A-4147-A177-3AD203B41FA5}">
                      <a16:colId xmlns:a16="http://schemas.microsoft.com/office/drawing/2014/main" val="4227667065"/>
                    </a:ext>
                  </a:extLst>
                </a:gridCol>
                <a:gridCol w="1915886">
                  <a:extLst>
                    <a:ext uri="{9D8B030D-6E8A-4147-A177-3AD203B41FA5}">
                      <a16:colId xmlns:a16="http://schemas.microsoft.com/office/drawing/2014/main" val="2245285052"/>
                    </a:ext>
                  </a:extLst>
                </a:gridCol>
                <a:gridCol w="853440">
                  <a:extLst>
                    <a:ext uri="{9D8B030D-6E8A-4147-A177-3AD203B41FA5}">
                      <a16:colId xmlns:a16="http://schemas.microsoft.com/office/drawing/2014/main" val="4078531858"/>
                    </a:ext>
                  </a:extLst>
                </a:gridCol>
                <a:gridCol w="3509553">
                  <a:extLst>
                    <a:ext uri="{9D8B030D-6E8A-4147-A177-3AD203B41FA5}">
                      <a16:colId xmlns:a16="http://schemas.microsoft.com/office/drawing/2014/main" val="2727253547"/>
                    </a:ext>
                  </a:extLst>
                </a:gridCol>
              </a:tblGrid>
              <a:tr h="246458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</a:t>
                      </a:r>
                      <a:endParaRPr lang="id-ID" sz="1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Elemen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dibandingkan</a:t>
                      </a:r>
                      <a:endParaRPr lang="id-ID" sz="1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Nilai </a:t>
                      </a:r>
                      <a:r>
                        <a:rPr lang="en-US" sz="12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dibandingkan</a:t>
                      </a:r>
                      <a:endParaRPr lang="id-ID" sz="1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Tukar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?</a:t>
                      </a:r>
                      <a:endParaRPr lang="id-ID" sz="1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Hasil </a:t>
                      </a:r>
                      <a:r>
                        <a:rPr lang="en-US" sz="12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sementara</a:t>
                      </a:r>
                      <a:endParaRPr lang="id-ID" sz="1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123111"/>
                  </a:ext>
                </a:extLst>
              </a:tr>
              <a:tr h="246458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id-ID" sz="1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A[6] &lt; A[5]</a:t>
                      </a:r>
                      <a:endParaRPr lang="id-ID" sz="1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25 &lt; 10</a:t>
                      </a:r>
                      <a:endParaRPr lang="id-ID" sz="1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Tidak</a:t>
                      </a:r>
                      <a:endParaRPr lang="id-ID" sz="1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1 3 5 8 6 10 25</a:t>
                      </a:r>
                      <a:endParaRPr lang="id-ID" sz="1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8764128"/>
                  </a:ext>
                </a:extLst>
              </a:tr>
              <a:tr h="246458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id-ID" sz="1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A[5] &lt; A[4]</a:t>
                      </a:r>
                      <a:endParaRPr lang="id-ID" sz="1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 &lt; 6</a:t>
                      </a:r>
                      <a:endParaRPr lang="id-ID" sz="1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Tidak</a:t>
                      </a:r>
                      <a:endParaRPr lang="id-ID" sz="1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1 3 5 8 6 10 25</a:t>
                      </a:r>
                      <a:endParaRPr lang="id-ID" sz="1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8748731"/>
                  </a:ext>
                </a:extLst>
              </a:tr>
              <a:tr h="246458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id-ID" sz="1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A[4] &lt; A[3]</a:t>
                      </a:r>
                      <a:endParaRPr lang="id-ID" sz="1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 &lt; 8</a:t>
                      </a:r>
                      <a:endParaRPr lang="id-ID" sz="1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Ya</a:t>
                      </a:r>
                      <a:endParaRPr lang="id-ID" sz="1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1 3 5 6 8 10 25</a:t>
                      </a:r>
                      <a:endParaRPr lang="id-ID" sz="1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1155527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1B8D486-866F-44F3-A5F6-DDDC215513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5846432"/>
              </p:ext>
            </p:extLst>
          </p:nvPr>
        </p:nvGraphicFramePr>
        <p:xfrm>
          <a:off x="2534700" y="5281573"/>
          <a:ext cx="6357259" cy="7775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1486">
                  <a:extLst>
                    <a:ext uri="{9D8B030D-6E8A-4147-A177-3AD203B41FA5}">
                      <a16:colId xmlns:a16="http://schemas.microsoft.com/office/drawing/2014/main" val="2981910725"/>
                    </a:ext>
                  </a:extLst>
                </a:gridCol>
                <a:gridCol w="992777">
                  <a:extLst>
                    <a:ext uri="{9D8B030D-6E8A-4147-A177-3AD203B41FA5}">
                      <a16:colId xmlns:a16="http://schemas.microsoft.com/office/drawing/2014/main" val="1287040336"/>
                    </a:ext>
                  </a:extLst>
                </a:gridCol>
                <a:gridCol w="905691">
                  <a:extLst>
                    <a:ext uri="{9D8B030D-6E8A-4147-A177-3AD203B41FA5}">
                      <a16:colId xmlns:a16="http://schemas.microsoft.com/office/drawing/2014/main" val="2581236355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048532157"/>
                    </a:ext>
                  </a:extLst>
                </a:gridCol>
                <a:gridCol w="853440">
                  <a:extLst>
                    <a:ext uri="{9D8B030D-6E8A-4147-A177-3AD203B41FA5}">
                      <a16:colId xmlns:a16="http://schemas.microsoft.com/office/drawing/2014/main" val="2126383163"/>
                    </a:ext>
                  </a:extLst>
                </a:gridCol>
                <a:gridCol w="853440">
                  <a:extLst>
                    <a:ext uri="{9D8B030D-6E8A-4147-A177-3AD203B41FA5}">
                      <a16:colId xmlns:a16="http://schemas.microsoft.com/office/drawing/2014/main" val="4242698767"/>
                    </a:ext>
                  </a:extLst>
                </a:gridCol>
                <a:gridCol w="836025">
                  <a:extLst>
                    <a:ext uri="{9D8B030D-6E8A-4147-A177-3AD203B41FA5}">
                      <a16:colId xmlns:a16="http://schemas.microsoft.com/office/drawing/2014/main" val="3857547072"/>
                    </a:ext>
                  </a:extLst>
                </a:gridCol>
              </a:tblGrid>
              <a:tr h="381323"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id-ID" sz="20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id-ID" sz="20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id-ID" sz="20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id-ID" sz="20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endParaRPr lang="id-ID" sz="20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  <a:endParaRPr lang="id-ID" sz="20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25</a:t>
                      </a:r>
                      <a:endParaRPr lang="id-ID" sz="20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3354638"/>
                  </a:ext>
                </a:extLst>
              </a:tr>
              <a:tr h="381323"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id-ID" sz="12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id-ID" sz="12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id-ID" sz="12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id-ID" sz="12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id-ID" sz="12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id-ID" sz="12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id-ID" sz="12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9148897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1EB84B18-FDCE-4A67-AB8A-175A01A11D5C}"/>
              </a:ext>
            </a:extLst>
          </p:cNvPr>
          <p:cNvSpPr/>
          <p:nvPr/>
        </p:nvSpPr>
        <p:spPr>
          <a:xfrm>
            <a:off x="5652370" y="5845909"/>
            <a:ext cx="46358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id-ID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A4AADD7-AB33-473E-9E4E-BDA4BC7A6C2F}"/>
              </a:ext>
            </a:extLst>
          </p:cNvPr>
          <p:cNvSpPr/>
          <p:nvPr/>
        </p:nvSpPr>
        <p:spPr>
          <a:xfrm>
            <a:off x="4469241" y="4854972"/>
            <a:ext cx="27767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State </a:t>
            </a:r>
            <a:r>
              <a:rPr lang="en-US" sz="1600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Akhir</a:t>
            </a:r>
            <a:r>
              <a:rPr lang="en-US" sz="16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Fase</a:t>
            </a:r>
            <a:r>
              <a:rPr lang="en-US" sz="16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 ke-4</a:t>
            </a:r>
            <a:endParaRPr lang="id-ID" sz="1000" u="sng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816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796634"/>
            <a:ext cx="9720073" cy="654908"/>
          </a:xfrm>
        </p:spPr>
        <p:txBody>
          <a:bodyPr/>
          <a:lstStyle/>
          <a:p>
            <a:pPr marL="357188" indent="-357188">
              <a:buFont typeface="Arial" panose="020B0604020202020204" pitchFamily="34" charset="0"/>
              <a:buChar char="•"/>
            </a:pPr>
            <a:r>
              <a:rPr lang="en-US" sz="2400" dirty="0" err="1"/>
              <a:t>Fase</a:t>
            </a:r>
            <a:r>
              <a:rPr lang="en-US" sz="2400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>=5, </a:t>
            </a:r>
            <a:r>
              <a:rPr lang="en-US" sz="2400" dirty="0" err="1"/>
              <a:t>perulangan</a:t>
            </a:r>
            <a:r>
              <a:rPr lang="en-US" sz="2400" dirty="0"/>
              <a:t> </a:t>
            </a:r>
            <a:r>
              <a:rPr lang="en-US" sz="2400" dirty="0" err="1"/>
              <a:t>kelima</a:t>
            </a:r>
            <a:r>
              <a:rPr lang="en-US" sz="2400" dirty="0"/>
              <a:t>. </a:t>
            </a:r>
            <a:r>
              <a:rPr lang="en-US" sz="2400" dirty="0" err="1"/>
              <a:t>Perulangan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n-1 </a:t>
            </a:r>
            <a:r>
              <a:rPr lang="en-US" sz="2400" dirty="0" err="1"/>
              <a:t>s.d</a:t>
            </a:r>
            <a:r>
              <a:rPr lang="en-US" sz="2400" dirty="0"/>
              <a:t> n &gt; </a:t>
            </a:r>
            <a:r>
              <a:rPr lang="en-US" sz="2400" dirty="0" err="1"/>
              <a:t>i</a:t>
            </a:r>
            <a:r>
              <a:rPr lang="en-US" sz="2400" dirty="0"/>
              <a:t>;</a:t>
            </a:r>
            <a:endParaRPr lang="id-ID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9D5526F-FE20-45E5-92CA-D737BB88C3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2021455"/>
              </p:ext>
            </p:extLst>
          </p:nvPr>
        </p:nvGraphicFramePr>
        <p:xfrm>
          <a:off x="1447799" y="2451542"/>
          <a:ext cx="8819606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921">
                  <a:extLst>
                    <a:ext uri="{9D8B030D-6E8A-4147-A177-3AD203B41FA5}">
                      <a16:colId xmlns:a16="http://schemas.microsoft.com/office/drawing/2014/main" val="1479961833"/>
                    </a:ext>
                  </a:extLst>
                </a:gridCol>
                <a:gridCol w="2037806">
                  <a:extLst>
                    <a:ext uri="{9D8B030D-6E8A-4147-A177-3AD203B41FA5}">
                      <a16:colId xmlns:a16="http://schemas.microsoft.com/office/drawing/2014/main" val="4227667065"/>
                    </a:ext>
                  </a:extLst>
                </a:gridCol>
                <a:gridCol w="1915886">
                  <a:extLst>
                    <a:ext uri="{9D8B030D-6E8A-4147-A177-3AD203B41FA5}">
                      <a16:colId xmlns:a16="http://schemas.microsoft.com/office/drawing/2014/main" val="2245285052"/>
                    </a:ext>
                  </a:extLst>
                </a:gridCol>
                <a:gridCol w="853440">
                  <a:extLst>
                    <a:ext uri="{9D8B030D-6E8A-4147-A177-3AD203B41FA5}">
                      <a16:colId xmlns:a16="http://schemas.microsoft.com/office/drawing/2014/main" val="4078531858"/>
                    </a:ext>
                  </a:extLst>
                </a:gridCol>
                <a:gridCol w="3509553">
                  <a:extLst>
                    <a:ext uri="{9D8B030D-6E8A-4147-A177-3AD203B41FA5}">
                      <a16:colId xmlns:a16="http://schemas.microsoft.com/office/drawing/2014/main" val="2727253547"/>
                    </a:ext>
                  </a:extLst>
                </a:gridCol>
              </a:tblGrid>
              <a:tr h="246458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</a:t>
                      </a:r>
                      <a:endParaRPr lang="id-ID" sz="1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Elemen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dibandingkan</a:t>
                      </a:r>
                      <a:endParaRPr lang="id-ID" sz="1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Nilai </a:t>
                      </a:r>
                      <a:r>
                        <a:rPr lang="en-US" sz="12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dibandingkan</a:t>
                      </a:r>
                      <a:endParaRPr lang="id-ID" sz="1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Tukar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?</a:t>
                      </a:r>
                      <a:endParaRPr lang="id-ID" sz="1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Hasil </a:t>
                      </a:r>
                      <a:r>
                        <a:rPr lang="en-US" sz="12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sementara</a:t>
                      </a:r>
                      <a:endParaRPr lang="id-ID" sz="1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123111"/>
                  </a:ext>
                </a:extLst>
              </a:tr>
              <a:tr h="246458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id-ID" sz="1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A[6] &lt; A[5]</a:t>
                      </a:r>
                      <a:endParaRPr lang="id-ID" sz="1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25 &lt; 10</a:t>
                      </a:r>
                      <a:endParaRPr lang="id-ID" sz="1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Tidak</a:t>
                      </a:r>
                      <a:endParaRPr lang="id-ID" sz="1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1 3 5 6 8 10 25</a:t>
                      </a:r>
                      <a:endParaRPr lang="id-ID" sz="1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8764128"/>
                  </a:ext>
                </a:extLst>
              </a:tr>
              <a:tr h="246458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id-ID" sz="1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A[5] &lt; A[4]</a:t>
                      </a:r>
                      <a:endParaRPr lang="id-ID" sz="1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 &lt; 8</a:t>
                      </a:r>
                      <a:endParaRPr lang="id-ID" sz="1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Tidak</a:t>
                      </a:r>
                      <a:endParaRPr lang="id-ID" sz="1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1 3 5 6 8 10 25</a:t>
                      </a:r>
                      <a:endParaRPr lang="id-ID" sz="1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8748731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1B8D486-866F-44F3-A5F6-DDDC215513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6601522"/>
              </p:ext>
            </p:extLst>
          </p:nvPr>
        </p:nvGraphicFramePr>
        <p:xfrm>
          <a:off x="2534700" y="5281573"/>
          <a:ext cx="6357259" cy="7775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1486">
                  <a:extLst>
                    <a:ext uri="{9D8B030D-6E8A-4147-A177-3AD203B41FA5}">
                      <a16:colId xmlns:a16="http://schemas.microsoft.com/office/drawing/2014/main" val="2981910725"/>
                    </a:ext>
                  </a:extLst>
                </a:gridCol>
                <a:gridCol w="992777">
                  <a:extLst>
                    <a:ext uri="{9D8B030D-6E8A-4147-A177-3AD203B41FA5}">
                      <a16:colId xmlns:a16="http://schemas.microsoft.com/office/drawing/2014/main" val="1287040336"/>
                    </a:ext>
                  </a:extLst>
                </a:gridCol>
                <a:gridCol w="905691">
                  <a:extLst>
                    <a:ext uri="{9D8B030D-6E8A-4147-A177-3AD203B41FA5}">
                      <a16:colId xmlns:a16="http://schemas.microsoft.com/office/drawing/2014/main" val="2581236355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048532157"/>
                    </a:ext>
                  </a:extLst>
                </a:gridCol>
                <a:gridCol w="853440">
                  <a:extLst>
                    <a:ext uri="{9D8B030D-6E8A-4147-A177-3AD203B41FA5}">
                      <a16:colId xmlns:a16="http://schemas.microsoft.com/office/drawing/2014/main" val="2126383163"/>
                    </a:ext>
                  </a:extLst>
                </a:gridCol>
                <a:gridCol w="853440">
                  <a:extLst>
                    <a:ext uri="{9D8B030D-6E8A-4147-A177-3AD203B41FA5}">
                      <a16:colId xmlns:a16="http://schemas.microsoft.com/office/drawing/2014/main" val="4242698767"/>
                    </a:ext>
                  </a:extLst>
                </a:gridCol>
                <a:gridCol w="836025">
                  <a:extLst>
                    <a:ext uri="{9D8B030D-6E8A-4147-A177-3AD203B41FA5}">
                      <a16:colId xmlns:a16="http://schemas.microsoft.com/office/drawing/2014/main" val="3857547072"/>
                    </a:ext>
                  </a:extLst>
                </a:gridCol>
              </a:tblGrid>
              <a:tr h="381323"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id-ID" sz="20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id-ID" sz="20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id-ID" sz="20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id-ID" sz="20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endParaRPr lang="id-ID" sz="20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  <a:endParaRPr lang="id-ID" sz="20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25</a:t>
                      </a:r>
                      <a:endParaRPr lang="id-ID" sz="20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3354638"/>
                  </a:ext>
                </a:extLst>
              </a:tr>
              <a:tr h="381323"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id-ID" sz="12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id-ID" sz="12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id-ID" sz="12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id-ID" sz="12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id-ID" sz="12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id-ID" sz="12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id-ID" sz="12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9148897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1EB84B18-FDCE-4A67-AB8A-175A01A11D5C}"/>
              </a:ext>
            </a:extLst>
          </p:cNvPr>
          <p:cNvSpPr/>
          <p:nvPr/>
        </p:nvSpPr>
        <p:spPr>
          <a:xfrm>
            <a:off x="5652370" y="5845909"/>
            <a:ext cx="46358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id-ID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A4AADD7-AB33-473E-9E4E-BDA4BC7A6C2F}"/>
              </a:ext>
            </a:extLst>
          </p:cNvPr>
          <p:cNvSpPr/>
          <p:nvPr/>
        </p:nvSpPr>
        <p:spPr>
          <a:xfrm>
            <a:off x="4469241" y="4854972"/>
            <a:ext cx="27767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State </a:t>
            </a:r>
            <a:r>
              <a:rPr lang="en-US" sz="1600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Akhir</a:t>
            </a:r>
            <a:r>
              <a:rPr lang="en-US" sz="16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Fase</a:t>
            </a:r>
            <a:r>
              <a:rPr lang="en-US" sz="16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 ke-5</a:t>
            </a:r>
            <a:endParaRPr lang="id-ID" sz="1000" u="sng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8375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796634"/>
            <a:ext cx="9720073" cy="654908"/>
          </a:xfrm>
        </p:spPr>
        <p:txBody>
          <a:bodyPr/>
          <a:lstStyle/>
          <a:p>
            <a:pPr marL="357188" indent="-357188">
              <a:buFont typeface="Arial" panose="020B0604020202020204" pitchFamily="34" charset="0"/>
              <a:buChar char="•"/>
            </a:pPr>
            <a:r>
              <a:rPr lang="en-US" sz="2400" dirty="0" err="1"/>
              <a:t>Fase</a:t>
            </a:r>
            <a:r>
              <a:rPr lang="en-US" sz="2400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>=6, </a:t>
            </a:r>
            <a:r>
              <a:rPr lang="en-US" sz="2400" dirty="0" err="1"/>
              <a:t>perulangan</a:t>
            </a:r>
            <a:r>
              <a:rPr lang="en-US" sz="2400" dirty="0"/>
              <a:t> </a:t>
            </a:r>
            <a:r>
              <a:rPr lang="en-US" sz="2400" dirty="0" err="1"/>
              <a:t>keenam</a:t>
            </a:r>
            <a:r>
              <a:rPr lang="en-US" sz="2400" dirty="0"/>
              <a:t>. </a:t>
            </a:r>
            <a:r>
              <a:rPr lang="en-US" sz="2400" dirty="0" err="1"/>
              <a:t>Perulangan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n-1 </a:t>
            </a:r>
            <a:r>
              <a:rPr lang="en-US" sz="2400" dirty="0" err="1"/>
              <a:t>s.d</a:t>
            </a:r>
            <a:r>
              <a:rPr lang="en-US" sz="2400" dirty="0"/>
              <a:t> n &gt; </a:t>
            </a:r>
            <a:r>
              <a:rPr lang="en-US" sz="2400" dirty="0" err="1"/>
              <a:t>i</a:t>
            </a:r>
            <a:r>
              <a:rPr lang="en-US" sz="2400" dirty="0"/>
              <a:t>;</a:t>
            </a:r>
            <a:endParaRPr lang="id-ID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9D5526F-FE20-45E5-92CA-D737BB88C3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0534163"/>
              </p:ext>
            </p:extLst>
          </p:nvPr>
        </p:nvGraphicFramePr>
        <p:xfrm>
          <a:off x="1447799" y="2451542"/>
          <a:ext cx="8819606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921">
                  <a:extLst>
                    <a:ext uri="{9D8B030D-6E8A-4147-A177-3AD203B41FA5}">
                      <a16:colId xmlns:a16="http://schemas.microsoft.com/office/drawing/2014/main" val="1479961833"/>
                    </a:ext>
                  </a:extLst>
                </a:gridCol>
                <a:gridCol w="2037806">
                  <a:extLst>
                    <a:ext uri="{9D8B030D-6E8A-4147-A177-3AD203B41FA5}">
                      <a16:colId xmlns:a16="http://schemas.microsoft.com/office/drawing/2014/main" val="4227667065"/>
                    </a:ext>
                  </a:extLst>
                </a:gridCol>
                <a:gridCol w="1915886">
                  <a:extLst>
                    <a:ext uri="{9D8B030D-6E8A-4147-A177-3AD203B41FA5}">
                      <a16:colId xmlns:a16="http://schemas.microsoft.com/office/drawing/2014/main" val="2245285052"/>
                    </a:ext>
                  </a:extLst>
                </a:gridCol>
                <a:gridCol w="853440">
                  <a:extLst>
                    <a:ext uri="{9D8B030D-6E8A-4147-A177-3AD203B41FA5}">
                      <a16:colId xmlns:a16="http://schemas.microsoft.com/office/drawing/2014/main" val="4078531858"/>
                    </a:ext>
                  </a:extLst>
                </a:gridCol>
                <a:gridCol w="3509553">
                  <a:extLst>
                    <a:ext uri="{9D8B030D-6E8A-4147-A177-3AD203B41FA5}">
                      <a16:colId xmlns:a16="http://schemas.microsoft.com/office/drawing/2014/main" val="2727253547"/>
                    </a:ext>
                  </a:extLst>
                </a:gridCol>
              </a:tblGrid>
              <a:tr h="246458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</a:t>
                      </a:r>
                      <a:endParaRPr lang="id-ID" sz="1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Elemen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dibandingkan</a:t>
                      </a:r>
                      <a:endParaRPr lang="id-ID" sz="1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Nilai </a:t>
                      </a:r>
                      <a:r>
                        <a:rPr lang="en-US" sz="12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dibandingkan</a:t>
                      </a:r>
                      <a:endParaRPr lang="id-ID" sz="1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Tukar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?</a:t>
                      </a:r>
                      <a:endParaRPr lang="id-ID" sz="1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Hasil </a:t>
                      </a:r>
                      <a:r>
                        <a:rPr lang="en-US" sz="12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sementara</a:t>
                      </a:r>
                      <a:endParaRPr lang="id-ID" sz="1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123111"/>
                  </a:ext>
                </a:extLst>
              </a:tr>
              <a:tr h="246458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id-ID" sz="1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A[6] &lt; A[5]</a:t>
                      </a:r>
                      <a:endParaRPr lang="id-ID" sz="1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25 &lt; 10</a:t>
                      </a:r>
                      <a:endParaRPr lang="id-ID" sz="1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Tidak</a:t>
                      </a:r>
                      <a:endParaRPr lang="id-ID" sz="1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1 3 5 6 8 10 25</a:t>
                      </a:r>
                      <a:endParaRPr lang="id-ID" sz="1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8764128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1B8D486-866F-44F3-A5F6-DDDC215513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7793681"/>
              </p:ext>
            </p:extLst>
          </p:nvPr>
        </p:nvGraphicFramePr>
        <p:xfrm>
          <a:off x="2534700" y="5281573"/>
          <a:ext cx="6357259" cy="7775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1486">
                  <a:extLst>
                    <a:ext uri="{9D8B030D-6E8A-4147-A177-3AD203B41FA5}">
                      <a16:colId xmlns:a16="http://schemas.microsoft.com/office/drawing/2014/main" val="2981910725"/>
                    </a:ext>
                  </a:extLst>
                </a:gridCol>
                <a:gridCol w="992777">
                  <a:extLst>
                    <a:ext uri="{9D8B030D-6E8A-4147-A177-3AD203B41FA5}">
                      <a16:colId xmlns:a16="http://schemas.microsoft.com/office/drawing/2014/main" val="1287040336"/>
                    </a:ext>
                  </a:extLst>
                </a:gridCol>
                <a:gridCol w="905691">
                  <a:extLst>
                    <a:ext uri="{9D8B030D-6E8A-4147-A177-3AD203B41FA5}">
                      <a16:colId xmlns:a16="http://schemas.microsoft.com/office/drawing/2014/main" val="2581236355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048532157"/>
                    </a:ext>
                  </a:extLst>
                </a:gridCol>
                <a:gridCol w="853440">
                  <a:extLst>
                    <a:ext uri="{9D8B030D-6E8A-4147-A177-3AD203B41FA5}">
                      <a16:colId xmlns:a16="http://schemas.microsoft.com/office/drawing/2014/main" val="2126383163"/>
                    </a:ext>
                  </a:extLst>
                </a:gridCol>
                <a:gridCol w="853440">
                  <a:extLst>
                    <a:ext uri="{9D8B030D-6E8A-4147-A177-3AD203B41FA5}">
                      <a16:colId xmlns:a16="http://schemas.microsoft.com/office/drawing/2014/main" val="4242698767"/>
                    </a:ext>
                  </a:extLst>
                </a:gridCol>
                <a:gridCol w="836025">
                  <a:extLst>
                    <a:ext uri="{9D8B030D-6E8A-4147-A177-3AD203B41FA5}">
                      <a16:colId xmlns:a16="http://schemas.microsoft.com/office/drawing/2014/main" val="3857547072"/>
                    </a:ext>
                  </a:extLst>
                </a:gridCol>
              </a:tblGrid>
              <a:tr h="381323"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id-ID" sz="20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id-ID" sz="20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id-ID" sz="20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id-ID" sz="20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endParaRPr lang="id-ID" sz="20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  <a:endParaRPr lang="id-ID" sz="20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25</a:t>
                      </a:r>
                      <a:endParaRPr lang="id-ID" sz="20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3354638"/>
                  </a:ext>
                </a:extLst>
              </a:tr>
              <a:tr h="381323"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id-ID" sz="12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id-ID" sz="12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id-ID" sz="12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id-ID" sz="12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id-ID" sz="12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id-ID" sz="12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id-ID" sz="12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9148897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1EB84B18-FDCE-4A67-AB8A-175A01A11D5C}"/>
              </a:ext>
            </a:extLst>
          </p:cNvPr>
          <p:cNvSpPr/>
          <p:nvPr/>
        </p:nvSpPr>
        <p:spPr>
          <a:xfrm>
            <a:off x="5652370" y="5845909"/>
            <a:ext cx="46358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id-ID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A4AADD7-AB33-473E-9E4E-BDA4BC7A6C2F}"/>
              </a:ext>
            </a:extLst>
          </p:cNvPr>
          <p:cNvSpPr/>
          <p:nvPr/>
        </p:nvSpPr>
        <p:spPr>
          <a:xfrm>
            <a:off x="4469241" y="4854972"/>
            <a:ext cx="27767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State </a:t>
            </a:r>
            <a:r>
              <a:rPr lang="en-US" sz="1600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Akhir</a:t>
            </a:r>
            <a:r>
              <a:rPr lang="en-US" sz="16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Fase</a:t>
            </a:r>
            <a:r>
              <a:rPr lang="en-US" sz="16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 ke-6</a:t>
            </a:r>
            <a:endParaRPr lang="id-ID" sz="1000" u="sng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8477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Latihan</a:t>
            </a:r>
            <a:r>
              <a:rPr lang="en-US" dirty="0"/>
              <a:t> </a:t>
            </a:r>
            <a:r>
              <a:rPr lang="en-US" dirty="0" err="1"/>
              <a:t>simulasi</a:t>
            </a:r>
            <a:r>
              <a:rPr lang="en-US" dirty="0"/>
              <a:t> bubble sort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1650274"/>
          </a:xfrm>
        </p:spPr>
        <p:txBody>
          <a:bodyPr/>
          <a:lstStyle/>
          <a:p>
            <a:pPr marL="357188" indent="-357188">
              <a:buFont typeface="Arial" panose="020B0604020202020204" pitchFamily="34" charset="0"/>
              <a:buChar char="•"/>
            </a:pPr>
            <a:r>
              <a:rPr lang="en-US" sz="2400" dirty="0" err="1"/>
              <a:t>Menggunakan</a:t>
            </a:r>
            <a:r>
              <a:rPr lang="en-US" sz="2400" dirty="0"/>
              <a:t> </a:t>
            </a:r>
            <a:r>
              <a:rPr lang="en-US" sz="2400" dirty="0" err="1"/>
              <a:t>algoritma</a:t>
            </a:r>
            <a:r>
              <a:rPr lang="en-US" sz="2400" dirty="0"/>
              <a:t> Bubble Sort, </a:t>
            </a:r>
            <a:r>
              <a:rPr lang="en-US" sz="2400" dirty="0" err="1"/>
              <a:t>simulasikan</a:t>
            </a:r>
            <a:r>
              <a:rPr lang="en-US" sz="2400" dirty="0"/>
              <a:t> </a:t>
            </a:r>
            <a:r>
              <a:rPr lang="en-US" sz="2400" dirty="0" err="1"/>
              <a:t>pengurutan</a:t>
            </a:r>
            <a:r>
              <a:rPr lang="en-US" sz="2400" dirty="0"/>
              <a:t> </a:t>
            </a:r>
            <a:r>
              <a:rPr lang="en-US" sz="2400" dirty="0" err="1"/>
              <a:t>menaik</a:t>
            </a:r>
            <a:r>
              <a:rPr lang="en-US" sz="2400" dirty="0"/>
              <a:t> pada </a:t>
            </a:r>
            <a:r>
              <a:rPr lang="en-US" sz="2400" dirty="0" err="1"/>
              <a:t>deret</a:t>
            </a:r>
            <a:r>
              <a:rPr lang="en-US" sz="2400" dirty="0"/>
              <a:t> </a:t>
            </a:r>
            <a:r>
              <a:rPr lang="en-US" sz="2400" dirty="0" err="1"/>
              <a:t>berikut</a:t>
            </a:r>
            <a:r>
              <a:rPr lang="en-US" sz="2400" dirty="0"/>
              <a:t>.</a:t>
            </a:r>
            <a:endParaRPr lang="id-ID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E36B64A-7983-4C19-8C84-6D7A3F2401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8398925"/>
              </p:ext>
            </p:extLst>
          </p:nvPr>
        </p:nvGraphicFramePr>
        <p:xfrm>
          <a:off x="2992916" y="3429000"/>
          <a:ext cx="6357259" cy="7775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1486">
                  <a:extLst>
                    <a:ext uri="{9D8B030D-6E8A-4147-A177-3AD203B41FA5}">
                      <a16:colId xmlns:a16="http://schemas.microsoft.com/office/drawing/2014/main" val="2244719183"/>
                    </a:ext>
                  </a:extLst>
                </a:gridCol>
                <a:gridCol w="992777">
                  <a:extLst>
                    <a:ext uri="{9D8B030D-6E8A-4147-A177-3AD203B41FA5}">
                      <a16:colId xmlns:a16="http://schemas.microsoft.com/office/drawing/2014/main" val="754686103"/>
                    </a:ext>
                  </a:extLst>
                </a:gridCol>
                <a:gridCol w="905691">
                  <a:extLst>
                    <a:ext uri="{9D8B030D-6E8A-4147-A177-3AD203B41FA5}">
                      <a16:colId xmlns:a16="http://schemas.microsoft.com/office/drawing/2014/main" val="291446524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958098332"/>
                    </a:ext>
                  </a:extLst>
                </a:gridCol>
                <a:gridCol w="853440">
                  <a:extLst>
                    <a:ext uri="{9D8B030D-6E8A-4147-A177-3AD203B41FA5}">
                      <a16:colId xmlns:a16="http://schemas.microsoft.com/office/drawing/2014/main" val="2315950857"/>
                    </a:ext>
                  </a:extLst>
                </a:gridCol>
                <a:gridCol w="853440">
                  <a:extLst>
                    <a:ext uri="{9D8B030D-6E8A-4147-A177-3AD203B41FA5}">
                      <a16:colId xmlns:a16="http://schemas.microsoft.com/office/drawing/2014/main" val="57770356"/>
                    </a:ext>
                  </a:extLst>
                </a:gridCol>
                <a:gridCol w="836025">
                  <a:extLst>
                    <a:ext uri="{9D8B030D-6E8A-4147-A177-3AD203B41FA5}">
                      <a16:colId xmlns:a16="http://schemas.microsoft.com/office/drawing/2014/main" val="3897072404"/>
                    </a:ext>
                  </a:extLst>
                </a:gridCol>
              </a:tblGrid>
              <a:tr h="381323"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45</a:t>
                      </a:r>
                      <a:endParaRPr lang="id-ID" sz="20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89</a:t>
                      </a:r>
                      <a:endParaRPr lang="id-ID" sz="20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id-ID" sz="20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id-ID" sz="20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id-ID" sz="20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25</a:t>
                      </a:r>
                      <a:endParaRPr lang="id-ID" sz="20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id-ID" sz="20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7330337"/>
                  </a:ext>
                </a:extLst>
              </a:tr>
              <a:tr h="381323"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id-ID" sz="12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id-ID" sz="12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id-ID" sz="12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id-ID" sz="12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id-ID" sz="12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id-ID" sz="12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id-ID" sz="12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7662732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C7313351-E176-4AEF-B979-EFCFDD85B7B2}"/>
              </a:ext>
            </a:extLst>
          </p:cNvPr>
          <p:cNvSpPr/>
          <p:nvPr/>
        </p:nvSpPr>
        <p:spPr>
          <a:xfrm>
            <a:off x="5716666" y="4137442"/>
            <a:ext cx="46358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endParaRPr lang="id-ID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2419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Algoritma</a:t>
            </a:r>
            <a:r>
              <a:rPr lang="en-US" dirty="0"/>
              <a:t> Bubble sort</a:t>
            </a:r>
            <a:endParaRPr lang="id-ID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0C8BE89-A686-480F-97D9-99C61837FECA}"/>
              </a:ext>
            </a:extLst>
          </p:cNvPr>
          <p:cNvSpPr/>
          <p:nvPr/>
        </p:nvSpPr>
        <p:spPr>
          <a:xfrm>
            <a:off x="5884164" y="1326315"/>
            <a:ext cx="6096000" cy="552087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endParaRPr lang="id-ID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id-ID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id-ID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main</a:t>
            </a:r>
            <a:r>
              <a:rPr lang="id-ID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(){</a:t>
            </a:r>
            <a:endParaRPr lang="id-ID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id-ID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id-ID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id-ID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</a:t>
            </a:r>
            <a:r>
              <a:rPr lang="id-ID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id-ID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j</a:t>
            </a:r>
            <a:r>
              <a:rPr lang="id-ID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id-ID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</a:t>
            </a:r>
            <a:r>
              <a:rPr lang="id-ID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id-ID" dirty="0">
                <a:solidFill>
                  <a:srgbClr val="FF804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id-ID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id-ID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id-ID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id-ID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id-ID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</a:t>
            </a:r>
            <a:r>
              <a:rPr lang="id-ID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id-ID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id-ID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id-ID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id-ID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id-ID" dirty="0">
                <a:solidFill>
                  <a:srgbClr val="FF804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id-ID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id-ID" dirty="0">
                <a:solidFill>
                  <a:srgbClr val="FF804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id-ID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id-ID" dirty="0">
                <a:solidFill>
                  <a:srgbClr val="FF804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id-ID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id-ID" dirty="0">
                <a:solidFill>
                  <a:srgbClr val="FF804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id-ID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id-ID" dirty="0">
                <a:solidFill>
                  <a:srgbClr val="FF804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id-ID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id-ID" dirty="0">
                <a:solidFill>
                  <a:srgbClr val="FF804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25</a:t>
            </a:r>
            <a:r>
              <a:rPr lang="id-ID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id-ID" dirty="0">
                <a:solidFill>
                  <a:srgbClr val="FF804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id-ID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};</a:t>
            </a:r>
            <a:endParaRPr lang="en-US" b="1" dirty="0">
              <a:solidFill>
                <a:srgbClr val="000080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id-ID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id-ID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id-ID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id-ID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id-ID" dirty="0">
                <a:solidFill>
                  <a:srgbClr val="FF804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id-ID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id-ID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 </a:t>
            </a:r>
            <a:r>
              <a:rPr lang="id-ID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id-ID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</a:t>
            </a:r>
            <a:r>
              <a:rPr lang="id-ID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id-ID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</a:t>
            </a:r>
            <a:r>
              <a:rPr lang="id-ID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++){</a:t>
            </a:r>
            <a:endParaRPr lang="id-ID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id-ID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id-ID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id-ID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id-ID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id-ID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id-ID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id-ID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id-ID" dirty="0">
                <a:solidFill>
                  <a:srgbClr val="FF804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id-ID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id-ID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j </a:t>
            </a:r>
            <a:r>
              <a:rPr lang="id-ID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id-ID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</a:t>
            </a:r>
            <a:r>
              <a:rPr lang="id-ID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id-ID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j</a:t>
            </a:r>
            <a:r>
              <a:rPr lang="id-ID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--){</a:t>
            </a:r>
            <a:endParaRPr lang="id-ID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id-ID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id-ID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id-ID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id-ID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id-ID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id-ID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id-ID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id-ID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id-ID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</a:t>
            </a:r>
            <a:r>
              <a:rPr lang="id-ID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id-ID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id-ID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id-ID" dirty="0">
                <a:solidFill>
                  <a:srgbClr val="FF804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id-ID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]){</a:t>
            </a:r>
            <a:endParaRPr lang="id-ID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id-ID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tukar</a:t>
            </a:r>
            <a:r>
              <a:rPr lang="id-ID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(&amp;</a:t>
            </a:r>
            <a:r>
              <a:rPr lang="id-ID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id-ID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id-ID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id-ID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id-ID" dirty="0">
                <a:solidFill>
                  <a:srgbClr val="FF804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id-ID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],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lang="id-ID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id-ID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id-ID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id-ID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]);</a:t>
            </a:r>
            <a:endParaRPr lang="id-ID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id-ID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id-ID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id-ID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id-ID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id-ID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id-ID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id-ID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id-ID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id-ID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id-ID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id-ID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id-ID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id-ID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id-ID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</a:t>
            </a:r>
            <a:r>
              <a:rPr lang="id-ID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endl </a:t>
            </a:r>
            <a:r>
              <a:rPr lang="id-ID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</a:t>
            </a:r>
            <a:r>
              <a:rPr lang="id-ID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dirty="0">
                <a:solidFill>
                  <a:srgbClr val="C4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"Setelah pengurutan : "</a:t>
            </a:r>
            <a:r>
              <a:rPr lang="id-ID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id-ID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id-ID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id-ID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id-ID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id-ID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id-ID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id-ID" dirty="0">
                <a:solidFill>
                  <a:srgbClr val="FF804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id-ID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id-ID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 </a:t>
            </a:r>
            <a:r>
              <a:rPr lang="id-ID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id-ID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</a:t>
            </a:r>
            <a:r>
              <a:rPr lang="id-ID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id-ID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</a:t>
            </a:r>
            <a:r>
              <a:rPr lang="id-ID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++){</a:t>
            </a:r>
            <a:endParaRPr lang="id-ID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id-ID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id-ID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id-ID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</a:t>
            </a:r>
            <a:r>
              <a:rPr lang="id-ID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</a:t>
            </a:r>
            <a:r>
              <a:rPr lang="id-ID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id-ID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id-ID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id-ID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</a:t>
            </a:r>
            <a:r>
              <a:rPr lang="id-ID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dirty="0">
                <a:solidFill>
                  <a:srgbClr val="C4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 "</a:t>
            </a:r>
            <a:r>
              <a:rPr lang="id-ID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id-ID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id-ID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id-ID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id-ID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id-ID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id-ID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B857E39-937D-4A03-8578-D6773432ADBA}"/>
              </a:ext>
            </a:extLst>
          </p:cNvPr>
          <p:cNvSpPr/>
          <p:nvPr/>
        </p:nvSpPr>
        <p:spPr>
          <a:xfrm>
            <a:off x="661852" y="1711215"/>
            <a:ext cx="4458789" cy="27547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id-ID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#include &lt;iostream&gt;</a:t>
            </a:r>
            <a:endParaRPr lang="id-ID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id-ID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id-ID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namespace</a:t>
            </a:r>
            <a:r>
              <a:rPr lang="id-ID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std</a:t>
            </a:r>
            <a:r>
              <a:rPr lang="id-ID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id-ID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id-ID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id-ID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id-ID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id-ID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tukar</a:t>
            </a:r>
            <a:r>
              <a:rPr lang="id-ID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id-ID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id-ID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id-ID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id-ID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id-ID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id-ID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id-ID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id-ID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){</a:t>
            </a:r>
            <a:endParaRPr lang="id-ID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id-ID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id-ID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id-ID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tmp</a:t>
            </a:r>
            <a:r>
              <a:rPr lang="id-ID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id-ID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id-ID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tmp </a:t>
            </a:r>
            <a:r>
              <a:rPr lang="id-ID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id-ID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id-ID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id-ID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id-ID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id-ID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id-ID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id-ID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 </a:t>
            </a:r>
            <a:r>
              <a:rPr lang="id-ID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id-ID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id-ID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id-ID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id-ID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id-ID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id-ID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id-ID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  </a:t>
            </a:r>
            <a:r>
              <a:rPr lang="id-ID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id-ID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tmp</a:t>
            </a:r>
            <a:r>
              <a:rPr lang="id-ID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id-ID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id-ID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id-ID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32566D2-8B34-4DDE-A123-5ABBC0757DC0}"/>
              </a:ext>
            </a:extLst>
          </p:cNvPr>
          <p:cNvSpPr/>
          <p:nvPr/>
        </p:nvSpPr>
        <p:spPr>
          <a:xfrm>
            <a:off x="6183086" y="2856411"/>
            <a:ext cx="4450080" cy="2211978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76674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Tujuan perkuliahan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0363" indent="-360363">
              <a:buFont typeface="Arial" panose="020B0604020202020204" pitchFamily="34" charset="0"/>
              <a:buChar char="•"/>
            </a:pPr>
            <a:r>
              <a:rPr lang="id-ID" sz="2800" dirty="0"/>
              <a:t>Mahasiswa </a:t>
            </a:r>
            <a:r>
              <a:rPr lang="en-US" sz="2800" dirty="0" err="1"/>
              <a:t>mampu</a:t>
            </a:r>
            <a:r>
              <a:rPr lang="en-US" sz="2800" dirty="0"/>
              <a:t> </a:t>
            </a:r>
            <a:r>
              <a:rPr lang="en-US" sz="2800" dirty="0" err="1"/>
              <a:t>memahami</a:t>
            </a:r>
            <a:r>
              <a:rPr lang="en-US" sz="2800" dirty="0"/>
              <a:t> </a:t>
            </a:r>
            <a:r>
              <a:rPr lang="en-US" sz="2800" dirty="0" err="1"/>
              <a:t>algoritma</a:t>
            </a:r>
            <a:r>
              <a:rPr lang="en-US" sz="2800" dirty="0"/>
              <a:t> </a:t>
            </a:r>
            <a:r>
              <a:rPr lang="en-US" sz="2800" dirty="0" err="1"/>
              <a:t>pengurutan</a:t>
            </a:r>
            <a:endParaRPr lang="en-US" sz="2800" dirty="0"/>
          </a:p>
          <a:p>
            <a:pPr marL="360363" indent="-360363">
              <a:buFont typeface="Arial" panose="020B0604020202020204" pitchFamily="34" charset="0"/>
              <a:buChar char="•"/>
            </a:pPr>
            <a:r>
              <a:rPr lang="en-US" sz="2800" dirty="0" err="1"/>
              <a:t>Mahasiswa</a:t>
            </a:r>
            <a:r>
              <a:rPr lang="en-US" sz="2800" dirty="0"/>
              <a:t> </a:t>
            </a:r>
            <a:r>
              <a:rPr lang="en-US" sz="2800" dirty="0" err="1"/>
              <a:t>mampu</a:t>
            </a:r>
            <a:r>
              <a:rPr lang="en-US" sz="2800" dirty="0"/>
              <a:t> </a:t>
            </a:r>
            <a:r>
              <a:rPr lang="en-US" sz="2800" dirty="0" err="1"/>
              <a:t>menerapkan</a:t>
            </a:r>
            <a:r>
              <a:rPr lang="en-US" sz="2800" dirty="0"/>
              <a:t> </a:t>
            </a:r>
            <a:r>
              <a:rPr lang="en-US" sz="2800" dirty="0" err="1"/>
              <a:t>algoritma</a:t>
            </a:r>
            <a:r>
              <a:rPr lang="en-US" sz="2800" dirty="0"/>
              <a:t> </a:t>
            </a:r>
            <a:r>
              <a:rPr lang="en-US" sz="2800" dirty="0" err="1"/>
              <a:t>pengurutan</a:t>
            </a:r>
            <a:r>
              <a:rPr lang="en-US" sz="2800" dirty="0"/>
              <a:t> </a:t>
            </a:r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en-US" sz="2800" dirty="0" err="1"/>
              <a:t>bahasa</a:t>
            </a:r>
            <a:r>
              <a:rPr lang="en-US" sz="2800" dirty="0"/>
              <a:t> </a:t>
            </a:r>
            <a:r>
              <a:rPr lang="en-US" sz="2800" dirty="0" err="1"/>
              <a:t>pemrograman</a:t>
            </a:r>
            <a:r>
              <a:rPr lang="en-US" sz="2800" dirty="0"/>
              <a:t> C++</a:t>
            </a:r>
          </a:p>
          <a:p>
            <a:pPr marL="360363" indent="-360363">
              <a:buFont typeface="Arial" panose="020B0604020202020204" pitchFamily="34" charset="0"/>
              <a:buChar char="•"/>
            </a:pPr>
            <a:r>
              <a:rPr lang="en-US" sz="2800" dirty="0" err="1"/>
              <a:t>Mahasiwa</a:t>
            </a:r>
            <a:r>
              <a:rPr lang="en-US" sz="2800" dirty="0"/>
              <a:t> </a:t>
            </a:r>
            <a:r>
              <a:rPr lang="en-US" sz="2800" dirty="0" err="1"/>
              <a:t>mampu</a:t>
            </a:r>
            <a:r>
              <a:rPr lang="en-US" sz="2800" dirty="0"/>
              <a:t> </a:t>
            </a:r>
            <a:r>
              <a:rPr lang="en-US" sz="2800" dirty="0" err="1"/>
              <a:t>menyelesaikan</a:t>
            </a:r>
            <a:r>
              <a:rPr lang="en-US" sz="2800" dirty="0"/>
              <a:t> </a:t>
            </a:r>
            <a:r>
              <a:rPr lang="en-US" sz="2800" dirty="0" err="1"/>
              <a:t>masalah</a:t>
            </a:r>
            <a:r>
              <a:rPr lang="en-US" sz="2800" dirty="0"/>
              <a:t> yang </a:t>
            </a:r>
            <a:r>
              <a:rPr lang="en-US" sz="2800" dirty="0" err="1"/>
              <a:t>memerlukan</a:t>
            </a:r>
            <a:r>
              <a:rPr lang="en-US" sz="2800" dirty="0"/>
              <a:t> </a:t>
            </a:r>
            <a:r>
              <a:rPr lang="en-US" sz="2800" dirty="0" err="1"/>
              <a:t>pengurutan</a:t>
            </a:r>
            <a:r>
              <a:rPr lang="en-US" sz="2800" dirty="0"/>
              <a:t> </a:t>
            </a:r>
            <a:r>
              <a:rPr lang="en-US" sz="2800" dirty="0" err="1"/>
              <a:t>sebagai</a:t>
            </a:r>
            <a:r>
              <a:rPr lang="en-US" sz="2800" dirty="0"/>
              <a:t> </a:t>
            </a:r>
            <a:r>
              <a:rPr lang="en-US" sz="2800" dirty="0" err="1"/>
              <a:t>algoritmanya</a:t>
            </a:r>
            <a:endParaRPr lang="id-ID" sz="2800" dirty="0"/>
          </a:p>
        </p:txBody>
      </p:sp>
    </p:spTree>
    <p:extLst>
      <p:ext uri="{BB962C8B-B14F-4D97-AF65-F5344CB8AC3E}">
        <p14:creationId xmlns:p14="http://schemas.microsoft.com/office/powerpoint/2010/main" val="1940679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Latihan</a:t>
            </a:r>
            <a:r>
              <a:rPr lang="en-US" dirty="0"/>
              <a:t> </a:t>
            </a:r>
            <a:r>
              <a:rPr lang="en-US" dirty="0" err="1"/>
              <a:t>simulasi</a:t>
            </a:r>
            <a:r>
              <a:rPr lang="en-US" dirty="0"/>
              <a:t> bubble sort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1650274"/>
          </a:xfrm>
        </p:spPr>
        <p:txBody>
          <a:bodyPr/>
          <a:lstStyle/>
          <a:p>
            <a:pPr marL="357188" indent="-357188">
              <a:buFont typeface="Arial" panose="020B0604020202020204" pitchFamily="34" charset="0"/>
              <a:buChar char="•"/>
            </a:pPr>
            <a:r>
              <a:rPr lang="en-US" sz="2400" dirty="0" err="1"/>
              <a:t>Menggunakan</a:t>
            </a:r>
            <a:r>
              <a:rPr lang="en-US" sz="2400" dirty="0"/>
              <a:t> </a:t>
            </a:r>
            <a:r>
              <a:rPr lang="en-US" sz="2400" dirty="0" err="1"/>
              <a:t>algoritma</a:t>
            </a:r>
            <a:r>
              <a:rPr lang="en-US" sz="2400" dirty="0"/>
              <a:t> Bubble Sort, </a:t>
            </a:r>
            <a:r>
              <a:rPr lang="en-US" sz="2400" dirty="0" err="1"/>
              <a:t>simulasikan</a:t>
            </a:r>
            <a:r>
              <a:rPr lang="en-US" sz="2400" dirty="0"/>
              <a:t> </a:t>
            </a:r>
            <a:r>
              <a:rPr lang="en-US" sz="2400" dirty="0" err="1"/>
              <a:t>pengurutan</a:t>
            </a:r>
            <a:r>
              <a:rPr lang="en-US" sz="2400" dirty="0"/>
              <a:t> </a:t>
            </a:r>
            <a:r>
              <a:rPr lang="en-US" sz="2400" dirty="0" err="1"/>
              <a:t>menurun</a:t>
            </a:r>
            <a:r>
              <a:rPr lang="en-US" sz="2400" dirty="0"/>
              <a:t> pada </a:t>
            </a:r>
            <a:r>
              <a:rPr lang="en-US" sz="2400" dirty="0" err="1"/>
              <a:t>deret</a:t>
            </a:r>
            <a:r>
              <a:rPr lang="en-US" sz="2400" dirty="0"/>
              <a:t> </a:t>
            </a:r>
            <a:r>
              <a:rPr lang="en-US" sz="2400" dirty="0" err="1"/>
              <a:t>berikut</a:t>
            </a:r>
            <a:r>
              <a:rPr lang="en-US" sz="2400" dirty="0"/>
              <a:t>.</a:t>
            </a:r>
            <a:endParaRPr lang="id-ID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E36B64A-7983-4C19-8C84-6D7A3F2401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6668093"/>
              </p:ext>
            </p:extLst>
          </p:nvPr>
        </p:nvGraphicFramePr>
        <p:xfrm>
          <a:off x="2992916" y="3429000"/>
          <a:ext cx="6357259" cy="7775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1486">
                  <a:extLst>
                    <a:ext uri="{9D8B030D-6E8A-4147-A177-3AD203B41FA5}">
                      <a16:colId xmlns:a16="http://schemas.microsoft.com/office/drawing/2014/main" val="2244719183"/>
                    </a:ext>
                  </a:extLst>
                </a:gridCol>
                <a:gridCol w="992777">
                  <a:extLst>
                    <a:ext uri="{9D8B030D-6E8A-4147-A177-3AD203B41FA5}">
                      <a16:colId xmlns:a16="http://schemas.microsoft.com/office/drawing/2014/main" val="754686103"/>
                    </a:ext>
                  </a:extLst>
                </a:gridCol>
                <a:gridCol w="905691">
                  <a:extLst>
                    <a:ext uri="{9D8B030D-6E8A-4147-A177-3AD203B41FA5}">
                      <a16:colId xmlns:a16="http://schemas.microsoft.com/office/drawing/2014/main" val="291446524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958098332"/>
                    </a:ext>
                  </a:extLst>
                </a:gridCol>
                <a:gridCol w="853440">
                  <a:extLst>
                    <a:ext uri="{9D8B030D-6E8A-4147-A177-3AD203B41FA5}">
                      <a16:colId xmlns:a16="http://schemas.microsoft.com/office/drawing/2014/main" val="2315950857"/>
                    </a:ext>
                  </a:extLst>
                </a:gridCol>
                <a:gridCol w="853440">
                  <a:extLst>
                    <a:ext uri="{9D8B030D-6E8A-4147-A177-3AD203B41FA5}">
                      <a16:colId xmlns:a16="http://schemas.microsoft.com/office/drawing/2014/main" val="57770356"/>
                    </a:ext>
                  </a:extLst>
                </a:gridCol>
                <a:gridCol w="836025">
                  <a:extLst>
                    <a:ext uri="{9D8B030D-6E8A-4147-A177-3AD203B41FA5}">
                      <a16:colId xmlns:a16="http://schemas.microsoft.com/office/drawing/2014/main" val="3897072404"/>
                    </a:ext>
                  </a:extLst>
                </a:gridCol>
              </a:tblGrid>
              <a:tr h="381323"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id-ID" sz="20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33</a:t>
                      </a:r>
                      <a:endParaRPr lang="id-ID" sz="20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id-ID" sz="20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id-ID" sz="20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26</a:t>
                      </a:r>
                      <a:endParaRPr lang="id-ID" sz="20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  <a:endParaRPr lang="id-ID" sz="20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id-ID" sz="20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7330337"/>
                  </a:ext>
                </a:extLst>
              </a:tr>
              <a:tr h="381323"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id-ID" sz="12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id-ID" sz="12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id-ID" sz="12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id-ID" sz="12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id-ID" sz="12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id-ID" sz="12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id-ID" sz="12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7662732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C7313351-E176-4AEF-B979-EFCFDD85B7B2}"/>
              </a:ext>
            </a:extLst>
          </p:cNvPr>
          <p:cNvSpPr/>
          <p:nvPr/>
        </p:nvSpPr>
        <p:spPr>
          <a:xfrm>
            <a:off x="5716666" y="4137442"/>
            <a:ext cx="46358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id-ID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3921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7">
            <a:extLst>
              <a:ext uri="{FF2B5EF4-FFF2-40B4-BE49-F238E27FC236}">
                <a16:creationId xmlns:a16="http://schemas.microsoft.com/office/drawing/2014/main" id="{39E4C68A-A4A9-48A4-9FF2-D2896B1EA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B9AEA5-52CB-49A6-AF8A-33502F291B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788" y="804333"/>
            <a:ext cx="3391900" cy="5249334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rgbClr val="FFFFFF"/>
                </a:solidFill>
              </a:rPr>
              <a:t>Latihan simulasi bubble sort</a:t>
            </a:r>
            <a:endParaRPr lang="id-ID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048" y="804333"/>
            <a:ext cx="6306003" cy="524933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deret</a:t>
            </a:r>
            <a:r>
              <a:rPr lang="en-US" dirty="0"/>
              <a:t> pada slide </a:t>
            </a:r>
            <a:r>
              <a:rPr lang="en-US" dirty="0" err="1"/>
              <a:t>sebelumnya</a:t>
            </a:r>
            <a:r>
              <a:rPr lang="en-US" dirty="0"/>
              <a:t>, </a:t>
            </a:r>
            <a:r>
              <a:rPr lang="en-US" dirty="0" err="1"/>
              <a:t>buatlah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dan program </a:t>
            </a:r>
            <a:r>
              <a:rPr lang="en-US" dirty="0" err="1"/>
              <a:t>pengurutan</a:t>
            </a:r>
            <a:r>
              <a:rPr lang="en-US" dirty="0"/>
              <a:t> Bubble Sort </a:t>
            </a:r>
            <a:r>
              <a:rPr lang="en-US" dirty="0" err="1"/>
              <a:t>menurun</a:t>
            </a:r>
            <a:r>
              <a:rPr lang="en-US" dirty="0"/>
              <a:t>!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0427583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sort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57188" indent="-357188">
              <a:buFont typeface="Arial" panose="020B0604020202020204" pitchFamily="34" charset="0"/>
              <a:buChar char="•"/>
            </a:pPr>
            <a:r>
              <a:rPr lang="en-US" sz="2800" dirty="0"/>
              <a:t>IDE UTAMA </a:t>
            </a:r>
            <a:r>
              <a:rPr lang="en-US" sz="2800" dirty="0" err="1"/>
              <a:t>dari</a:t>
            </a:r>
            <a:r>
              <a:rPr lang="en-US" sz="2800" dirty="0"/>
              <a:t> </a:t>
            </a:r>
            <a:r>
              <a:rPr lang="en-US" sz="2800" dirty="0" err="1"/>
              <a:t>algoritma</a:t>
            </a:r>
            <a:r>
              <a:rPr lang="en-US" sz="2800" dirty="0"/>
              <a:t> </a:t>
            </a:r>
            <a:r>
              <a:rPr lang="en-US" sz="2800" dirty="0" err="1"/>
              <a:t>pengurutan</a:t>
            </a:r>
            <a:r>
              <a:rPr lang="en-US" sz="2800" dirty="0"/>
              <a:t> </a:t>
            </a:r>
            <a:r>
              <a:rPr lang="en-US" sz="2800" dirty="0" err="1"/>
              <a:t>ini</a:t>
            </a:r>
            <a:r>
              <a:rPr lang="en-US" sz="2800" dirty="0"/>
              <a:t> </a:t>
            </a:r>
            <a:r>
              <a:rPr lang="en-US" sz="2800" dirty="0" err="1"/>
              <a:t>adalah</a:t>
            </a:r>
            <a:r>
              <a:rPr lang="en-US" sz="2800" dirty="0"/>
              <a:t> </a:t>
            </a:r>
            <a:r>
              <a:rPr lang="en-US" sz="2800" dirty="0" err="1"/>
              <a:t>memilih</a:t>
            </a:r>
            <a:r>
              <a:rPr lang="en-US" sz="2800" dirty="0"/>
              <a:t> </a:t>
            </a:r>
            <a:r>
              <a:rPr lang="en-US" sz="2800" dirty="0" err="1"/>
              <a:t>elemen</a:t>
            </a:r>
            <a:r>
              <a:rPr lang="en-US" sz="2800" dirty="0"/>
              <a:t> </a:t>
            </a:r>
            <a:r>
              <a:rPr lang="en-US" sz="2800" dirty="0" err="1"/>
              <a:t>ekstrem</a:t>
            </a:r>
            <a:r>
              <a:rPr lang="en-US" sz="2800" dirty="0"/>
              <a:t> (</a:t>
            </a:r>
            <a:r>
              <a:rPr lang="en-US" sz="2800" dirty="0" err="1"/>
              <a:t>maksimum</a:t>
            </a:r>
            <a:r>
              <a:rPr lang="en-US" sz="2800" dirty="0"/>
              <a:t> </a:t>
            </a:r>
            <a:r>
              <a:rPr lang="en-US" sz="2800" dirty="0" err="1"/>
              <a:t>atau</a:t>
            </a:r>
            <a:r>
              <a:rPr lang="en-US" sz="2800" dirty="0"/>
              <a:t> minimum) </a:t>
            </a:r>
            <a:r>
              <a:rPr lang="en-US" sz="2800" dirty="0" err="1"/>
              <a:t>dari</a:t>
            </a:r>
            <a:r>
              <a:rPr lang="en-US" sz="2800" dirty="0"/>
              <a:t> </a:t>
            </a:r>
            <a:r>
              <a:rPr lang="en-US" sz="2800" dirty="0" err="1"/>
              <a:t>sebuah</a:t>
            </a:r>
            <a:r>
              <a:rPr lang="en-US" sz="2800" dirty="0"/>
              <a:t> </a:t>
            </a:r>
            <a:r>
              <a:rPr lang="en-US" sz="2800" dirty="0" err="1"/>
              <a:t>deret</a:t>
            </a:r>
            <a:r>
              <a:rPr lang="en-US" sz="2800" dirty="0"/>
              <a:t>. </a:t>
            </a:r>
            <a:r>
              <a:rPr lang="en-US" sz="2800" dirty="0" err="1"/>
              <a:t>Kemudian</a:t>
            </a:r>
            <a:r>
              <a:rPr lang="en-US" sz="2800" dirty="0"/>
              <a:t> </a:t>
            </a:r>
            <a:r>
              <a:rPr lang="en-US" sz="2800" dirty="0" err="1"/>
              <a:t>menempatkan</a:t>
            </a:r>
            <a:r>
              <a:rPr lang="en-US" sz="2800" dirty="0"/>
              <a:t> </a:t>
            </a:r>
            <a:r>
              <a:rPr lang="en-US" sz="2800" dirty="0" err="1"/>
              <a:t>elemen</a:t>
            </a:r>
            <a:r>
              <a:rPr lang="en-US" sz="2800" dirty="0"/>
              <a:t> </a:t>
            </a:r>
            <a:r>
              <a:rPr lang="en-US" sz="2800" dirty="0" err="1"/>
              <a:t>ekstrem</a:t>
            </a:r>
            <a:r>
              <a:rPr lang="en-US" sz="2800" dirty="0"/>
              <a:t> </a:t>
            </a:r>
            <a:r>
              <a:rPr lang="en-US" sz="2800" dirty="0" err="1"/>
              <a:t>tersebut</a:t>
            </a:r>
            <a:r>
              <a:rPr lang="en-US" sz="2800" dirty="0"/>
              <a:t> pada </a:t>
            </a:r>
            <a:r>
              <a:rPr lang="en-US" sz="2800" dirty="0" err="1"/>
              <a:t>bagian</a:t>
            </a:r>
            <a:r>
              <a:rPr lang="en-US" sz="2800" dirty="0"/>
              <a:t> </a:t>
            </a:r>
            <a:r>
              <a:rPr lang="en-US" sz="2800" dirty="0" err="1"/>
              <a:t>awal</a:t>
            </a:r>
            <a:r>
              <a:rPr lang="en-US" sz="2800" dirty="0"/>
              <a:t> </a:t>
            </a:r>
            <a:r>
              <a:rPr lang="en-US" sz="2800" dirty="0" err="1"/>
              <a:t>atau</a:t>
            </a:r>
            <a:r>
              <a:rPr lang="en-US" sz="2800" dirty="0"/>
              <a:t> </a:t>
            </a:r>
            <a:r>
              <a:rPr lang="en-US" sz="2800" dirty="0" err="1"/>
              <a:t>akhir</a:t>
            </a:r>
            <a:r>
              <a:rPr lang="en-US" sz="2800" dirty="0"/>
              <a:t> </a:t>
            </a:r>
            <a:r>
              <a:rPr lang="en-US" sz="2800" dirty="0" err="1"/>
              <a:t>deret</a:t>
            </a:r>
            <a:r>
              <a:rPr lang="en-US" sz="2800" dirty="0"/>
              <a:t>.</a:t>
            </a:r>
          </a:p>
          <a:p>
            <a:pPr marL="357188" indent="-357188">
              <a:buFont typeface="Arial" panose="020B0604020202020204" pitchFamily="34" charset="0"/>
              <a:buChar char="•"/>
            </a:pPr>
            <a:r>
              <a:rPr lang="en-US" sz="2800" dirty="0" err="1"/>
              <a:t>Elemen</a:t>
            </a:r>
            <a:r>
              <a:rPr lang="en-US" sz="2800" dirty="0"/>
              <a:t> </a:t>
            </a:r>
            <a:r>
              <a:rPr lang="en-US" sz="2800" dirty="0" err="1"/>
              <a:t>ekstrem</a:t>
            </a:r>
            <a:r>
              <a:rPr lang="en-US" sz="2800" dirty="0"/>
              <a:t> </a:t>
            </a:r>
            <a:r>
              <a:rPr lang="en-US" sz="2800" dirty="0" err="1"/>
              <a:t>tersebut</a:t>
            </a:r>
            <a:r>
              <a:rPr lang="en-US" sz="2800" dirty="0"/>
              <a:t> </a:t>
            </a:r>
            <a:r>
              <a:rPr lang="en-US" sz="2800" dirty="0" err="1"/>
              <a:t>kemudian</a:t>
            </a:r>
            <a:r>
              <a:rPr lang="en-US" sz="2800" dirty="0"/>
              <a:t> </a:t>
            </a:r>
            <a:r>
              <a:rPr lang="en-US" sz="2800" dirty="0" err="1"/>
              <a:t>diisolasi</a:t>
            </a:r>
            <a:r>
              <a:rPr lang="en-US" sz="2800" dirty="0"/>
              <a:t> dan </a:t>
            </a:r>
            <a:r>
              <a:rPr lang="en-US" sz="2800" dirty="0" err="1"/>
              <a:t>tidak</a:t>
            </a:r>
            <a:r>
              <a:rPr lang="en-US" sz="2800" dirty="0"/>
              <a:t> </a:t>
            </a:r>
            <a:r>
              <a:rPr lang="en-US" sz="2800" dirty="0" err="1"/>
              <a:t>disertakan</a:t>
            </a:r>
            <a:r>
              <a:rPr lang="en-US" sz="2800" dirty="0"/>
              <a:t> pada proses </a:t>
            </a:r>
            <a:r>
              <a:rPr lang="en-US" sz="2800" dirty="0" err="1"/>
              <a:t>selanjutnya</a:t>
            </a:r>
            <a:r>
              <a:rPr lang="en-US" sz="2800" dirty="0"/>
              <a:t>.</a:t>
            </a:r>
          </a:p>
          <a:p>
            <a:pPr marL="357188" indent="-357188">
              <a:buFont typeface="Arial" panose="020B0604020202020204" pitchFamily="34" charset="0"/>
              <a:buChar char="•"/>
            </a:pPr>
            <a:r>
              <a:rPr lang="en-US" sz="2800" dirty="0" err="1"/>
              <a:t>Pencarian</a:t>
            </a:r>
            <a:r>
              <a:rPr lang="en-US" sz="2800" dirty="0"/>
              <a:t> </a:t>
            </a:r>
            <a:r>
              <a:rPr lang="en-US" sz="2800" dirty="0" err="1"/>
              <a:t>elemen</a:t>
            </a:r>
            <a:r>
              <a:rPr lang="en-US" sz="2800" dirty="0"/>
              <a:t> </a:t>
            </a:r>
            <a:r>
              <a:rPr lang="en-US" sz="2800" dirty="0" err="1"/>
              <a:t>ekstrem</a:t>
            </a:r>
            <a:r>
              <a:rPr lang="en-US" sz="2800" dirty="0"/>
              <a:t> </a:t>
            </a:r>
            <a:r>
              <a:rPr lang="en-US" sz="2800" dirty="0" err="1"/>
              <a:t>dilanjutkan</a:t>
            </a:r>
            <a:r>
              <a:rPr lang="en-US" sz="2800" dirty="0"/>
              <a:t> pada </a:t>
            </a:r>
            <a:r>
              <a:rPr lang="en-US" sz="2800" dirty="0" err="1"/>
              <a:t>deret</a:t>
            </a:r>
            <a:r>
              <a:rPr lang="en-US" sz="2800" dirty="0"/>
              <a:t> yang </a:t>
            </a:r>
            <a:r>
              <a:rPr lang="en-US" sz="2800" dirty="0" err="1"/>
              <a:t>tersisa</a:t>
            </a:r>
            <a:r>
              <a:rPr lang="en-US" sz="2800" dirty="0"/>
              <a:t>.</a:t>
            </a:r>
            <a:endParaRPr lang="id-ID" sz="2400" dirty="0"/>
          </a:p>
        </p:txBody>
      </p:sp>
    </p:spTree>
    <p:extLst>
      <p:ext uri="{BB962C8B-B14F-4D97-AF65-F5344CB8AC3E}">
        <p14:creationId xmlns:p14="http://schemas.microsoft.com/office/powerpoint/2010/main" val="35410843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sort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1750292"/>
          </a:xfrm>
        </p:spPr>
        <p:txBody>
          <a:bodyPr>
            <a:normAutofit fontScale="92500" lnSpcReduction="10000"/>
          </a:bodyPr>
          <a:lstStyle/>
          <a:p>
            <a:pPr marL="357188" indent="-357188">
              <a:buFont typeface="Arial" panose="020B0604020202020204" pitchFamily="34" charset="0"/>
              <a:buChar char="•"/>
            </a:pPr>
            <a:r>
              <a:rPr lang="en-US" sz="3200" dirty="0" err="1"/>
              <a:t>Lakukan</a:t>
            </a:r>
            <a:r>
              <a:rPr lang="en-US" sz="3200" dirty="0"/>
              <a:t> </a:t>
            </a:r>
            <a:r>
              <a:rPr lang="en-US" sz="3200" dirty="0" err="1"/>
              <a:t>pengurutan</a:t>
            </a:r>
            <a:r>
              <a:rPr lang="en-US" sz="3200" dirty="0"/>
              <a:t> </a:t>
            </a:r>
            <a:r>
              <a:rPr lang="en-US" sz="3200" dirty="0" err="1"/>
              <a:t>menaik</a:t>
            </a:r>
            <a:r>
              <a:rPr lang="en-US" sz="3200" dirty="0"/>
              <a:t> pada array A </a:t>
            </a:r>
            <a:r>
              <a:rPr lang="en-US" sz="3200" dirty="0" err="1"/>
              <a:t>berikut</a:t>
            </a:r>
            <a:r>
              <a:rPr lang="en-US" sz="3200" dirty="0"/>
              <a:t>.</a:t>
            </a:r>
          </a:p>
          <a:p>
            <a:pPr marL="357188" indent="-357188">
              <a:buFont typeface="Arial" panose="020B0604020202020204" pitchFamily="34" charset="0"/>
              <a:buChar char="•"/>
            </a:pPr>
            <a:r>
              <a:rPr lang="en-US" sz="3200" dirty="0" err="1"/>
              <a:t>Elemen</a:t>
            </a:r>
            <a:r>
              <a:rPr lang="en-US" sz="3200" dirty="0"/>
              <a:t> </a:t>
            </a:r>
            <a:r>
              <a:rPr lang="en-US" sz="3200" dirty="0" err="1"/>
              <a:t>dengan</a:t>
            </a:r>
            <a:r>
              <a:rPr lang="en-US" sz="3200" dirty="0"/>
              <a:t> </a:t>
            </a:r>
            <a:r>
              <a:rPr lang="en-US" sz="3200" dirty="0" err="1"/>
              <a:t>nilai</a:t>
            </a:r>
            <a:r>
              <a:rPr lang="en-US" sz="3200" dirty="0"/>
              <a:t> </a:t>
            </a:r>
            <a:r>
              <a:rPr lang="en-US" sz="3200" dirty="0" err="1"/>
              <a:t>terbesar</a:t>
            </a:r>
            <a:r>
              <a:rPr lang="en-US" sz="3200" dirty="0"/>
              <a:t> </a:t>
            </a:r>
            <a:r>
              <a:rPr lang="en-US" sz="3200" dirty="0" err="1"/>
              <a:t>akan</a:t>
            </a:r>
            <a:r>
              <a:rPr lang="en-US" sz="3200" dirty="0"/>
              <a:t> </a:t>
            </a:r>
            <a:r>
              <a:rPr lang="en-US" sz="3200" dirty="0" err="1"/>
              <a:t>ada</a:t>
            </a:r>
            <a:r>
              <a:rPr lang="en-US" sz="3200" dirty="0"/>
              <a:t> </a:t>
            </a:r>
            <a:r>
              <a:rPr lang="en-US" sz="3200" dirty="0" err="1"/>
              <a:t>disebelah</a:t>
            </a:r>
            <a:r>
              <a:rPr lang="en-US" sz="3200" dirty="0"/>
              <a:t> </a:t>
            </a:r>
            <a:r>
              <a:rPr lang="en-US" sz="3200" dirty="0" err="1"/>
              <a:t>kanan</a:t>
            </a:r>
            <a:r>
              <a:rPr lang="en-US" sz="3200" dirty="0"/>
              <a:t>. </a:t>
            </a:r>
            <a:r>
              <a:rPr lang="en-US" sz="3200" dirty="0" err="1"/>
              <a:t>Sedangkan</a:t>
            </a:r>
            <a:r>
              <a:rPr lang="en-US" sz="3200" dirty="0"/>
              <a:t> </a:t>
            </a:r>
            <a:r>
              <a:rPr lang="en-US" sz="3200" dirty="0" err="1"/>
              <a:t>elemen</a:t>
            </a:r>
            <a:r>
              <a:rPr lang="en-US" sz="3200" dirty="0"/>
              <a:t> </a:t>
            </a:r>
            <a:r>
              <a:rPr lang="en-US" sz="3200" dirty="0" err="1"/>
              <a:t>dengan</a:t>
            </a:r>
            <a:r>
              <a:rPr lang="en-US" sz="3200" dirty="0"/>
              <a:t> </a:t>
            </a:r>
            <a:r>
              <a:rPr lang="en-US" sz="3200" dirty="0" err="1"/>
              <a:t>nilai</a:t>
            </a:r>
            <a:r>
              <a:rPr lang="en-US" sz="3200" dirty="0"/>
              <a:t>  </a:t>
            </a:r>
            <a:r>
              <a:rPr lang="en-US" sz="3200" dirty="0" err="1"/>
              <a:t>terkecil</a:t>
            </a:r>
            <a:r>
              <a:rPr lang="en-US" sz="3200" dirty="0"/>
              <a:t> </a:t>
            </a:r>
            <a:r>
              <a:rPr lang="en-US" sz="3200" dirty="0" err="1"/>
              <a:t>akan</a:t>
            </a:r>
            <a:r>
              <a:rPr lang="en-US" sz="3200" dirty="0"/>
              <a:t> </a:t>
            </a:r>
            <a:r>
              <a:rPr lang="en-US" sz="3200" dirty="0" err="1"/>
              <a:t>ada</a:t>
            </a:r>
            <a:r>
              <a:rPr lang="en-US" sz="3200" dirty="0"/>
              <a:t> </a:t>
            </a:r>
            <a:r>
              <a:rPr lang="en-US" sz="3200" dirty="0" err="1"/>
              <a:t>disebelah</a:t>
            </a:r>
            <a:r>
              <a:rPr lang="en-US" sz="3200" dirty="0"/>
              <a:t> </a:t>
            </a:r>
            <a:r>
              <a:rPr lang="en-US" sz="3200" dirty="0" err="1"/>
              <a:t>kiri</a:t>
            </a:r>
            <a:r>
              <a:rPr lang="en-US" sz="3200" dirty="0"/>
              <a:t>.</a:t>
            </a:r>
            <a:endParaRPr lang="id-ID" sz="32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D304C1A-E5DA-4A0E-900C-0FBB248B1C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6462869"/>
              </p:ext>
            </p:extLst>
          </p:nvPr>
        </p:nvGraphicFramePr>
        <p:xfrm>
          <a:off x="3056514" y="4680390"/>
          <a:ext cx="6357259" cy="7775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1486">
                  <a:extLst>
                    <a:ext uri="{9D8B030D-6E8A-4147-A177-3AD203B41FA5}">
                      <a16:colId xmlns:a16="http://schemas.microsoft.com/office/drawing/2014/main" val="2244719183"/>
                    </a:ext>
                  </a:extLst>
                </a:gridCol>
                <a:gridCol w="992777">
                  <a:extLst>
                    <a:ext uri="{9D8B030D-6E8A-4147-A177-3AD203B41FA5}">
                      <a16:colId xmlns:a16="http://schemas.microsoft.com/office/drawing/2014/main" val="754686103"/>
                    </a:ext>
                  </a:extLst>
                </a:gridCol>
                <a:gridCol w="905691">
                  <a:extLst>
                    <a:ext uri="{9D8B030D-6E8A-4147-A177-3AD203B41FA5}">
                      <a16:colId xmlns:a16="http://schemas.microsoft.com/office/drawing/2014/main" val="291446524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958098332"/>
                    </a:ext>
                  </a:extLst>
                </a:gridCol>
                <a:gridCol w="853440">
                  <a:extLst>
                    <a:ext uri="{9D8B030D-6E8A-4147-A177-3AD203B41FA5}">
                      <a16:colId xmlns:a16="http://schemas.microsoft.com/office/drawing/2014/main" val="2315950857"/>
                    </a:ext>
                  </a:extLst>
                </a:gridCol>
                <a:gridCol w="853440">
                  <a:extLst>
                    <a:ext uri="{9D8B030D-6E8A-4147-A177-3AD203B41FA5}">
                      <a16:colId xmlns:a16="http://schemas.microsoft.com/office/drawing/2014/main" val="57770356"/>
                    </a:ext>
                  </a:extLst>
                </a:gridCol>
                <a:gridCol w="836025">
                  <a:extLst>
                    <a:ext uri="{9D8B030D-6E8A-4147-A177-3AD203B41FA5}">
                      <a16:colId xmlns:a16="http://schemas.microsoft.com/office/drawing/2014/main" val="3897072404"/>
                    </a:ext>
                  </a:extLst>
                </a:gridCol>
              </a:tblGrid>
              <a:tr h="381323"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endParaRPr lang="id-ID" sz="20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id-ID" sz="20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id-ID" sz="20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id-ID" sz="20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id-ID" sz="20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25</a:t>
                      </a:r>
                      <a:endParaRPr lang="id-ID" sz="20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  <a:endParaRPr lang="id-ID" sz="20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7330337"/>
                  </a:ext>
                </a:extLst>
              </a:tr>
              <a:tr h="381323"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id-ID" sz="12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id-ID" sz="12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id-ID" sz="12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id-ID" sz="12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id-ID" sz="12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id-ID" sz="12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id-ID" sz="12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7662732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925C9218-269B-4522-A2DD-9D99975F3087}"/>
              </a:ext>
            </a:extLst>
          </p:cNvPr>
          <p:cNvSpPr/>
          <p:nvPr/>
        </p:nvSpPr>
        <p:spPr>
          <a:xfrm>
            <a:off x="5864206" y="5272305"/>
            <a:ext cx="46358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id-ID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39758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sort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285999"/>
            <a:ext cx="9720073" cy="25173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u="sng" dirty="0" err="1"/>
              <a:t>Fase</a:t>
            </a:r>
            <a:r>
              <a:rPr lang="en-US" sz="3600" u="sng" dirty="0"/>
              <a:t> 1</a:t>
            </a:r>
          </a:p>
          <a:p>
            <a:pPr marL="357188" indent="-357188">
              <a:buFont typeface="Arial" panose="020B0604020202020204" pitchFamily="34" charset="0"/>
              <a:buChar char="•"/>
            </a:pPr>
            <a:r>
              <a:rPr lang="en-US" sz="2400" dirty="0"/>
              <a:t>Cari </a:t>
            </a:r>
            <a:r>
              <a:rPr lang="en-US" sz="2400" dirty="0" err="1"/>
              <a:t>elemen</a:t>
            </a:r>
            <a:r>
              <a:rPr lang="en-US" sz="2400" dirty="0"/>
              <a:t> </a:t>
            </a:r>
            <a:r>
              <a:rPr lang="en-US" sz="2400" dirty="0" err="1"/>
              <a:t>maksimum</a:t>
            </a:r>
            <a:r>
              <a:rPr lang="en-US" sz="2400" dirty="0"/>
              <a:t> pada array A.</a:t>
            </a:r>
          </a:p>
          <a:p>
            <a:pPr marL="357188" indent="-357188">
              <a:buFont typeface="Arial" panose="020B0604020202020204" pitchFamily="34" charset="0"/>
              <a:buChar char="•"/>
            </a:pPr>
            <a:r>
              <a:rPr lang="en-US" sz="2400" dirty="0" err="1"/>
              <a:t>Hasilnya</a:t>
            </a:r>
            <a:r>
              <a:rPr lang="en-US" sz="2400" dirty="0"/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idx_maks</a:t>
            </a:r>
            <a:r>
              <a:rPr lang="en-US" sz="2400" dirty="0"/>
              <a:t> = Array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400" dirty="0"/>
              <a:t> index ke-5 = 25.</a:t>
            </a:r>
          </a:p>
          <a:p>
            <a:pPr marL="357188" indent="-357188">
              <a:buFont typeface="Arial" panose="020B0604020202020204" pitchFamily="34" charset="0"/>
              <a:buChar char="•"/>
            </a:pPr>
            <a:r>
              <a:rPr lang="en-US" sz="2400" dirty="0" err="1"/>
              <a:t>Tukar</a:t>
            </a:r>
            <a:r>
              <a:rPr lang="en-US" sz="2400" dirty="0"/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A[n-1]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↔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A[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idx_maks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id-ID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D304C1A-E5DA-4A0E-900C-0FBB248B1C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2856365"/>
              </p:ext>
            </p:extLst>
          </p:nvPr>
        </p:nvGraphicFramePr>
        <p:xfrm>
          <a:off x="3010332" y="5004519"/>
          <a:ext cx="6357259" cy="7775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1486">
                  <a:extLst>
                    <a:ext uri="{9D8B030D-6E8A-4147-A177-3AD203B41FA5}">
                      <a16:colId xmlns:a16="http://schemas.microsoft.com/office/drawing/2014/main" val="2244719183"/>
                    </a:ext>
                  </a:extLst>
                </a:gridCol>
                <a:gridCol w="992777">
                  <a:extLst>
                    <a:ext uri="{9D8B030D-6E8A-4147-A177-3AD203B41FA5}">
                      <a16:colId xmlns:a16="http://schemas.microsoft.com/office/drawing/2014/main" val="754686103"/>
                    </a:ext>
                  </a:extLst>
                </a:gridCol>
                <a:gridCol w="905691">
                  <a:extLst>
                    <a:ext uri="{9D8B030D-6E8A-4147-A177-3AD203B41FA5}">
                      <a16:colId xmlns:a16="http://schemas.microsoft.com/office/drawing/2014/main" val="291446524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958098332"/>
                    </a:ext>
                  </a:extLst>
                </a:gridCol>
                <a:gridCol w="853440">
                  <a:extLst>
                    <a:ext uri="{9D8B030D-6E8A-4147-A177-3AD203B41FA5}">
                      <a16:colId xmlns:a16="http://schemas.microsoft.com/office/drawing/2014/main" val="2315950857"/>
                    </a:ext>
                  </a:extLst>
                </a:gridCol>
                <a:gridCol w="853440">
                  <a:extLst>
                    <a:ext uri="{9D8B030D-6E8A-4147-A177-3AD203B41FA5}">
                      <a16:colId xmlns:a16="http://schemas.microsoft.com/office/drawing/2014/main" val="57770356"/>
                    </a:ext>
                  </a:extLst>
                </a:gridCol>
                <a:gridCol w="836025">
                  <a:extLst>
                    <a:ext uri="{9D8B030D-6E8A-4147-A177-3AD203B41FA5}">
                      <a16:colId xmlns:a16="http://schemas.microsoft.com/office/drawing/2014/main" val="3897072404"/>
                    </a:ext>
                  </a:extLst>
                </a:gridCol>
              </a:tblGrid>
              <a:tr h="381323"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endParaRPr lang="id-ID" sz="20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id-ID" sz="20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id-ID" sz="20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id-ID" sz="20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id-ID" sz="20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  <a:endParaRPr lang="id-ID" sz="20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25</a:t>
                      </a:r>
                      <a:endParaRPr lang="id-ID" sz="20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7330337"/>
                  </a:ext>
                </a:extLst>
              </a:tr>
              <a:tr h="381323"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id-ID" sz="12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id-ID" sz="12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id-ID" sz="12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id-ID" sz="12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id-ID" sz="12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id-ID" sz="12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id-ID" sz="12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7662732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925C9218-269B-4522-A2DD-9D99975F3087}"/>
              </a:ext>
            </a:extLst>
          </p:cNvPr>
          <p:cNvSpPr/>
          <p:nvPr/>
        </p:nvSpPr>
        <p:spPr>
          <a:xfrm>
            <a:off x="5864206" y="5559151"/>
            <a:ext cx="46358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id-ID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2950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sort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285999"/>
            <a:ext cx="9720073" cy="25173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u="sng" dirty="0" err="1"/>
              <a:t>Fase</a:t>
            </a:r>
            <a:r>
              <a:rPr lang="en-US" sz="3600" u="sng" dirty="0"/>
              <a:t> 2</a:t>
            </a:r>
          </a:p>
          <a:p>
            <a:pPr marL="357188" indent="-357188">
              <a:buFont typeface="Arial" panose="020B0604020202020204" pitchFamily="34" charset="0"/>
              <a:buChar char="•"/>
            </a:pPr>
            <a:r>
              <a:rPr lang="en-US" sz="2400" dirty="0"/>
              <a:t>Cari </a:t>
            </a:r>
            <a:r>
              <a:rPr lang="en-US" sz="2400" dirty="0" err="1"/>
              <a:t>elemen</a:t>
            </a:r>
            <a:r>
              <a:rPr lang="en-US" sz="2400" dirty="0"/>
              <a:t> </a:t>
            </a:r>
            <a:r>
              <a:rPr lang="en-US" sz="2400" dirty="0" err="1"/>
              <a:t>maksimum</a:t>
            </a:r>
            <a:r>
              <a:rPr lang="en-US" sz="2400" dirty="0"/>
              <a:t> pada array A.</a:t>
            </a:r>
          </a:p>
          <a:p>
            <a:pPr marL="357188" indent="-357188">
              <a:buFont typeface="Arial" panose="020B0604020202020204" pitchFamily="34" charset="0"/>
              <a:buChar char="•"/>
            </a:pPr>
            <a:r>
              <a:rPr lang="en-US" sz="2400" dirty="0" err="1"/>
              <a:t>Hasilnya</a:t>
            </a:r>
            <a:r>
              <a:rPr lang="en-US" sz="2400" dirty="0"/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idx_maks</a:t>
            </a:r>
            <a:r>
              <a:rPr lang="en-US" sz="2400" dirty="0"/>
              <a:t> = Array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400" dirty="0"/>
              <a:t> index ke-5 = 10.</a:t>
            </a:r>
          </a:p>
          <a:p>
            <a:pPr marL="357188" indent="-357188">
              <a:buFont typeface="Arial" panose="020B0604020202020204" pitchFamily="34" charset="0"/>
              <a:buChar char="•"/>
            </a:pPr>
            <a:r>
              <a:rPr lang="en-US" sz="2400" dirty="0" err="1"/>
              <a:t>Tukar</a:t>
            </a:r>
            <a:r>
              <a:rPr lang="en-US" sz="2400" dirty="0"/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A[n-2]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↔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A[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idx_maks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id-ID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D304C1A-E5DA-4A0E-900C-0FBB248B1C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0118712"/>
              </p:ext>
            </p:extLst>
          </p:nvPr>
        </p:nvGraphicFramePr>
        <p:xfrm>
          <a:off x="3010332" y="5004519"/>
          <a:ext cx="6357259" cy="7775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1486">
                  <a:extLst>
                    <a:ext uri="{9D8B030D-6E8A-4147-A177-3AD203B41FA5}">
                      <a16:colId xmlns:a16="http://schemas.microsoft.com/office/drawing/2014/main" val="2244719183"/>
                    </a:ext>
                  </a:extLst>
                </a:gridCol>
                <a:gridCol w="992777">
                  <a:extLst>
                    <a:ext uri="{9D8B030D-6E8A-4147-A177-3AD203B41FA5}">
                      <a16:colId xmlns:a16="http://schemas.microsoft.com/office/drawing/2014/main" val="754686103"/>
                    </a:ext>
                  </a:extLst>
                </a:gridCol>
                <a:gridCol w="905691">
                  <a:extLst>
                    <a:ext uri="{9D8B030D-6E8A-4147-A177-3AD203B41FA5}">
                      <a16:colId xmlns:a16="http://schemas.microsoft.com/office/drawing/2014/main" val="291446524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958098332"/>
                    </a:ext>
                  </a:extLst>
                </a:gridCol>
                <a:gridCol w="853440">
                  <a:extLst>
                    <a:ext uri="{9D8B030D-6E8A-4147-A177-3AD203B41FA5}">
                      <a16:colId xmlns:a16="http://schemas.microsoft.com/office/drawing/2014/main" val="2315950857"/>
                    </a:ext>
                  </a:extLst>
                </a:gridCol>
                <a:gridCol w="853440">
                  <a:extLst>
                    <a:ext uri="{9D8B030D-6E8A-4147-A177-3AD203B41FA5}">
                      <a16:colId xmlns:a16="http://schemas.microsoft.com/office/drawing/2014/main" val="57770356"/>
                    </a:ext>
                  </a:extLst>
                </a:gridCol>
                <a:gridCol w="836025">
                  <a:extLst>
                    <a:ext uri="{9D8B030D-6E8A-4147-A177-3AD203B41FA5}">
                      <a16:colId xmlns:a16="http://schemas.microsoft.com/office/drawing/2014/main" val="3897072404"/>
                    </a:ext>
                  </a:extLst>
                </a:gridCol>
              </a:tblGrid>
              <a:tr h="381323"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endParaRPr lang="id-ID" sz="20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id-ID" sz="20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id-ID" sz="20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id-ID" sz="20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id-ID" sz="20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  <a:endParaRPr lang="id-ID" sz="20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25</a:t>
                      </a:r>
                      <a:endParaRPr lang="id-ID" sz="20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7330337"/>
                  </a:ext>
                </a:extLst>
              </a:tr>
              <a:tr h="381323"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id-ID" sz="12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id-ID" sz="12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id-ID" sz="12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id-ID" sz="12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id-ID" sz="12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id-ID" sz="12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id-ID" sz="12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7662732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925C9218-269B-4522-A2DD-9D99975F3087}"/>
              </a:ext>
            </a:extLst>
          </p:cNvPr>
          <p:cNvSpPr/>
          <p:nvPr/>
        </p:nvSpPr>
        <p:spPr>
          <a:xfrm>
            <a:off x="5864206" y="5541733"/>
            <a:ext cx="46358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id-ID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7491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sort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285999"/>
            <a:ext cx="9720073" cy="25173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u="sng" dirty="0" err="1"/>
              <a:t>Fase</a:t>
            </a:r>
            <a:r>
              <a:rPr lang="en-US" sz="3600" u="sng" dirty="0"/>
              <a:t> 3</a:t>
            </a:r>
          </a:p>
          <a:p>
            <a:pPr marL="357188" indent="-357188">
              <a:buFont typeface="Arial" panose="020B0604020202020204" pitchFamily="34" charset="0"/>
              <a:buChar char="•"/>
            </a:pPr>
            <a:r>
              <a:rPr lang="en-US" sz="2400" dirty="0"/>
              <a:t>Cari </a:t>
            </a:r>
            <a:r>
              <a:rPr lang="en-US" sz="2400" dirty="0" err="1"/>
              <a:t>elemen</a:t>
            </a:r>
            <a:r>
              <a:rPr lang="en-US" sz="2400" dirty="0"/>
              <a:t> </a:t>
            </a:r>
            <a:r>
              <a:rPr lang="en-US" sz="2400" dirty="0" err="1"/>
              <a:t>maksimum</a:t>
            </a:r>
            <a:r>
              <a:rPr lang="en-US" sz="2400" dirty="0"/>
              <a:t> pada array A.</a:t>
            </a:r>
          </a:p>
          <a:p>
            <a:pPr marL="357188" indent="-357188">
              <a:buFont typeface="Arial" panose="020B0604020202020204" pitchFamily="34" charset="0"/>
              <a:buChar char="•"/>
            </a:pPr>
            <a:r>
              <a:rPr lang="en-US" sz="2400" dirty="0" err="1"/>
              <a:t>Hasilnya</a:t>
            </a:r>
            <a:r>
              <a:rPr lang="en-US" sz="2400" dirty="0"/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idx_maks</a:t>
            </a:r>
            <a:r>
              <a:rPr lang="en-US" sz="2400" dirty="0"/>
              <a:t> = Array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400" dirty="0"/>
              <a:t> index ke-0 = 8.</a:t>
            </a:r>
          </a:p>
          <a:p>
            <a:pPr marL="357188" indent="-357188">
              <a:buFont typeface="Arial" panose="020B0604020202020204" pitchFamily="34" charset="0"/>
              <a:buChar char="•"/>
            </a:pPr>
            <a:r>
              <a:rPr lang="en-US" sz="2400" dirty="0" err="1"/>
              <a:t>Tukar</a:t>
            </a:r>
            <a:r>
              <a:rPr lang="en-US" sz="2400" dirty="0"/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A[n-3]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↔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A[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idx_maks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id-ID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D304C1A-E5DA-4A0E-900C-0FBB248B1C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0248432"/>
              </p:ext>
            </p:extLst>
          </p:nvPr>
        </p:nvGraphicFramePr>
        <p:xfrm>
          <a:off x="3010332" y="5004519"/>
          <a:ext cx="6357259" cy="7775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1486">
                  <a:extLst>
                    <a:ext uri="{9D8B030D-6E8A-4147-A177-3AD203B41FA5}">
                      <a16:colId xmlns:a16="http://schemas.microsoft.com/office/drawing/2014/main" val="2244719183"/>
                    </a:ext>
                  </a:extLst>
                </a:gridCol>
                <a:gridCol w="992777">
                  <a:extLst>
                    <a:ext uri="{9D8B030D-6E8A-4147-A177-3AD203B41FA5}">
                      <a16:colId xmlns:a16="http://schemas.microsoft.com/office/drawing/2014/main" val="754686103"/>
                    </a:ext>
                  </a:extLst>
                </a:gridCol>
                <a:gridCol w="905691">
                  <a:extLst>
                    <a:ext uri="{9D8B030D-6E8A-4147-A177-3AD203B41FA5}">
                      <a16:colId xmlns:a16="http://schemas.microsoft.com/office/drawing/2014/main" val="291446524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958098332"/>
                    </a:ext>
                  </a:extLst>
                </a:gridCol>
                <a:gridCol w="853440">
                  <a:extLst>
                    <a:ext uri="{9D8B030D-6E8A-4147-A177-3AD203B41FA5}">
                      <a16:colId xmlns:a16="http://schemas.microsoft.com/office/drawing/2014/main" val="2315950857"/>
                    </a:ext>
                  </a:extLst>
                </a:gridCol>
                <a:gridCol w="853440">
                  <a:extLst>
                    <a:ext uri="{9D8B030D-6E8A-4147-A177-3AD203B41FA5}">
                      <a16:colId xmlns:a16="http://schemas.microsoft.com/office/drawing/2014/main" val="57770356"/>
                    </a:ext>
                  </a:extLst>
                </a:gridCol>
                <a:gridCol w="836025">
                  <a:extLst>
                    <a:ext uri="{9D8B030D-6E8A-4147-A177-3AD203B41FA5}">
                      <a16:colId xmlns:a16="http://schemas.microsoft.com/office/drawing/2014/main" val="3897072404"/>
                    </a:ext>
                  </a:extLst>
                </a:gridCol>
              </a:tblGrid>
              <a:tr h="381323"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id-ID" sz="20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id-ID" sz="20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id-ID" sz="20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id-ID" sz="20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endParaRPr lang="id-ID" sz="20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  <a:endParaRPr lang="id-ID" sz="20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25</a:t>
                      </a:r>
                      <a:endParaRPr lang="id-ID" sz="20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7330337"/>
                  </a:ext>
                </a:extLst>
              </a:tr>
              <a:tr h="381323"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id-ID" sz="12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id-ID" sz="12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id-ID" sz="12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id-ID" sz="12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id-ID" sz="12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id-ID" sz="12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id-ID" sz="12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7662732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925C9218-269B-4522-A2DD-9D99975F3087}"/>
              </a:ext>
            </a:extLst>
          </p:cNvPr>
          <p:cNvSpPr/>
          <p:nvPr/>
        </p:nvSpPr>
        <p:spPr>
          <a:xfrm>
            <a:off x="5864206" y="5533025"/>
            <a:ext cx="46358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id-ID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1192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sort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285999"/>
            <a:ext cx="9720073" cy="25173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u="sng" dirty="0" err="1"/>
              <a:t>Fase</a:t>
            </a:r>
            <a:r>
              <a:rPr lang="en-US" sz="3600" u="sng" dirty="0"/>
              <a:t> 4</a:t>
            </a:r>
          </a:p>
          <a:p>
            <a:pPr marL="357188" indent="-357188">
              <a:buFont typeface="Arial" panose="020B0604020202020204" pitchFamily="34" charset="0"/>
              <a:buChar char="•"/>
            </a:pPr>
            <a:r>
              <a:rPr lang="en-US" sz="2400" dirty="0"/>
              <a:t>Cari </a:t>
            </a:r>
            <a:r>
              <a:rPr lang="en-US" sz="2400" dirty="0" err="1"/>
              <a:t>elemen</a:t>
            </a:r>
            <a:r>
              <a:rPr lang="en-US" sz="2400" dirty="0"/>
              <a:t> </a:t>
            </a:r>
            <a:r>
              <a:rPr lang="en-US" sz="2400" dirty="0" err="1"/>
              <a:t>maksimum</a:t>
            </a:r>
            <a:r>
              <a:rPr lang="en-US" sz="2400" dirty="0"/>
              <a:t> pada array A.</a:t>
            </a:r>
          </a:p>
          <a:p>
            <a:pPr marL="357188" indent="-357188">
              <a:buFont typeface="Arial" panose="020B0604020202020204" pitchFamily="34" charset="0"/>
              <a:buChar char="•"/>
            </a:pPr>
            <a:r>
              <a:rPr lang="en-US" sz="2400" dirty="0" err="1"/>
              <a:t>Hasilnya</a:t>
            </a:r>
            <a:r>
              <a:rPr lang="en-US" sz="2400" dirty="0"/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idx_maks</a:t>
            </a:r>
            <a:r>
              <a:rPr lang="en-US" sz="2400" dirty="0"/>
              <a:t> = Array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400" dirty="0"/>
              <a:t> index ke-1 = 6.</a:t>
            </a:r>
          </a:p>
          <a:p>
            <a:pPr marL="357188" indent="-357188">
              <a:buFont typeface="Arial" panose="020B0604020202020204" pitchFamily="34" charset="0"/>
              <a:buChar char="•"/>
            </a:pPr>
            <a:r>
              <a:rPr lang="en-US" sz="2400" dirty="0" err="1"/>
              <a:t>Tukar</a:t>
            </a:r>
            <a:r>
              <a:rPr lang="en-US" sz="2400" dirty="0"/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A[n-4]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↔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A[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idx_maks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id-ID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D304C1A-E5DA-4A0E-900C-0FBB248B1C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6766254"/>
              </p:ext>
            </p:extLst>
          </p:nvPr>
        </p:nvGraphicFramePr>
        <p:xfrm>
          <a:off x="3010332" y="5004519"/>
          <a:ext cx="6357259" cy="7775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1486">
                  <a:extLst>
                    <a:ext uri="{9D8B030D-6E8A-4147-A177-3AD203B41FA5}">
                      <a16:colId xmlns:a16="http://schemas.microsoft.com/office/drawing/2014/main" val="2244719183"/>
                    </a:ext>
                  </a:extLst>
                </a:gridCol>
                <a:gridCol w="992777">
                  <a:extLst>
                    <a:ext uri="{9D8B030D-6E8A-4147-A177-3AD203B41FA5}">
                      <a16:colId xmlns:a16="http://schemas.microsoft.com/office/drawing/2014/main" val="754686103"/>
                    </a:ext>
                  </a:extLst>
                </a:gridCol>
                <a:gridCol w="905691">
                  <a:extLst>
                    <a:ext uri="{9D8B030D-6E8A-4147-A177-3AD203B41FA5}">
                      <a16:colId xmlns:a16="http://schemas.microsoft.com/office/drawing/2014/main" val="291446524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958098332"/>
                    </a:ext>
                  </a:extLst>
                </a:gridCol>
                <a:gridCol w="853440">
                  <a:extLst>
                    <a:ext uri="{9D8B030D-6E8A-4147-A177-3AD203B41FA5}">
                      <a16:colId xmlns:a16="http://schemas.microsoft.com/office/drawing/2014/main" val="2315950857"/>
                    </a:ext>
                  </a:extLst>
                </a:gridCol>
                <a:gridCol w="853440">
                  <a:extLst>
                    <a:ext uri="{9D8B030D-6E8A-4147-A177-3AD203B41FA5}">
                      <a16:colId xmlns:a16="http://schemas.microsoft.com/office/drawing/2014/main" val="57770356"/>
                    </a:ext>
                  </a:extLst>
                </a:gridCol>
                <a:gridCol w="836025">
                  <a:extLst>
                    <a:ext uri="{9D8B030D-6E8A-4147-A177-3AD203B41FA5}">
                      <a16:colId xmlns:a16="http://schemas.microsoft.com/office/drawing/2014/main" val="3897072404"/>
                    </a:ext>
                  </a:extLst>
                </a:gridCol>
              </a:tblGrid>
              <a:tr h="381323"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id-ID" sz="20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id-ID" sz="20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id-ID" sz="20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id-ID" sz="20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endParaRPr lang="id-ID" sz="20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  <a:endParaRPr lang="id-ID" sz="20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25</a:t>
                      </a:r>
                      <a:endParaRPr lang="id-ID" sz="20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7330337"/>
                  </a:ext>
                </a:extLst>
              </a:tr>
              <a:tr h="381323"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id-ID" sz="12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id-ID" sz="12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id-ID" sz="12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id-ID" sz="12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id-ID" sz="12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id-ID" sz="12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id-ID" sz="12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7662732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925C9218-269B-4522-A2DD-9D99975F3087}"/>
              </a:ext>
            </a:extLst>
          </p:cNvPr>
          <p:cNvSpPr/>
          <p:nvPr/>
        </p:nvSpPr>
        <p:spPr>
          <a:xfrm>
            <a:off x="5884164" y="5521950"/>
            <a:ext cx="46358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id-ID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7399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sort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285999"/>
            <a:ext cx="9720073" cy="25173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u="sng" dirty="0" err="1"/>
              <a:t>Fase</a:t>
            </a:r>
            <a:r>
              <a:rPr lang="en-US" sz="3600" u="sng" dirty="0"/>
              <a:t> 5</a:t>
            </a:r>
          </a:p>
          <a:p>
            <a:pPr marL="357188" indent="-357188">
              <a:buFont typeface="Arial" panose="020B0604020202020204" pitchFamily="34" charset="0"/>
              <a:buChar char="•"/>
            </a:pPr>
            <a:r>
              <a:rPr lang="en-US" sz="2400" dirty="0"/>
              <a:t>Cari </a:t>
            </a:r>
            <a:r>
              <a:rPr lang="en-US" sz="2400" dirty="0" err="1"/>
              <a:t>elemen</a:t>
            </a:r>
            <a:r>
              <a:rPr lang="en-US" sz="2400" dirty="0"/>
              <a:t> </a:t>
            </a:r>
            <a:r>
              <a:rPr lang="en-US" sz="2400" dirty="0" err="1"/>
              <a:t>maksimum</a:t>
            </a:r>
            <a:r>
              <a:rPr lang="en-US" sz="2400" dirty="0"/>
              <a:t> pada array A.</a:t>
            </a:r>
          </a:p>
          <a:p>
            <a:pPr marL="357188" indent="-357188">
              <a:buFont typeface="Arial" panose="020B0604020202020204" pitchFamily="34" charset="0"/>
              <a:buChar char="•"/>
            </a:pPr>
            <a:r>
              <a:rPr lang="en-US" sz="2400" dirty="0" err="1"/>
              <a:t>Hasilnya</a:t>
            </a:r>
            <a:r>
              <a:rPr lang="en-US" sz="2400" dirty="0"/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idx_maks</a:t>
            </a:r>
            <a:r>
              <a:rPr lang="en-US" sz="2400" dirty="0"/>
              <a:t> = Array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400" dirty="0"/>
              <a:t> index ke-2 = 5.</a:t>
            </a:r>
          </a:p>
          <a:p>
            <a:pPr marL="357188" indent="-357188">
              <a:buFont typeface="Arial" panose="020B0604020202020204" pitchFamily="34" charset="0"/>
              <a:buChar char="•"/>
            </a:pPr>
            <a:r>
              <a:rPr lang="en-US" sz="2400" dirty="0" err="1"/>
              <a:t>Tukar</a:t>
            </a:r>
            <a:r>
              <a:rPr lang="en-US" sz="2400" dirty="0"/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A[n-5]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↔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A[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idx_maks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id-ID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D304C1A-E5DA-4A0E-900C-0FBB248B1C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1470671"/>
              </p:ext>
            </p:extLst>
          </p:nvPr>
        </p:nvGraphicFramePr>
        <p:xfrm>
          <a:off x="3010332" y="5004519"/>
          <a:ext cx="6357259" cy="7775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1486">
                  <a:extLst>
                    <a:ext uri="{9D8B030D-6E8A-4147-A177-3AD203B41FA5}">
                      <a16:colId xmlns:a16="http://schemas.microsoft.com/office/drawing/2014/main" val="2244719183"/>
                    </a:ext>
                  </a:extLst>
                </a:gridCol>
                <a:gridCol w="992777">
                  <a:extLst>
                    <a:ext uri="{9D8B030D-6E8A-4147-A177-3AD203B41FA5}">
                      <a16:colId xmlns:a16="http://schemas.microsoft.com/office/drawing/2014/main" val="754686103"/>
                    </a:ext>
                  </a:extLst>
                </a:gridCol>
                <a:gridCol w="905691">
                  <a:extLst>
                    <a:ext uri="{9D8B030D-6E8A-4147-A177-3AD203B41FA5}">
                      <a16:colId xmlns:a16="http://schemas.microsoft.com/office/drawing/2014/main" val="291446524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958098332"/>
                    </a:ext>
                  </a:extLst>
                </a:gridCol>
                <a:gridCol w="853440">
                  <a:extLst>
                    <a:ext uri="{9D8B030D-6E8A-4147-A177-3AD203B41FA5}">
                      <a16:colId xmlns:a16="http://schemas.microsoft.com/office/drawing/2014/main" val="2315950857"/>
                    </a:ext>
                  </a:extLst>
                </a:gridCol>
                <a:gridCol w="853440">
                  <a:extLst>
                    <a:ext uri="{9D8B030D-6E8A-4147-A177-3AD203B41FA5}">
                      <a16:colId xmlns:a16="http://schemas.microsoft.com/office/drawing/2014/main" val="57770356"/>
                    </a:ext>
                  </a:extLst>
                </a:gridCol>
                <a:gridCol w="836025">
                  <a:extLst>
                    <a:ext uri="{9D8B030D-6E8A-4147-A177-3AD203B41FA5}">
                      <a16:colId xmlns:a16="http://schemas.microsoft.com/office/drawing/2014/main" val="3897072404"/>
                    </a:ext>
                  </a:extLst>
                </a:gridCol>
              </a:tblGrid>
              <a:tr h="381323"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id-ID" sz="20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id-ID" sz="20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id-ID" sz="20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id-ID" sz="20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endParaRPr lang="id-ID" sz="20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  <a:endParaRPr lang="id-ID" sz="20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25</a:t>
                      </a:r>
                      <a:endParaRPr lang="id-ID" sz="20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7330337"/>
                  </a:ext>
                </a:extLst>
              </a:tr>
              <a:tr h="381323"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id-ID" sz="12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id-ID" sz="12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id-ID" sz="12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id-ID" sz="12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id-ID" sz="12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id-ID" sz="12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id-ID" sz="12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7662732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925C9218-269B-4522-A2DD-9D99975F3087}"/>
              </a:ext>
            </a:extLst>
          </p:cNvPr>
          <p:cNvSpPr/>
          <p:nvPr/>
        </p:nvSpPr>
        <p:spPr>
          <a:xfrm>
            <a:off x="5864206" y="5458916"/>
            <a:ext cx="46358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id-ID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423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sort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285999"/>
            <a:ext cx="9720073" cy="25173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u="sng" dirty="0" err="1"/>
              <a:t>Fase</a:t>
            </a:r>
            <a:r>
              <a:rPr lang="en-US" sz="3600" u="sng" dirty="0"/>
              <a:t> 6</a:t>
            </a:r>
          </a:p>
          <a:p>
            <a:pPr marL="357188" indent="-357188">
              <a:buFont typeface="Arial" panose="020B0604020202020204" pitchFamily="34" charset="0"/>
              <a:buChar char="•"/>
            </a:pPr>
            <a:r>
              <a:rPr lang="en-US" sz="2400" dirty="0"/>
              <a:t>Cari </a:t>
            </a:r>
            <a:r>
              <a:rPr lang="en-US" sz="2400" dirty="0" err="1"/>
              <a:t>elemen</a:t>
            </a:r>
            <a:r>
              <a:rPr lang="en-US" sz="2400" dirty="0"/>
              <a:t> </a:t>
            </a:r>
            <a:r>
              <a:rPr lang="en-US" sz="2400" dirty="0" err="1"/>
              <a:t>maksimum</a:t>
            </a:r>
            <a:r>
              <a:rPr lang="en-US" sz="2400" dirty="0"/>
              <a:t> pada array A.</a:t>
            </a:r>
          </a:p>
          <a:p>
            <a:pPr marL="357188" indent="-357188">
              <a:buFont typeface="Arial" panose="020B0604020202020204" pitchFamily="34" charset="0"/>
              <a:buChar char="•"/>
            </a:pPr>
            <a:r>
              <a:rPr lang="en-US" sz="2400" dirty="0" err="1"/>
              <a:t>Hasilnya</a:t>
            </a:r>
            <a:r>
              <a:rPr lang="en-US" sz="2400" dirty="0"/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idx_maks</a:t>
            </a:r>
            <a:r>
              <a:rPr lang="en-US" sz="2400" dirty="0"/>
              <a:t> = Array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400" dirty="0"/>
              <a:t> index ke-0 = 3.</a:t>
            </a:r>
          </a:p>
          <a:p>
            <a:pPr marL="357188" indent="-357188">
              <a:buFont typeface="Arial" panose="020B0604020202020204" pitchFamily="34" charset="0"/>
              <a:buChar char="•"/>
            </a:pPr>
            <a:r>
              <a:rPr lang="en-US" sz="2400" dirty="0" err="1"/>
              <a:t>Tukar</a:t>
            </a:r>
            <a:r>
              <a:rPr lang="en-US" sz="2400" dirty="0"/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A[n-6]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↔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A[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idx_maks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id-ID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D304C1A-E5DA-4A0E-900C-0FBB248B1C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8962013"/>
              </p:ext>
            </p:extLst>
          </p:nvPr>
        </p:nvGraphicFramePr>
        <p:xfrm>
          <a:off x="3010332" y="5004519"/>
          <a:ext cx="6357259" cy="7775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1486">
                  <a:extLst>
                    <a:ext uri="{9D8B030D-6E8A-4147-A177-3AD203B41FA5}">
                      <a16:colId xmlns:a16="http://schemas.microsoft.com/office/drawing/2014/main" val="2244719183"/>
                    </a:ext>
                  </a:extLst>
                </a:gridCol>
                <a:gridCol w="992777">
                  <a:extLst>
                    <a:ext uri="{9D8B030D-6E8A-4147-A177-3AD203B41FA5}">
                      <a16:colId xmlns:a16="http://schemas.microsoft.com/office/drawing/2014/main" val="754686103"/>
                    </a:ext>
                  </a:extLst>
                </a:gridCol>
                <a:gridCol w="905691">
                  <a:extLst>
                    <a:ext uri="{9D8B030D-6E8A-4147-A177-3AD203B41FA5}">
                      <a16:colId xmlns:a16="http://schemas.microsoft.com/office/drawing/2014/main" val="291446524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958098332"/>
                    </a:ext>
                  </a:extLst>
                </a:gridCol>
                <a:gridCol w="853440">
                  <a:extLst>
                    <a:ext uri="{9D8B030D-6E8A-4147-A177-3AD203B41FA5}">
                      <a16:colId xmlns:a16="http://schemas.microsoft.com/office/drawing/2014/main" val="2315950857"/>
                    </a:ext>
                  </a:extLst>
                </a:gridCol>
                <a:gridCol w="853440">
                  <a:extLst>
                    <a:ext uri="{9D8B030D-6E8A-4147-A177-3AD203B41FA5}">
                      <a16:colId xmlns:a16="http://schemas.microsoft.com/office/drawing/2014/main" val="57770356"/>
                    </a:ext>
                  </a:extLst>
                </a:gridCol>
                <a:gridCol w="836025">
                  <a:extLst>
                    <a:ext uri="{9D8B030D-6E8A-4147-A177-3AD203B41FA5}">
                      <a16:colId xmlns:a16="http://schemas.microsoft.com/office/drawing/2014/main" val="3897072404"/>
                    </a:ext>
                  </a:extLst>
                </a:gridCol>
              </a:tblGrid>
              <a:tr h="381323"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id-ID" sz="20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id-ID" sz="20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id-ID" sz="20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id-ID" sz="20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endParaRPr lang="id-ID" sz="20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  <a:endParaRPr lang="id-ID" sz="20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25</a:t>
                      </a:r>
                      <a:endParaRPr lang="id-ID" sz="20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7330337"/>
                  </a:ext>
                </a:extLst>
              </a:tr>
              <a:tr h="381323"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id-ID" sz="12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id-ID" sz="12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id-ID" sz="12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id-ID" sz="12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id-ID" sz="12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id-ID" sz="12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id-ID" sz="12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7662732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925C9218-269B-4522-A2DD-9D99975F3087}"/>
              </a:ext>
            </a:extLst>
          </p:cNvPr>
          <p:cNvSpPr/>
          <p:nvPr/>
        </p:nvSpPr>
        <p:spPr>
          <a:xfrm>
            <a:off x="5864206" y="5458916"/>
            <a:ext cx="46358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id-ID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3971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Pre 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0363" indent="-360363">
              <a:buFont typeface="Arial" panose="020B0604020202020204" pitchFamily="34" charset="0"/>
              <a:buChar char="•"/>
            </a:pPr>
            <a:r>
              <a:rPr lang="en-US" dirty="0" err="1"/>
              <a:t>Gunakan</a:t>
            </a:r>
            <a:r>
              <a:rPr lang="en-US" dirty="0"/>
              <a:t> </a:t>
            </a:r>
            <a:r>
              <a:rPr lang="en-US" dirty="0" err="1"/>
              <a:t>perulangan</a:t>
            </a:r>
            <a:r>
              <a:rPr lang="en-US" dirty="0"/>
              <a:t> </a:t>
            </a:r>
            <a:r>
              <a:rPr lang="en-US" dirty="0" err="1"/>
              <a:t>bersarang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menggambarkan</a:t>
            </a:r>
            <a:r>
              <a:rPr lang="en-US" dirty="0"/>
              <a:t> </a:t>
            </a:r>
            <a:r>
              <a:rPr lang="en-US" dirty="0" err="1"/>
              <a:t>segita</a:t>
            </a:r>
            <a:r>
              <a:rPr lang="en-US" dirty="0"/>
              <a:t> </a:t>
            </a:r>
            <a:r>
              <a:rPr lang="en-US" dirty="0" err="1"/>
              <a:t>bintang</a:t>
            </a:r>
            <a:r>
              <a:rPr lang="en-US" dirty="0"/>
              <a:t> </a:t>
            </a:r>
            <a:r>
              <a:rPr lang="en-US" dirty="0" err="1"/>
              <a:t>berikut</a:t>
            </a:r>
            <a:endParaRPr lang="en-US" dirty="0"/>
          </a:p>
          <a:p>
            <a:pPr marL="357188" inden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</a:p>
          <a:p>
            <a:pPr marL="357188" inden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</a:p>
          <a:p>
            <a:pPr marL="357188" inden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***</a:t>
            </a:r>
          </a:p>
          <a:p>
            <a:pPr marL="357188" inden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****</a:t>
            </a:r>
          </a:p>
          <a:p>
            <a:pPr marL="357188" inden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*****</a:t>
            </a:r>
          </a:p>
          <a:p>
            <a:pPr marL="360363" indent="-360363">
              <a:buFont typeface="Arial" panose="020B0604020202020204" pitchFamily="34" charset="0"/>
              <a:buChar char="•"/>
            </a:pPr>
            <a:r>
              <a:rPr lang="en-US" dirty="0" err="1"/>
              <a:t>Sebutkan</a:t>
            </a:r>
            <a:r>
              <a:rPr lang="en-US" dirty="0"/>
              <a:t> yang </a:t>
            </a:r>
            <a:r>
              <a:rPr lang="en-US" dirty="0" err="1"/>
              <a:t>dimaksud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pointer! </a:t>
            </a:r>
            <a:r>
              <a:rPr lang="en-US" dirty="0" err="1"/>
              <a:t>Apa</a:t>
            </a:r>
            <a:r>
              <a:rPr lang="en-US" dirty="0"/>
              <a:t> </a:t>
            </a:r>
            <a:r>
              <a:rPr lang="en-US" dirty="0" err="1"/>
              <a:t>kegunaannya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!</a:t>
            </a:r>
          </a:p>
          <a:p>
            <a:pPr marL="360363" indent="-360363">
              <a:buFont typeface="Arial" panose="020B0604020202020204" pitchFamily="34" charset="0"/>
              <a:buChar char="•"/>
            </a:pPr>
            <a:r>
              <a:rPr lang="en-US" dirty="0" err="1"/>
              <a:t>Sebutkan</a:t>
            </a:r>
            <a:r>
              <a:rPr lang="en-US" dirty="0"/>
              <a:t> </a:t>
            </a:r>
            <a:r>
              <a:rPr lang="en-US" dirty="0" err="1"/>
              <a:t>teknik-teknik</a:t>
            </a:r>
            <a:r>
              <a:rPr lang="en-US" dirty="0"/>
              <a:t> passing pada sub program, </a:t>
            </a:r>
            <a:r>
              <a:rPr lang="en-US" dirty="0" err="1"/>
              <a:t>sebutkan</a:t>
            </a:r>
            <a:r>
              <a:rPr lang="en-US" dirty="0"/>
              <a:t> </a:t>
            </a:r>
            <a:r>
              <a:rPr lang="en-US" dirty="0" err="1"/>
              <a:t>perbedaannya</a:t>
            </a:r>
            <a:r>
              <a:rPr lang="en-US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4158403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sort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285999"/>
            <a:ext cx="9720073" cy="25173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u="sng" dirty="0" err="1"/>
              <a:t>Fase</a:t>
            </a:r>
            <a:r>
              <a:rPr lang="en-US" sz="3600" u="sng" dirty="0"/>
              <a:t> 7</a:t>
            </a:r>
          </a:p>
          <a:p>
            <a:pPr marL="357188" indent="-357188">
              <a:buFont typeface="Arial" panose="020B0604020202020204" pitchFamily="34" charset="0"/>
              <a:buChar char="•"/>
            </a:pPr>
            <a:r>
              <a:rPr lang="en-US" sz="2400" dirty="0" err="1"/>
              <a:t>Tersisa</a:t>
            </a:r>
            <a:r>
              <a:rPr lang="en-US" sz="2400" dirty="0"/>
              <a:t> </a:t>
            </a:r>
            <a:r>
              <a:rPr lang="en-US" sz="2400" dirty="0" err="1"/>
              <a:t>satu</a:t>
            </a:r>
            <a:r>
              <a:rPr lang="en-US" sz="2400" dirty="0"/>
              <a:t> </a:t>
            </a:r>
            <a:r>
              <a:rPr lang="en-US" sz="2400" dirty="0" err="1"/>
              <a:t>buah</a:t>
            </a:r>
            <a:r>
              <a:rPr lang="en-US" sz="2400" dirty="0"/>
              <a:t> </a:t>
            </a:r>
            <a:r>
              <a:rPr lang="en-US" sz="2400" dirty="0" err="1"/>
              <a:t>elemen</a:t>
            </a:r>
            <a:r>
              <a:rPr lang="en-US" sz="2400" dirty="0"/>
              <a:t>, </a:t>
            </a:r>
            <a:r>
              <a:rPr lang="en-US" sz="2400" dirty="0" err="1"/>
              <a:t>maka</a:t>
            </a:r>
            <a:r>
              <a:rPr lang="en-US" sz="2400" dirty="0"/>
              <a:t> </a:t>
            </a:r>
            <a:r>
              <a:rPr lang="en-US" sz="2400" dirty="0" err="1"/>
              <a:t>pengurutan</a:t>
            </a:r>
            <a:r>
              <a:rPr lang="en-US" sz="2400" dirty="0"/>
              <a:t> </a:t>
            </a:r>
            <a:r>
              <a:rPr lang="en-US" sz="2400" dirty="0" err="1"/>
              <a:t>selesai</a:t>
            </a:r>
            <a:r>
              <a:rPr lang="en-US" sz="2400" dirty="0"/>
              <a:t>.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D304C1A-E5DA-4A0E-900C-0FBB248B1C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2218508"/>
              </p:ext>
            </p:extLst>
          </p:nvPr>
        </p:nvGraphicFramePr>
        <p:xfrm>
          <a:off x="2917370" y="4226956"/>
          <a:ext cx="6357259" cy="7775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1486">
                  <a:extLst>
                    <a:ext uri="{9D8B030D-6E8A-4147-A177-3AD203B41FA5}">
                      <a16:colId xmlns:a16="http://schemas.microsoft.com/office/drawing/2014/main" val="2244719183"/>
                    </a:ext>
                  </a:extLst>
                </a:gridCol>
                <a:gridCol w="992777">
                  <a:extLst>
                    <a:ext uri="{9D8B030D-6E8A-4147-A177-3AD203B41FA5}">
                      <a16:colId xmlns:a16="http://schemas.microsoft.com/office/drawing/2014/main" val="754686103"/>
                    </a:ext>
                  </a:extLst>
                </a:gridCol>
                <a:gridCol w="905691">
                  <a:extLst>
                    <a:ext uri="{9D8B030D-6E8A-4147-A177-3AD203B41FA5}">
                      <a16:colId xmlns:a16="http://schemas.microsoft.com/office/drawing/2014/main" val="291446524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958098332"/>
                    </a:ext>
                  </a:extLst>
                </a:gridCol>
                <a:gridCol w="853440">
                  <a:extLst>
                    <a:ext uri="{9D8B030D-6E8A-4147-A177-3AD203B41FA5}">
                      <a16:colId xmlns:a16="http://schemas.microsoft.com/office/drawing/2014/main" val="2315950857"/>
                    </a:ext>
                  </a:extLst>
                </a:gridCol>
                <a:gridCol w="853440">
                  <a:extLst>
                    <a:ext uri="{9D8B030D-6E8A-4147-A177-3AD203B41FA5}">
                      <a16:colId xmlns:a16="http://schemas.microsoft.com/office/drawing/2014/main" val="57770356"/>
                    </a:ext>
                  </a:extLst>
                </a:gridCol>
                <a:gridCol w="836025">
                  <a:extLst>
                    <a:ext uri="{9D8B030D-6E8A-4147-A177-3AD203B41FA5}">
                      <a16:colId xmlns:a16="http://schemas.microsoft.com/office/drawing/2014/main" val="3897072404"/>
                    </a:ext>
                  </a:extLst>
                </a:gridCol>
              </a:tblGrid>
              <a:tr h="381323"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id-ID" sz="20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id-ID" sz="20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id-ID" sz="20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id-ID" sz="20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endParaRPr lang="id-ID" sz="20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  <a:endParaRPr lang="id-ID" sz="20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25</a:t>
                      </a:r>
                      <a:endParaRPr lang="id-ID" sz="20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7330337"/>
                  </a:ext>
                </a:extLst>
              </a:tr>
              <a:tr h="381323"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id-ID" sz="12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id-ID" sz="12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id-ID" sz="12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id-ID" sz="12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id-ID" sz="12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id-ID" sz="12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id-ID" sz="12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7662732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925C9218-269B-4522-A2DD-9D99975F3087}"/>
              </a:ext>
            </a:extLst>
          </p:cNvPr>
          <p:cNvSpPr/>
          <p:nvPr/>
        </p:nvSpPr>
        <p:spPr>
          <a:xfrm>
            <a:off x="5864206" y="4803352"/>
            <a:ext cx="46358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id-ID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2544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352262"/>
            <a:ext cx="9720072" cy="1499616"/>
          </a:xfrm>
        </p:spPr>
        <p:txBody>
          <a:bodyPr/>
          <a:lstStyle/>
          <a:p>
            <a:r>
              <a:rPr lang="en-US" dirty="0" err="1"/>
              <a:t>Algoritma</a:t>
            </a:r>
            <a:r>
              <a:rPr lang="en-US" dirty="0"/>
              <a:t> selection sort</a:t>
            </a:r>
            <a:endParaRPr lang="id-ID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0C8BE89-A686-480F-97D9-99C61837FECA}"/>
              </a:ext>
            </a:extLst>
          </p:cNvPr>
          <p:cNvSpPr/>
          <p:nvPr/>
        </p:nvSpPr>
        <p:spPr>
          <a:xfrm>
            <a:off x="5884164" y="1326315"/>
            <a:ext cx="6096000" cy="548797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id-ID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id-ID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main</a:t>
            </a:r>
            <a:r>
              <a:rPr lang="id-ID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(){</a:t>
            </a:r>
            <a:endParaRPr lang="id-ID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id-ID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id-ID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id-ID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</a:t>
            </a:r>
            <a:r>
              <a:rPr lang="id-ID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id-ID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j</a:t>
            </a:r>
            <a:r>
              <a:rPr lang="id-ID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id-ID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</a:t>
            </a:r>
            <a:r>
              <a:rPr lang="id-ID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id-ID" dirty="0">
                <a:solidFill>
                  <a:srgbClr val="FF804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id-ID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id-ID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id-ID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id-ID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id-ID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</a:t>
            </a:r>
            <a:r>
              <a:rPr lang="id-ID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id-ID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id-ID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id-ID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id-ID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id-ID" dirty="0">
                <a:solidFill>
                  <a:srgbClr val="FF804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id-ID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id-ID" dirty="0">
                <a:solidFill>
                  <a:srgbClr val="FF804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id-ID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id-ID" dirty="0">
                <a:solidFill>
                  <a:srgbClr val="FF804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id-ID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id-ID" dirty="0">
                <a:solidFill>
                  <a:srgbClr val="FF804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id-ID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id-ID" dirty="0">
                <a:solidFill>
                  <a:srgbClr val="FF804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id-ID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id-ID" dirty="0">
                <a:solidFill>
                  <a:srgbClr val="FF804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25</a:t>
            </a:r>
            <a:r>
              <a:rPr lang="id-ID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id-ID" dirty="0">
                <a:solidFill>
                  <a:srgbClr val="FF804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id-ID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};</a:t>
            </a:r>
            <a:endParaRPr lang="en-US" b="1" dirty="0">
              <a:solidFill>
                <a:srgbClr val="000080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id-ID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id-ID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id-ID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id-ID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id-ID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id-ID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id-ID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id-ID" dirty="0">
                <a:solidFill>
                  <a:srgbClr val="FF804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id-ID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id-ID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 </a:t>
            </a:r>
            <a:r>
              <a:rPr lang="id-ID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id-ID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dirty="0">
                <a:solidFill>
                  <a:srgbClr val="FF804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id-ID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id-ID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</a:t>
            </a:r>
            <a:r>
              <a:rPr lang="id-ID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--){</a:t>
            </a:r>
            <a:endParaRPr lang="id-ID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id-ID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idx_maks </a:t>
            </a:r>
            <a:r>
              <a:rPr lang="id-ID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id-ID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dirty="0">
                <a:solidFill>
                  <a:srgbClr val="FF804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id-ID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id-ID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id-ID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id-ID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id-ID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id-ID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id-ID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id-ID" dirty="0">
                <a:solidFill>
                  <a:srgbClr val="FF804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id-ID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id-ID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j </a:t>
            </a:r>
            <a:r>
              <a:rPr lang="id-ID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&lt;=</a:t>
            </a:r>
            <a:r>
              <a:rPr lang="id-ID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</a:t>
            </a:r>
            <a:r>
              <a:rPr lang="id-ID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id-ID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j</a:t>
            </a:r>
            <a:r>
              <a:rPr lang="id-ID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++){</a:t>
            </a:r>
            <a:endParaRPr lang="id-ID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id-ID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id-ID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id-ID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id-ID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id-ID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id-ID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id-ID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id-ID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id-ID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</a:t>
            </a:r>
            <a:r>
              <a:rPr lang="id-ID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id-ID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idx_maks</a:t>
            </a:r>
            <a:r>
              <a:rPr lang="id-ID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]){</a:t>
            </a:r>
            <a:endParaRPr lang="id-ID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id-ID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idx_maks </a:t>
            </a:r>
            <a:r>
              <a:rPr lang="id-ID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id-ID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j</a:t>
            </a:r>
            <a:r>
              <a:rPr lang="id-ID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id-ID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id-ID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id-ID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id-ID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id-ID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id-ID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id-ID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id-ID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tukar</a:t>
            </a:r>
            <a:r>
              <a:rPr lang="id-ID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(&amp;</a:t>
            </a:r>
            <a:r>
              <a:rPr lang="id-ID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id-ID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id-ID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id-ID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],&amp;</a:t>
            </a:r>
            <a:r>
              <a:rPr lang="id-ID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id-ID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id-ID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idx_maks</a:t>
            </a:r>
            <a:r>
              <a:rPr lang="id-ID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]);</a:t>
            </a:r>
            <a:endParaRPr lang="id-ID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id-ID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id-ID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id-ID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id-ID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id-ID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id-ID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</a:t>
            </a:r>
            <a:r>
              <a:rPr lang="id-ID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endl </a:t>
            </a:r>
            <a:r>
              <a:rPr lang="id-ID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</a:t>
            </a:r>
            <a:r>
              <a:rPr lang="id-ID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dirty="0">
                <a:solidFill>
                  <a:srgbClr val="C4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"Setelah pengurutan : "</a:t>
            </a:r>
            <a:r>
              <a:rPr lang="id-ID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id-ID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id-ID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id-ID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id-ID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id-ID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id-ID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id-ID" dirty="0">
                <a:solidFill>
                  <a:srgbClr val="FF804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id-ID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id-ID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 </a:t>
            </a:r>
            <a:r>
              <a:rPr lang="id-ID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id-ID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</a:t>
            </a:r>
            <a:r>
              <a:rPr lang="id-ID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id-ID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</a:t>
            </a:r>
            <a:r>
              <a:rPr lang="id-ID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++){</a:t>
            </a:r>
            <a:endParaRPr lang="id-ID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id-ID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id-ID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id-ID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</a:t>
            </a:r>
            <a:r>
              <a:rPr lang="id-ID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</a:t>
            </a:r>
            <a:r>
              <a:rPr lang="id-ID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id-ID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id-ID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id-ID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</a:t>
            </a:r>
            <a:r>
              <a:rPr lang="id-ID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dirty="0">
                <a:solidFill>
                  <a:srgbClr val="C4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 "</a:t>
            </a:r>
            <a:r>
              <a:rPr lang="id-ID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id-ID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id-ID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id-ID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id-ID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id-ID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id-ID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B857E39-937D-4A03-8578-D6773432ADBA}"/>
              </a:ext>
            </a:extLst>
          </p:cNvPr>
          <p:cNvSpPr/>
          <p:nvPr/>
        </p:nvSpPr>
        <p:spPr>
          <a:xfrm>
            <a:off x="661852" y="1711215"/>
            <a:ext cx="4458789" cy="27547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id-ID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#include &lt;iostream&gt;</a:t>
            </a:r>
            <a:endParaRPr lang="id-ID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id-ID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id-ID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namespace</a:t>
            </a:r>
            <a:r>
              <a:rPr lang="id-ID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std</a:t>
            </a:r>
            <a:r>
              <a:rPr lang="id-ID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id-ID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id-ID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id-ID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id-ID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id-ID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tukar</a:t>
            </a:r>
            <a:r>
              <a:rPr lang="id-ID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id-ID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id-ID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id-ID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id-ID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id-ID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id-ID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id-ID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id-ID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){</a:t>
            </a:r>
            <a:endParaRPr lang="id-ID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id-ID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id-ID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id-ID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tmp</a:t>
            </a:r>
            <a:r>
              <a:rPr lang="id-ID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id-ID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id-ID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tmp </a:t>
            </a:r>
            <a:r>
              <a:rPr lang="id-ID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id-ID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id-ID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id-ID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id-ID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id-ID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id-ID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id-ID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 </a:t>
            </a:r>
            <a:r>
              <a:rPr lang="id-ID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id-ID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id-ID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id-ID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id-ID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id-ID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id-ID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id-ID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  </a:t>
            </a:r>
            <a:r>
              <a:rPr lang="id-ID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id-ID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tmp</a:t>
            </a:r>
            <a:r>
              <a:rPr lang="id-ID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id-ID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id-ID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id-ID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32566D2-8B34-4DDE-A123-5ABBC0757DC0}"/>
              </a:ext>
            </a:extLst>
          </p:cNvPr>
          <p:cNvSpPr/>
          <p:nvPr/>
        </p:nvSpPr>
        <p:spPr>
          <a:xfrm>
            <a:off x="6096000" y="2377440"/>
            <a:ext cx="4450080" cy="280416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269248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Latihan</a:t>
            </a:r>
            <a:r>
              <a:rPr lang="en-US" dirty="0"/>
              <a:t> </a:t>
            </a:r>
            <a:r>
              <a:rPr lang="en-US" dirty="0" err="1"/>
              <a:t>simulasi</a:t>
            </a:r>
            <a:r>
              <a:rPr lang="en-US" dirty="0"/>
              <a:t> selection sort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1650274"/>
          </a:xfrm>
        </p:spPr>
        <p:txBody>
          <a:bodyPr/>
          <a:lstStyle/>
          <a:p>
            <a:pPr marL="357188" indent="-357188">
              <a:buFont typeface="Arial" panose="020B0604020202020204" pitchFamily="34" charset="0"/>
              <a:buChar char="•"/>
            </a:pPr>
            <a:r>
              <a:rPr lang="en-US" sz="2400" dirty="0" err="1"/>
              <a:t>Menggunakan</a:t>
            </a:r>
            <a:r>
              <a:rPr lang="en-US" sz="2400" dirty="0"/>
              <a:t> </a:t>
            </a:r>
            <a:r>
              <a:rPr lang="en-US" sz="2400" dirty="0" err="1"/>
              <a:t>algoritma</a:t>
            </a:r>
            <a:r>
              <a:rPr lang="en-US" sz="2400" dirty="0"/>
              <a:t> Selection Sort, </a:t>
            </a:r>
            <a:r>
              <a:rPr lang="en-US" sz="2400" dirty="0" err="1"/>
              <a:t>simulasikan</a:t>
            </a:r>
            <a:r>
              <a:rPr lang="en-US" sz="2400" dirty="0"/>
              <a:t> </a:t>
            </a:r>
            <a:r>
              <a:rPr lang="en-US" sz="2400" dirty="0" err="1"/>
              <a:t>pengurutan</a:t>
            </a:r>
            <a:r>
              <a:rPr lang="en-US" sz="2400" dirty="0"/>
              <a:t> </a:t>
            </a:r>
            <a:r>
              <a:rPr lang="en-US" sz="2400" dirty="0" err="1"/>
              <a:t>menaik</a:t>
            </a:r>
            <a:r>
              <a:rPr lang="en-US" sz="2400" dirty="0"/>
              <a:t> pada </a:t>
            </a:r>
            <a:r>
              <a:rPr lang="en-US" sz="2400" dirty="0" err="1"/>
              <a:t>deret</a:t>
            </a:r>
            <a:r>
              <a:rPr lang="en-US" sz="2400" dirty="0"/>
              <a:t> </a:t>
            </a:r>
            <a:r>
              <a:rPr lang="en-US" sz="2400" dirty="0" err="1"/>
              <a:t>berikut</a:t>
            </a:r>
            <a:r>
              <a:rPr lang="en-US" sz="2400" dirty="0"/>
              <a:t>.</a:t>
            </a:r>
            <a:endParaRPr lang="id-ID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E36B64A-7983-4C19-8C84-6D7A3F240184}"/>
              </a:ext>
            </a:extLst>
          </p:cNvPr>
          <p:cNvGraphicFramePr>
            <a:graphicFrameLocks noGrp="1"/>
          </p:cNvGraphicFramePr>
          <p:nvPr/>
        </p:nvGraphicFramePr>
        <p:xfrm>
          <a:off x="2992916" y="3429000"/>
          <a:ext cx="6357259" cy="7775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1486">
                  <a:extLst>
                    <a:ext uri="{9D8B030D-6E8A-4147-A177-3AD203B41FA5}">
                      <a16:colId xmlns:a16="http://schemas.microsoft.com/office/drawing/2014/main" val="2244719183"/>
                    </a:ext>
                  </a:extLst>
                </a:gridCol>
                <a:gridCol w="992777">
                  <a:extLst>
                    <a:ext uri="{9D8B030D-6E8A-4147-A177-3AD203B41FA5}">
                      <a16:colId xmlns:a16="http://schemas.microsoft.com/office/drawing/2014/main" val="754686103"/>
                    </a:ext>
                  </a:extLst>
                </a:gridCol>
                <a:gridCol w="905691">
                  <a:extLst>
                    <a:ext uri="{9D8B030D-6E8A-4147-A177-3AD203B41FA5}">
                      <a16:colId xmlns:a16="http://schemas.microsoft.com/office/drawing/2014/main" val="291446524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958098332"/>
                    </a:ext>
                  </a:extLst>
                </a:gridCol>
                <a:gridCol w="853440">
                  <a:extLst>
                    <a:ext uri="{9D8B030D-6E8A-4147-A177-3AD203B41FA5}">
                      <a16:colId xmlns:a16="http://schemas.microsoft.com/office/drawing/2014/main" val="2315950857"/>
                    </a:ext>
                  </a:extLst>
                </a:gridCol>
                <a:gridCol w="853440">
                  <a:extLst>
                    <a:ext uri="{9D8B030D-6E8A-4147-A177-3AD203B41FA5}">
                      <a16:colId xmlns:a16="http://schemas.microsoft.com/office/drawing/2014/main" val="57770356"/>
                    </a:ext>
                  </a:extLst>
                </a:gridCol>
                <a:gridCol w="836025">
                  <a:extLst>
                    <a:ext uri="{9D8B030D-6E8A-4147-A177-3AD203B41FA5}">
                      <a16:colId xmlns:a16="http://schemas.microsoft.com/office/drawing/2014/main" val="3897072404"/>
                    </a:ext>
                  </a:extLst>
                </a:gridCol>
              </a:tblGrid>
              <a:tr h="381323"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id-ID" sz="20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33</a:t>
                      </a:r>
                      <a:endParaRPr lang="id-ID" sz="20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id-ID" sz="20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id-ID" sz="20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26</a:t>
                      </a:r>
                      <a:endParaRPr lang="id-ID" sz="20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  <a:endParaRPr lang="id-ID" sz="20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id-ID" sz="20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7330337"/>
                  </a:ext>
                </a:extLst>
              </a:tr>
              <a:tr h="381323"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id-ID" sz="12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id-ID" sz="12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id-ID" sz="12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id-ID" sz="12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id-ID" sz="12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id-ID" sz="12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id-ID" sz="12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7662732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C7313351-E176-4AEF-B979-EFCFDD85B7B2}"/>
              </a:ext>
            </a:extLst>
          </p:cNvPr>
          <p:cNvSpPr/>
          <p:nvPr/>
        </p:nvSpPr>
        <p:spPr>
          <a:xfrm>
            <a:off x="5716666" y="4137442"/>
            <a:ext cx="46358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id-ID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106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7">
            <a:extLst>
              <a:ext uri="{FF2B5EF4-FFF2-40B4-BE49-F238E27FC236}">
                <a16:creationId xmlns:a16="http://schemas.microsoft.com/office/drawing/2014/main" id="{39E4C68A-A4A9-48A4-9FF2-D2896B1EA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B9AEA5-52CB-49A6-AF8A-33502F291B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788" y="804333"/>
            <a:ext cx="3391900" cy="5249334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rgbClr val="FFFFFF"/>
                </a:solidFill>
              </a:rPr>
              <a:t>Latihan simulasi bubble sort</a:t>
            </a:r>
            <a:endParaRPr lang="id-ID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048" y="804333"/>
            <a:ext cx="6306003" cy="524933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deret</a:t>
            </a:r>
            <a:r>
              <a:rPr lang="en-US" dirty="0"/>
              <a:t> pada slide </a:t>
            </a:r>
            <a:r>
              <a:rPr lang="en-US" dirty="0" err="1"/>
              <a:t>sebelumnya</a:t>
            </a:r>
            <a:r>
              <a:rPr lang="en-US" dirty="0"/>
              <a:t>, </a:t>
            </a:r>
            <a:r>
              <a:rPr lang="en-US" dirty="0" err="1"/>
              <a:t>buatlah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dan program </a:t>
            </a:r>
            <a:r>
              <a:rPr lang="en-US" dirty="0" err="1"/>
              <a:t>pengurutan</a:t>
            </a:r>
            <a:r>
              <a:rPr lang="en-US" dirty="0"/>
              <a:t> Selection Sort </a:t>
            </a:r>
            <a:r>
              <a:rPr lang="en-US" dirty="0" err="1"/>
              <a:t>menurun</a:t>
            </a:r>
            <a:r>
              <a:rPr lang="en-US" dirty="0"/>
              <a:t>!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0747326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Pengurutan</a:t>
            </a:r>
            <a:r>
              <a:rPr lang="en-US" dirty="0"/>
              <a:t> pada record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57188" indent="-357188">
              <a:buFont typeface="Arial" panose="020B0604020202020204" pitchFamily="34" charset="0"/>
              <a:buChar char="•"/>
            </a:pPr>
            <a:r>
              <a:rPr lang="en-US" sz="2400" dirty="0" err="1"/>
              <a:t>Dimiliki</a:t>
            </a:r>
            <a:r>
              <a:rPr lang="en-US" sz="2400" dirty="0"/>
              <a:t> record </a:t>
            </a:r>
            <a:r>
              <a:rPr lang="en-US" sz="2400" dirty="0" err="1"/>
              <a:t>sebagai</a:t>
            </a:r>
            <a:r>
              <a:rPr lang="en-US" sz="2400" dirty="0"/>
              <a:t> </a:t>
            </a:r>
            <a:r>
              <a:rPr lang="en-US" sz="2400" dirty="0" err="1"/>
              <a:t>berikut</a:t>
            </a:r>
            <a:r>
              <a:rPr lang="en-US" sz="2400" dirty="0"/>
              <a:t>.</a:t>
            </a:r>
          </a:p>
          <a:p>
            <a:pPr marL="0" indent="0">
              <a:buNone/>
            </a:pPr>
            <a:endParaRPr lang="en-US" sz="600" dirty="0"/>
          </a:p>
          <a:p>
            <a:pPr marL="44450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id-ID" sz="1800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id-ID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buku </a:t>
            </a:r>
            <a:r>
              <a:rPr lang="id-ID" sz="18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id-ID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450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id-ID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id-ID" sz="1800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id-ID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isbn</a:t>
            </a:r>
            <a:r>
              <a:rPr lang="id-ID" sz="18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id-ID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450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id-ID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id-ID" sz="1800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id-ID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judul</a:t>
            </a:r>
            <a:r>
              <a:rPr lang="id-ID" sz="18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id-ID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450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id-ID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id-ID" sz="1800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id-ID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hal</a:t>
            </a:r>
            <a:r>
              <a:rPr lang="id-ID" sz="18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id-ID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450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id-ID" sz="18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};</a:t>
            </a:r>
            <a:endParaRPr lang="en-US" sz="2400" dirty="0"/>
          </a:p>
          <a:p>
            <a:pPr marL="357188" indent="-357188">
              <a:buFont typeface="Arial" panose="020B0604020202020204" pitchFamily="34" charset="0"/>
              <a:buChar char="•"/>
            </a:pPr>
            <a:r>
              <a:rPr lang="en-US" sz="2400" dirty="0" err="1"/>
              <a:t>Apabila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record </a:t>
            </a:r>
            <a:r>
              <a:rPr lang="en-US" sz="2400" dirty="0" err="1"/>
              <a:t>tersebut</a:t>
            </a:r>
            <a:r>
              <a:rPr lang="en-US" sz="2400" dirty="0"/>
              <a:t> </a:t>
            </a:r>
            <a:r>
              <a:rPr lang="en-US" sz="2400" dirty="0" err="1"/>
              <a:t>terdapat</a:t>
            </a:r>
            <a:r>
              <a:rPr lang="en-US" sz="2400" dirty="0"/>
              <a:t> N </a:t>
            </a:r>
            <a:r>
              <a:rPr lang="en-US" sz="2400" dirty="0" err="1"/>
              <a:t>buah</a:t>
            </a:r>
            <a:r>
              <a:rPr lang="en-US" sz="2400" dirty="0"/>
              <a:t> data, </a:t>
            </a:r>
            <a:r>
              <a:rPr lang="en-US" sz="2400" dirty="0" err="1"/>
              <a:t>urutkan</a:t>
            </a:r>
            <a:r>
              <a:rPr lang="en-US" sz="2400" dirty="0"/>
              <a:t> data yang </a:t>
            </a:r>
            <a:r>
              <a:rPr lang="en-US" sz="2400" dirty="0" err="1"/>
              <a:t>ada</a:t>
            </a:r>
            <a:r>
              <a:rPr lang="en-US" sz="2400" dirty="0"/>
              <a:t> </a:t>
            </a:r>
            <a:r>
              <a:rPr lang="en-US" sz="2400" dirty="0" err="1"/>
              <a:t>berdasarkan</a:t>
            </a:r>
            <a:r>
              <a:rPr lang="en-US" sz="2400" dirty="0"/>
              <a:t> </a:t>
            </a:r>
            <a:r>
              <a:rPr lang="en-US" sz="2400" dirty="0" err="1"/>
              <a:t>jumlah</a:t>
            </a:r>
            <a:r>
              <a:rPr lang="en-US" sz="2400" dirty="0"/>
              <a:t> </a:t>
            </a:r>
            <a:r>
              <a:rPr lang="en-US" sz="2400" dirty="0" err="1"/>
              <a:t>halamannya</a:t>
            </a:r>
            <a:r>
              <a:rPr lang="en-US" sz="2400" dirty="0"/>
              <a:t> </a:t>
            </a:r>
            <a:r>
              <a:rPr lang="en-US" sz="2400" dirty="0" err="1"/>
              <a:t>secara</a:t>
            </a:r>
            <a:r>
              <a:rPr lang="en-US" sz="2400" dirty="0"/>
              <a:t> </a:t>
            </a:r>
            <a:r>
              <a:rPr lang="en-US" sz="2400" dirty="0" err="1"/>
              <a:t>menaik</a:t>
            </a:r>
            <a:r>
              <a:rPr lang="en-US" sz="2400" dirty="0"/>
              <a:t>.</a:t>
            </a:r>
          </a:p>
          <a:p>
            <a:pPr marL="357188" indent="-357188">
              <a:buFont typeface="Arial" panose="020B0604020202020204" pitchFamily="34" charset="0"/>
              <a:buChar char="•"/>
            </a:pPr>
            <a:r>
              <a:rPr lang="en-US" sz="2400" dirty="0" err="1"/>
              <a:t>Gunakan</a:t>
            </a:r>
            <a:r>
              <a:rPr lang="en-US" sz="2400" dirty="0"/>
              <a:t> </a:t>
            </a:r>
            <a:r>
              <a:rPr lang="en-US" sz="2400" dirty="0" err="1"/>
              <a:t>algoritma</a:t>
            </a:r>
            <a:r>
              <a:rPr lang="en-US" sz="2400" dirty="0"/>
              <a:t> </a:t>
            </a:r>
            <a:r>
              <a:rPr lang="en-US" sz="2400" dirty="0" err="1"/>
              <a:t>favorit</a:t>
            </a:r>
            <a:r>
              <a:rPr lang="en-US" sz="2400" dirty="0"/>
              <a:t> </a:t>
            </a:r>
            <a:r>
              <a:rPr lang="en-US" sz="2400" dirty="0" err="1"/>
              <a:t>anda</a:t>
            </a:r>
            <a:r>
              <a:rPr lang="en-US" sz="2400" dirty="0"/>
              <a:t>.</a:t>
            </a:r>
          </a:p>
          <a:p>
            <a:pPr marL="357188" indent="-357188">
              <a:buFont typeface="Arial" panose="020B0604020202020204" pitchFamily="34" charset="0"/>
              <a:buChar char="•"/>
            </a:pPr>
            <a:endParaRPr lang="id-ID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F2D964F-0A12-4AA7-B30C-1B8ACCD579CB}"/>
              </a:ext>
            </a:extLst>
          </p:cNvPr>
          <p:cNvSpPr/>
          <p:nvPr/>
        </p:nvSpPr>
        <p:spPr>
          <a:xfrm>
            <a:off x="1447799" y="2804160"/>
            <a:ext cx="3585755" cy="169817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6057567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84072" y="2881745"/>
            <a:ext cx="375801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5600" dirty="0"/>
              <a:t>Terima Kasih</a:t>
            </a:r>
          </a:p>
        </p:txBody>
      </p:sp>
    </p:spTree>
    <p:extLst>
      <p:ext uri="{BB962C8B-B14F-4D97-AF65-F5344CB8AC3E}">
        <p14:creationId xmlns:p14="http://schemas.microsoft.com/office/powerpoint/2010/main" val="296023477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57188" indent="-357188">
              <a:buFont typeface="Arial" panose="020B0604020202020204" pitchFamily="34" charset="0"/>
              <a:buChar char="•"/>
            </a:pPr>
            <a:r>
              <a:rPr lang="en-US" sz="2800" dirty="0" err="1"/>
              <a:t>Menggunakan</a:t>
            </a:r>
            <a:r>
              <a:rPr lang="en-US" sz="2800" dirty="0"/>
              <a:t> </a:t>
            </a:r>
            <a:r>
              <a:rPr lang="en-US" sz="2800" dirty="0" err="1"/>
              <a:t>algoritma</a:t>
            </a:r>
            <a:r>
              <a:rPr lang="en-US" sz="2800" dirty="0"/>
              <a:t> </a:t>
            </a:r>
            <a:r>
              <a:rPr lang="en-US" sz="2800" dirty="0" err="1"/>
              <a:t>pengurutan</a:t>
            </a:r>
            <a:r>
              <a:rPr lang="en-US" sz="2800" dirty="0"/>
              <a:t> Insertion Sort, </a:t>
            </a:r>
            <a:r>
              <a:rPr lang="en-US" sz="2800" dirty="0" err="1"/>
              <a:t>lakukan</a:t>
            </a:r>
            <a:r>
              <a:rPr lang="en-US" sz="2800" dirty="0"/>
              <a:t> </a:t>
            </a:r>
            <a:r>
              <a:rPr lang="en-US" sz="2800" dirty="0" err="1"/>
              <a:t>pengurutan</a:t>
            </a:r>
            <a:r>
              <a:rPr lang="en-US" sz="2800" dirty="0"/>
              <a:t> </a:t>
            </a:r>
            <a:r>
              <a:rPr lang="en-US" sz="2800" dirty="0" err="1"/>
              <a:t>terhadap</a:t>
            </a:r>
            <a:r>
              <a:rPr lang="en-US" sz="2800" dirty="0"/>
              <a:t> N </a:t>
            </a:r>
            <a:r>
              <a:rPr lang="en-US" sz="2800" dirty="0" err="1"/>
              <a:t>buah</a:t>
            </a:r>
            <a:r>
              <a:rPr lang="en-US" sz="2800" dirty="0"/>
              <a:t> record yang </a:t>
            </a:r>
            <a:r>
              <a:rPr lang="en-US" sz="2800" dirty="0" err="1"/>
              <a:t>berasal</a:t>
            </a:r>
            <a:r>
              <a:rPr lang="en-US" sz="2800" dirty="0"/>
              <a:t> </a:t>
            </a:r>
            <a:r>
              <a:rPr lang="en-US" sz="2800" dirty="0" err="1"/>
              <a:t>dari</a:t>
            </a:r>
            <a:r>
              <a:rPr lang="en-US" sz="2800" dirty="0"/>
              <a:t> </a:t>
            </a:r>
            <a:r>
              <a:rPr lang="en-US" sz="2800" dirty="0" err="1"/>
              <a:t>pengguna</a:t>
            </a:r>
            <a:r>
              <a:rPr lang="en-US" sz="2800" dirty="0"/>
              <a:t>. </a:t>
            </a:r>
          </a:p>
          <a:p>
            <a:pPr marL="357188" indent="-357188">
              <a:buFont typeface="Arial" panose="020B0604020202020204" pitchFamily="34" charset="0"/>
              <a:buChar char="•"/>
            </a:pPr>
            <a:r>
              <a:rPr lang="en-US" sz="2800" dirty="0" err="1"/>
              <a:t>Gunakan</a:t>
            </a:r>
            <a:r>
              <a:rPr lang="en-US" sz="2800" dirty="0"/>
              <a:t> </a:t>
            </a:r>
            <a:r>
              <a:rPr lang="en-US" sz="2800" dirty="0" err="1"/>
              <a:t>satu</a:t>
            </a:r>
            <a:r>
              <a:rPr lang="en-US" sz="2800" dirty="0"/>
              <a:t> </a:t>
            </a:r>
            <a:r>
              <a:rPr lang="en-US" sz="2800" dirty="0" err="1"/>
              <a:t>buah</a:t>
            </a:r>
            <a:r>
              <a:rPr lang="en-US" sz="2800" dirty="0"/>
              <a:t> </a:t>
            </a:r>
            <a:r>
              <a:rPr lang="en-US" sz="2800" dirty="0" err="1"/>
              <a:t>prosedur</a:t>
            </a:r>
            <a:r>
              <a:rPr lang="en-US" sz="2800" dirty="0"/>
              <a:t> </a:t>
            </a:r>
            <a:r>
              <a:rPr lang="en-US" sz="2800" dirty="0" err="1"/>
              <a:t>saja</a:t>
            </a:r>
            <a:r>
              <a:rPr lang="en-US" sz="2800" dirty="0"/>
              <a:t>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melakukan</a:t>
            </a:r>
            <a:r>
              <a:rPr lang="en-US" sz="2800" dirty="0"/>
              <a:t> </a:t>
            </a:r>
            <a:r>
              <a:rPr lang="en-US" sz="2800" dirty="0" err="1"/>
              <a:t>pengurutan</a:t>
            </a:r>
            <a:r>
              <a:rPr lang="en-US" sz="2800" dirty="0"/>
              <a:t> naik, </a:t>
            </a:r>
            <a:r>
              <a:rPr lang="en-US" sz="2800" dirty="0" err="1"/>
              <a:t>atau</a:t>
            </a:r>
            <a:r>
              <a:rPr lang="en-US" sz="2800" dirty="0"/>
              <a:t> </a:t>
            </a:r>
            <a:r>
              <a:rPr lang="en-US" sz="2800" dirty="0" err="1"/>
              <a:t>menurun</a:t>
            </a:r>
            <a:r>
              <a:rPr lang="en-US" sz="2800" dirty="0"/>
              <a:t>.</a:t>
            </a:r>
          </a:p>
          <a:p>
            <a:pPr marL="357188" indent="-357188">
              <a:buFont typeface="Arial" panose="020B0604020202020204" pitchFamily="34" charset="0"/>
              <a:buChar char="•"/>
            </a:pPr>
            <a:r>
              <a:rPr lang="en-US" sz="2800" dirty="0" err="1"/>
              <a:t>Lakukan</a:t>
            </a:r>
            <a:r>
              <a:rPr lang="en-US" sz="2800" dirty="0"/>
              <a:t> </a:t>
            </a:r>
            <a:r>
              <a:rPr lang="en-US" sz="2800" dirty="0" err="1"/>
              <a:t>simulasi</a:t>
            </a:r>
            <a:r>
              <a:rPr lang="en-US" sz="2800" dirty="0"/>
              <a:t> </a:t>
            </a:r>
            <a:r>
              <a:rPr lang="en-US" sz="2800" dirty="0" err="1"/>
              <a:t>pengurutan</a:t>
            </a:r>
            <a:r>
              <a:rPr lang="en-US" sz="2800" dirty="0"/>
              <a:t> </a:t>
            </a:r>
            <a:r>
              <a:rPr lang="en-US" sz="2800" dirty="0" err="1"/>
              <a:t>menaik</a:t>
            </a:r>
            <a:r>
              <a:rPr lang="en-US" sz="2800" dirty="0"/>
              <a:t> dan </a:t>
            </a:r>
            <a:r>
              <a:rPr lang="en-US" sz="2800" dirty="0" err="1"/>
              <a:t>menurun</a:t>
            </a:r>
            <a:r>
              <a:rPr lang="en-US" sz="2800" dirty="0"/>
              <a:t> </a:t>
            </a:r>
            <a:r>
              <a:rPr lang="en-US" sz="2800" dirty="0" err="1"/>
              <a:t>terhadap</a:t>
            </a:r>
            <a:r>
              <a:rPr lang="en-US" sz="2800" dirty="0"/>
              <a:t> data </a:t>
            </a:r>
            <a:r>
              <a:rPr lang="en-US" sz="2800" dirty="0" err="1"/>
              <a:t>tersebut</a:t>
            </a:r>
            <a:r>
              <a:rPr lang="en-US" sz="2800" dirty="0"/>
              <a:t> </a:t>
            </a:r>
            <a:r>
              <a:rPr lang="en-US" sz="2800" dirty="0" err="1"/>
              <a:t>menggunakan</a:t>
            </a:r>
            <a:r>
              <a:rPr lang="en-US" sz="2800" dirty="0"/>
              <a:t> </a:t>
            </a:r>
            <a:r>
              <a:rPr lang="en-US" sz="2800" dirty="0" err="1"/>
              <a:t>algoritma</a:t>
            </a:r>
            <a:r>
              <a:rPr lang="en-US" sz="2800" dirty="0"/>
              <a:t> Insertion Sort.</a:t>
            </a:r>
          </a:p>
        </p:txBody>
      </p:sp>
    </p:spTree>
    <p:extLst>
      <p:ext uri="{BB962C8B-B14F-4D97-AF65-F5344CB8AC3E}">
        <p14:creationId xmlns:p14="http://schemas.microsoft.com/office/powerpoint/2010/main" val="1946940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pengurutan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57188" indent="-357188">
              <a:buFont typeface="Arial" panose="020B0604020202020204" pitchFamily="34" charset="0"/>
              <a:buChar char="•"/>
            </a:pPr>
            <a:r>
              <a:rPr lang="en-US" sz="3600" dirty="0" err="1"/>
              <a:t>Suatu</a:t>
            </a:r>
            <a:r>
              <a:rPr lang="en-US" sz="3600" dirty="0"/>
              <a:t> proses (</a:t>
            </a:r>
            <a:r>
              <a:rPr lang="en-US" sz="3600" dirty="0" err="1"/>
              <a:t>operasi</a:t>
            </a:r>
            <a:r>
              <a:rPr lang="en-US" sz="3600" dirty="0"/>
              <a:t>) yang </a:t>
            </a:r>
            <a:r>
              <a:rPr lang="en-US" sz="3600" dirty="0" err="1"/>
              <a:t>mengurutkan</a:t>
            </a:r>
            <a:r>
              <a:rPr lang="en-US" sz="3600" dirty="0"/>
              <a:t> data </a:t>
            </a:r>
            <a:r>
              <a:rPr lang="en-US" sz="3600" dirty="0" err="1"/>
              <a:t>sehingga</a:t>
            </a:r>
            <a:r>
              <a:rPr lang="en-US" sz="3600" dirty="0"/>
              <a:t> </a:t>
            </a:r>
            <a:r>
              <a:rPr lang="en-US" sz="3600" dirty="0" err="1"/>
              <a:t>tersusun</a:t>
            </a:r>
            <a:r>
              <a:rPr lang="en-US" sz="3600" dirty="0"/>
              <a:t> </a:t>
            </a:r>
            <a:r>
              <a:rPr lang="en-US" sz="3600" dirty="0" err="1"/>
              <a:t>teratur</a:t>
            </a:r>
            <a:r>
              <a:rPr lang="en-US" sz="3600" dirty="0"/>
              <a:t> </a:t>
            </a:r>
            <a:r>
              <a:rPr lang="en-US" sz="3600" dirty="0" err="1"/>
              <a:t>menurut</a:t>
            </a:r>
            <a:r>
              <a:rPr lang="en-US" sz="3600" dirty="0"/>
              <a:t>  </a:t>
            </a:r>
            <a:r>
              <a:rPr lang="en-US" sz="3600" dirty="0" err="1"/>
              <a:t>aturan</a:t>
            </a:r>
            <a:r>
              <a:rPr lang="en-US" sz="3600" dirty="0"/>
              <a:t> </a:t>
            </a:r>
            <a:r>
              <a:rPr lang="en-US" sz="3600" dirty="0" err="1"/>
              <a:t>tertentu</a:t>
            </a:r>
            <a:r>
              <a:rPr lang="en-US" sz="3600" dirty="0"/>
              <a:t>.</a:t>
            </a:r>
          </a:p>
          <a:p>
            <a:pPr marL="357188" indent="-357188">
              <a:buFont typeface="Arial" panose="020B0604020202020204" pitchFamily="34" charset="0"/>
              <a:buChar char="•"/>
            </a:pPr>
            <a:r>
              <a:rPr lang="en-US" sz="3600" dirty="0" err="1"/>
              <a:t>Terdapat</a:t>
            </a:r>
            <a:r>
              <a:rPr lang="en-US" sz="3600" dirty="0"/>
              <a:t> </a:t>
            </a:r>
            <a:r>
              <a:rPr lang="en-US" sz="3600" dirty="0" err="1"/>
              <a:t>dua</a:t>
            </a:r>
            <a:r>
              <a:rPr lang="en-US" sz="3600" dirty="0"/>
              <a:t> </a:t>
            </a:r>
            <a:r>
              <a:rPr lang="en-US" sz="3600" dirty="0" err="1"/>
              <a:t>jenis</a:t>
            </a:r>
            <a:r>
              <a:rPr lang="en-US" sz="3600" dirty="0"/>
              <a:t> </a:t>
            </a:r>
            <a:r>
              <a:rPr lang="en-US" sz="3600" dirty="0" err="1"/>
              <a:t>pengurutan</a:t>
            </a:r>
            <a:r>
              <a:rPr lang="en-US" sz="3600" dirty="0"/>
              <a:t>, </a:t>
            </a:r>
            <a:r>
              <a:rPr lang="en-US" sz="3600" dirty="0" err="1"/>
              <a:t>yaitu</a:t>
            </a:r>
            <a:r>
              <a:rPr lang="en-US" sz="3600" dirty="0"/>
              <a:t>: increasing (naik) </a:t>
            </a:r>
            <a:r>
              <a:rPr lang="en-US" sz="3600" dirty="0" err="1"/>
              <a:t>atau</a:t>
            </a:r>
            <a:r>
              <a:rPr lang="en-US" sz="3600" dirty="0"/>
              <a:t> decreasing (</a:t>
            </a:r>
            <a:r>
              <a:rPr lang="en-US" sz="3600" dirty="0" err="1"/>
              <a:t>turun</a:t>
            </a:r>
            <a:r>
              <a:rPr lang="en-US" sz="3600" dirty="0"/>
              <a:t>).</a:t>
            </a:r>
            <a:endParaRPr lang="id-ID" sz="3600" dirty="0"/>
          </a:p>
        </p:txBody>
      </p:sp>
    </p:spTree>
    <p:extLst>
      <p:ext uri="{BB962C8B-B14F-4D97-AF65-F5344CB8AC3E}">
        <p14:creationId xmlns:p14="http://schemas.microsoft.com/office/powerpoint/2010/main" val="2727399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pengurutan</a:t>
            </a:r>
            <a:endParaRPr lang="id-ID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27AC96C-E7EE-497D-A387-B508CDC530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0402218"/>
              </p:ext>
            </p:extLst>
          </p:nvPr>
        </p:nvGraphicFramePr>
        <p:xfrm>
          <a:off x="1767912" y="3329088"/>
          <a:ext cx="8011816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4557">
                  <a:extLst>
                    <a:ext uri="{9D8B030D-6E8A-4147-A177-3AD203B41FA5}">
                      <a16:colId xmlns:a16="http://schemas.microsoft.com/office/drawing/2014/main" val="1348399537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188875702"/>
                    </a:ext>
                  </a:extLst>
                </a:gridCol>
                <a:gridCol w="992777">
                  <a:extLst>
                    <a:ext uri="{9D8B030D-6E8A-4147-A177-3AD203B41FA5}">
                      <a16:colId xmlns:a16="http://schemas.microsoft.com/office/drawing/2014/main" val="4205518537"/>
                    </a:ext>
                  </a:extLst>
                </a:gridCol>
                <a:gridCol w="905691">
                  <a:extLst>
                    <a:ext uri="{9D8B030D-6E8A-4147-A177-3AD203B41FA5}">
                      <a16:colId xmlns:a16="http://schemas.microsoft.com/office/drawing/2014/main" val="245160995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98716131"/>
                    </a:ext>
                  </a:extLst>
                </a:gridCol>
                <a:gridCol w="853440">
                  <a:extLst>
                    <a:ext uri="{9D8B030D-6E8A-4147-A177-3AD203B41FA5}">
                      <a16:colId xmlns:a16="http://schemas.microsoft.com/office/drawing/2014/main" val="1156385661"/>
                    </a:ext>
                  </a:extLst>
                </a:gridCol>
                <a:gridCol w="853440">
                  <a:extLst>
                    <a:ext uri="{9D8B030D-6E8A-4147-A177-3AD203B41FA5}">
                      <a16:colId xmlns:a16="http://schemas.microsoft.com/office/drawing/2014/main" val="2224625030"/>
                    </a:ext>
                  </a:extLst>
                </a:gridCol>
                <a:gridCol w="836025">
                  <a:extLst>
                    <a:ext uri="{9D8B030D-6E8A-4147-A177-3AD203B41FA5}">
                      <a16:colId xmlns:a16="http://schemas.microsoft.com/office/drawing/2014/main" val="797969236"/>
                    </a:ext>
                  </a:extLst>
                </a:gridCol>
              </a:tblGrid>
              <a:tr h="381323">
                <a:tc>
                  <a:txBody>
                    <a:bodyPr/>
                    <a:lstStyle/>
                    <a:p>
                      <a:pPr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Data </a:t>
                      </a:r>
                      <a:r>
                        <a:rPr lang="en-US" sz="2000" b="0" dirty="0" err="1">
                          <a:solidFill>
                            <a:schemeClr val="tx1"/>
                          </a:solidFill>
                        </a:rPr>
                        <a:t>Acak</a:t>
                      </a:r>
                      <a:endParaRPr lang="id-ID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id-ID" sz="20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id-ID" sz="20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endParaRPr lang="id-ID" sz="20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id-ID" sz="20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id-ID" sz="20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25</a:t>
                      </a:r>
                      <a:endParaRPr lang="id-ID" sz="20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  <a:endParaRPr lang="id-ID" sz="20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1491926"/>
                  </a:ext>
                </a:extLst>
              </a:tr>
              <a:tr h="381323">
                <a:tc>
                  <a:txBody>
                    <a:bodyPr/>
                    <a:lstStyle/>
                    <a:p>
                      <a:pPr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Ascending</a:t>
                      </a:r>
                      <a:endParaRPr lang="id-ID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id-ID" sz="20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id-ID" sz="20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id-ID" sz="20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id-ID" sz="20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endParaRPr lang="id-ID" sz="20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  <a:endParaRPr lang="id-ID" sz="20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25</a:t>
                      </a:r>
                      <a:endParaRPr lang="id-ID" sz="20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3593092"/>
                  </a:ext>
                </a:extLst>
              </a:tr>
              <a:tr h="381323">
                <a:tc>
                  <a:txBody>
                    <a:bodyPr/>
                    <a:lstStyle/>
                    <a:p>
                      <a:pPr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Descending</a:t>
                      </a:r>
                      <a:endParaRPr lang="id-ID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25</a:t>
                      </a:r>
                      <a:endParaRPr lang="id-ID" sz="20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  <a:endParaRPr lang="id-ID" sz="20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endParaRPr lang="id-ID" sz="20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id-ID" sz="20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id-ID" sz="20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id-ID" sz="20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id-ID" sz="20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06924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0907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Kegunaan</a:t>
            </a:r>
            <a:r>
              <a:rPr lang="en-US" dirty="0"/>
              <a:t> </a:t>
            </a:r>
            <a:r>
              <a:rPr lang="en-US" dirty="0" err="1"/>
              <a:t>pengurutan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57188" indent="-357188">
              <a:buFont typeface="Arial" panose="020B0604020202020204" pitchFamily="34" charset="0"/>
              <a:buChar char="•"/>
            </a:pPr>
            <a:r>
              <a:rPr lang="en-US" sz="3200" dirty="0" err="1"/>
              <a:t>Membantu</a:t>
            </a:r>
            <a:r>
              <a:rPr lang="en-US" sz="3200" dirty="0"/>
              <a:t> proses </a:t>
            </a:r>
            <a:r>
              <a:rPr lang="en-US" sz="3200" dirty="0" err="1"/>
              <a:t>pencarian</a:t>
            </a:r>
            <a:r>
              <a:rPr lang="en-US" sz="3200" dirty="0"/>
              <a:t> (searching)</a:t>
            </a:r>
          </a:p>
          <a:p>
            <a:pPr marL="357188" indent="-357188">
              <a:buFont typeface="Arial" panose="020B0604020202020204" pitchFamily="34" charset="0"/>
              <a:buChar char="•"/>
            </a:pPr>
            <a:r>
              <a:rPr lang="en-US" sz="3200" dirty="0" err="1"/>
              <a:t>Menyelesaikan</a:t>
            </a:r>
            <a:r>
              <a:rPr lang="en-US" sz="3200" dirty="0"/>
              <a:t> </a:t>
            </a:r>
            <a:r>
              <a:rPr lang="en-US" sz="3200" dirty="0" err="1"/>
              <a:t>masalah-masalah</a:t>
            </a:r>
            <a:r>
              <a:rPr lang="en-US" sz="3200" dirty="0"/>
              <a:t> </a:t>
            </a:r>
            <a:r>
              <a:rPr lang="en-US" sz="3200" dirty="0" err="1"/>
              <a:t>kompleks</a:t>
            </a:r>
            <a:r>
              <a:rPr lang="en-US" sz="3200" dirty="0"/>
              <a:t> </a:t>
            </a:r>
            <a:r>
              <a:rPr lang="en-US" sz="3200" dirty="0" err="1"/>
              <a:t>seperti</a:t>
            </a:r>
            <a:r>
              <a:rPr lang="en-US" sz="3200" dirty="0"/>
              <a:t> </a:t>
            </a:r>
            <a:r>
              <a:rPr lang="en-US" sz="3200" dirty="0" err="1"/>
              <a:t>penjadwalan</a:t>
            </a:r>
            <a:r>
              <a:rPr lang="en-US" sz="3200" dirty="0"/>
              <a:t> (scheduling), </a:t>
            </a:r>
            <a:r>
              <a:rPr lang="en-US" sz="3200" dirty="0" err="1"/>
              <a:t>pengolahan</a:t>
            </a:r>
            <a:r>
              <a:rPr lang="en-US" sz="3200" dirty="0"/>
              <a:t> basis data, </a:t>
            </a:r>
            <a:r>
              <a:rPr lang="en-US" sz="3200" dirty="0" err="1"/>
              <a:t>riset</a:t>
            </a:r>
            <a:r>
              <a:rPr lang="en-US" sz="3200" dirty="0"/>
              <a:t> </a:t>
            </a:r>
            <a:r>
              <a:rPr lang="en-US" sz="3200" dirty="0" err="1"/>
              <a:t>operasi</a:t>
            </a:r>
            <a:r>
              <a:rPr lang="en-US" sz="3200" dirty="0"/>
              <a:t>, </a:t>
            </a:r>
            <a:r>
              <a:rPr lang="en-US" sz="3200" dirty="0" err="1"/>
              <a:t>dsb</a:t>
            </a:r>
            <a:r>
              <a:rPr lang="en-US" sz="3200" dirty="0"/>
              <a:t>.</a:t>
            </a:r>
            <a:endParaRPr lang="id-ID" sz="3200" dirty="0"/>
          </a:p>
        </p:txBody>
      </p:sp>
    </p:spTree>
    <p:extLst>
      <p:ext uri="{BB962C8B-B14F-4D97-AF65-F5344CB8AC3E}">
        <p14:creationId xmlns:p14="http://schemas.microsoft.com/office/powerpoint/2010/main" val="22181762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/>
              <a:t>pengurutan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57188" indent="-357188">
              <a:buFont typeface="Arial" panose="020B0604020202020204" pitchFamily="34" charset="0"/>
              <a:buChar char="•"/>
            </a:pPr>
            <a:r>
              <a:rPr lang="en-US" sz="3600" dirty="0" err="1"/>
              <a:t>Pengurutan</a:t>
            </a:r>
            <a:r>
              <a:rPr lang="en-US" sz="3600" dirty="0"/>
              <a:t> data internal</a:t>
            </a:r>
          </a:p>
          <a:p>
            <a:pPr marL="713804" lvl="2" indent="-357188">
              <a:buFont typeface="Wingdings" panose="05000000000000000000" pitchFamily="2" charset="2"/>
              <a:buChar char="Ø"/>
            </a:pPr>
            <a:r>
              <a:rPr lang="en-US" sz="2800" dirty="0"/>
              <a:t>Data </a:t>
            </a:r>
            <a:r>
              <a:rPr lang="en-US" sz="2800" dirty="0" err="1"/>
              <a:t>sedikit</a:t>
            </a:r>
            <a:r>
              <a:rPr lang="en-US" sz="2800" dirty="0"/>
              <a:t> </a:t>
            </a:r>
            <a:r>
              <a:rPr lang="en-US" sz="2800" dirty="0" err="1"/>
              <a:t>sehingga</a:t>
            </a:r>
            <a:r>
              <a:rPr lang="en-US" sz="2800" dirty="0"/>
              <a:t> proses </a:t>
            </a:r>
            <a:r>
              <a:rPr lang="en-US" sz="2800" dirty="0" err="1"/>
              <a:t>dapat</a:t>
            </a:r>
            <a:r>
              <a:rPr lang="en-US" sz="2800" dirty="0"/>
              <a:t> </a:t>
            </a:r>
            <a:r>
              <a:rPr lang="en-US" sz="2800" dirty="0" err="1"/>
              <a:t>dilakukan</a:t>
            </a:r>
            <a:r>
              <a:rPr lang="en-US" sz="2800" dirty="0"/>
              <a:t> </a:t>
            </a:r>
            <a:r>
              <a:rPr lang="en-US" sz="2800" dirty="0" err="1"/>
              <a:t>dalam</a:t>
            </a:r>
            <a:r>
              <a:rPr lang="en-US" sz="2800" dirty="0"/>
              <a:t> main memory.</a:t>
            </a:r>
          </a:p>
          <a:p>
            <a:pPr marL="357188" indent="-357188">
              <a:buFont typeface="Arial" panose="020B0604020202020204" pitchFamily="34" charset="0"/>
              <a:buChar char="•"/>
            </a:pPr>
            <a:r>
              <a:rPr lang="en-US" sz="3600" dirty="0" err="1"/>
              <a:t>Pengurutan</a:t>
            </a:r>
            <a:r>
              <a:rPr lang="en-US" sz="3600" dirty="0"/>
              <a:t> data </a:t>
            </a:r>
            <a:r>
              <a:rPr lang="en-US" sz="3600" dirty="0" err="1"/>
              <a:t>eksternal</a:t>
            </a:r>
            <a:endParaRPr lang="en-US" sz="3600" dirty="0"/>
          </a:p>
          <a:p>
            <a:pPr marL="713804" lvl="2" indent="-357188">
              <a:buFont typeface="Wingdings" panose="05000000000000000000" pitchFamily="2" charset="2"/>
              <a:buChar char="Ø"/>
            </a:pPr>
            <a:r>
              <a:rPr lang="en-US" sz="2800" dirty="0"/>
              <a:t>Data </a:t>
            </a:r>
            <a:r>
              <a:rPr lang="en-US" sz="2800" dirty="0" err="1"/>
              <a:t>besar</a:t>
            </a:r>
            <a:r>
              <a:rPr lang="en-US" sz="2800" dirty="0"/>
              <a:t>, </a:t>
            </a:r>
            <a:r>
              <a:rPr lang="en-US" sz="2800" dirty="0" err="1"/>
              <a:t>koleksi</a:t>
            </a:r>
            <a:r>
              <a:rPr lang="en-US" sz="2800" dirty="0"/>
              <a:t> data </a:t>
            </a:r>
            <a:r>
              <a:rPr lang="en-US" sz="2800" dirty="0" err="1"/>
              <a:t>tersebut</a:t>
            </a:r>
            <a:r>
              <a:rPr lang="en-US" sz="2800" dirty="0"/>
              <a:t> </a:t>
            </a:r>
            <a:r>
              <a:rPr lang="en-US" sz="2800" dirty="0" err="1"/>
              <a:t>ada</a:t>
            </a:r>
            <a:r>
              <a:rPr lang="en-US" sz="2800" dirty="0"/>
              <a:t> </a:t>
            </a:r>
            <a:r>
              <a:rPr lang="en-US" sz="2800" dirty="0" err="1"/>
              <a:t>dalam</a:t>
            </a:r>
            <a:r>
              <a:rPr lang="en-US" sz="2800" dirty="0"/>
              <a:t> auxiliary memory device </a:t>
            </a:r>
            <a:r>
              <a:rPr lang="en-US" sz="2800" dirty="0" err="1"/>
              <a:t>seperti</a:t>
            </a:r>
            <a:r>
              <a:rPr lang="en-US" sz="2800" dirty="0"/>
              <a:t> magnetic tape </a:t>
            </a:r>
            <a:r>
              <a:rPr lang="en-US" sz="2800" dirty="0" err="1"/>
              <a:t>atau</a:t>
            </a:r>
            <a:r>
              <a:rPr lang="en-US" sz="2800" dirty="0"/>
              <a:t> disk.</a:t>
            </a:r>
            <a:endParaRPr lang="id-ID" sz="2800" dirty="0"/>
          </a:p>
        </p:txBody>
      </p:sp>
    </p:spTree>
    <p:extLst>
      <p:ext uri="{BB962C8B-B14F-4D97-AF65-F5344CB8AC3E}">
        <p14:creationId xmlns:p14="http://schemas.microsoft.com/office/powerpoint/2010/main" val="2042213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-US" dirty="0" err="1"/>
              <a:t>pengurutan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err="1"/>
              <a:t>Terdapat</a:t>
            </a:r>
            <a:r>
              <a:rPr lang="en-US" sz="2400" dirty="0"/>
              <a:t> </a:t>
            </a:r>
            <a:r>
              <a:rPr lang="en-US" sz="2400" dirty="0" err="1"/>
              <a:t>banyak</a:t>
            </a:r>
            <a:r>
              <a:rPr lang="en-US" sz="2400" dirty="0"/>
              <a:t> </a:t>
            </a:r>
            <a:r>
              <a:rPr lang="en-US" sz="2400" dirty="0" err="1"/>
              <a:t>metode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melakukan</a:t>
            </a:r>
            <a:r>
              <a:rPr lang="en-US" sz="2400" dirty="0"/>
              <a:t> </a:t>
            </a:r>
            <a:r>
              <a:rPr lang="en-US" sz="2400" dirty="0" err="1"/>
              <a:t>pengurutan</a:t>
            </a:r>
            <a:r>
              <a:rPr lang="en-US" sz="2400" dirty="0"/>
              <a:t>, </a:t>
            </a:r>
            <a:r>
              <a:rPr lang="en-US" sz="2400" dirty="0" err="1"/>
              <a:t>diantaranya</a:t>
            </a:r>
            <a:r>
              <a:rPr lang="en-US" sz="2400" dirty="0"/>
              <a:t>:</a:t>
            </a:r>
          </a:p>
          <a:p>
            <a:pPr marL="357188" indent="-357188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Bubble Sort</a:t>
            </a:r>
          </a:p>
          <a:p>
            <a:pPr marL="357188" indent="-357188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Selection Sort</a:t>
            </a:r>
          </a:p>
          <a:p>
            <a:pPr marL="357188" indent="-357188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Insertion Sort</a:t>
            </a:r>
          </a:p>
          <a:p>
            <a:pPr marL="357188" indent="-357188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Shell Sort</a:t>
            </a:r>
          </a:p>
          <a:p>
            <a:pPr marL="357188" indent="-357188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Merge Sort</a:t>
            </a:r>
          </a:p>
          <a:p>
            <a:pPr marL="357188" indent="-357188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Quick Sort</a:t>
            </a:r>
          </a:p>
          <a:p>
            <a:pPr marL="357188" indent="-357188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2000" dirty="0" err="1"/>
              <a:t>Dsb</a:t>
            </a:r>
            <a:r>
              <a:rPr lang="en-US" sz="2000" dirty="0"/>
              <a:t>.</a:t>
            </a:r>
            <a:endParaRPr lang="id-ID" sz="2000" dirty="0"/>
          </a:p>
        </p:txBody>
      </p:sp>
    </p:spTree>
    <p:extLst>
      <p:ext uri="{BB962C8B-B14F-4D97-AF65-F5344CB8AC3E}">
        <p14:creationId xmlns:p14="http://schemas.microsoft.com/office/powerpoint/2010/main" val="32303448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57188" indent="-357188">
              <a:buFont typeface="Arial" panose="020B0604020202020204" pitchFamily="34" charset="0"/>
              <a:buChar char="•"/>
            </a:pPr>
            <a:r>
              <a:rPr lang="en-US" sz="3200" dirty="0" err="1"/>
              <a:t>Disebut</a:t>
            </a:r>
            <a:r>
              <a:rPr lang="en-US" sz="3200" dirty="0"/>
              <a:t> </a:t>
            </a:r>
            <a:r>
              <a:rPr lang="en-US" sz="3200" dirty="0" err="1"/>
              <a:t>pengurutan</a:t>
            </a:r>
            <a:r>
              <a:rPr lang="en-US" sz="3200" dirty="0"/>
              <a:t> </a:t>
            </a:r>
            <a:r>
              <a:rPr lang="en-US" sz="3200" dirty="0" err="1"/>
              <a:t>gelembung</a:t>
            </a:r>
            <a:r>
              <a:rPr lang="en-US" sz="3200" dirty="0"/>
              <a:t>, </a:t>
            </a:r>
            <a:r>
              <a:rPr lang="en-US" sz="3200" dirty="0" err="1"/>
              <a:t>menggunakan</a:t>
            </a:r>
            <a:r>
              <a:rPr lang="en-US" sz="3200" dirty="0"/>
              <a:t> </a:t>
            </a:r>
            <a:r>
              <a:rPr lang="en-US" sz="3200" dirty="0" err="1"/>
              <a:t>terminologi</a:t>
            </a:r>
            <a:r>
              <a:rPr lang="en-US" sz="3200" dirty="0"/>
              <a:t> </a:t>
            </a:r>
            <a:r>
              <a:rPr lang="en-US" sz="3200" dirty="0" err="1"/>
              <a:t>gelembung</a:t>
            </a:r>
            <a:r>
              <a:rPr lang="en-US" sz="3200" dirty="0"/>
              <a:t> </a:t>
            </a:r>
            <a:r>
              <a:rPr lang="en-US" sz="3200" dirty="0" err="1"/>
              <a:t>karena</a:t>
            </a:r>
            <a:r>
              <a:rPr lang="en-US" sz="3200" dirty="0"/>
              <a:t> </a:t>
            </a:r>
            <a:r>
              <a:rPr lang="en-US" sz="3200" dirty="0" err="1"/>
              <a:t>berat</a:t>
            </a:r>
            <a:r>
              <a:rPr lang="en-US" sz="3200" dirty="0"/>
              <a:t> </a:t>
            </a:r>
            <a:r>
              <a:rPr lang="en-US" sz="3200" dirty="0" err="1"/>
              <a:t>jenis</a:t>
            </a:r>
            <a:r>
              <a:rPr lang="en-US" sz="3200" dirty="0"/>
              <a:t> </a:t>
            </a:r>
            <a:r>
              <a:rPr lang="en-US" sz="3200" dirty="0" err="1"/>
              <a:t>nya</a:t>
            </a:r>
            <a:r>
              <a:rPr lang="en-US" sz="3200" dirty="0"/>
              <a:t> </a:t>
            </a:r>
            <a:r>
              <a:rPr lang="en-US" sz="3200" dirty="0" err="1"/>
              <a:t>yg</a:t>
            </a:r>
            <a:r>
              <a:rPr lang="en-US" sz="3200" dirty="0"/>
              <a:t> </a:t>
            </a:r>
            <a:r>
              <a:rPr lang="en-US" sz="3200" dirty="0" err="1"/>
              <a:t>lebih</a:t>
            </a:r>
            <a:r>
              <a:rPr lang="en-US" sz="3200" dirty="0"/>
              <a:t> </a:t>
            </a:r>
            <a:r>
              <a:rPr lang="en-US" sz="3200" dirty="0" err="1"/>
              <a:t>ringan</a:t>
            </a:r>
            <a:r>
              <a:rPr lang="en-US" sz="3200" dirty="0"/>
              <a:t> </a:t>
            </a:r>
            <a:r>
              <a:rPr lang="en-US" sz="3200" dirty="0" err="1"/>
              <a:t>dari</a:t>
            </a:r>
            <a:r>
              <a:rPr lang="en-US" sz="3200" dirty="0"/>
              <a:t> air. </a:t>
            </a:r>
          </a:p>
          <a:p>
            <a:pPr marL="357188" indent="-357188">
              <a:buFont typeface="Arial" panose="020B0604020202020204" pitchFamily="34" charset="0"/>
              <a:buChar char="•"/>
            </a:pPr>
            <a:r>
              <a:rPr lang="en-US" sz="3200" dirty="0" err="1"/>
              <a:t>Menyebabkan</a:t>
            </a:r>
            <a:r>
              <a:rPr lang="en-US" sz="3200" dirty="0"/>
              <a:t> </a:t>
            </a:r>
            <a:r>
              <a:rPr lang="en-US" sz="3200" dirty="0" err="1"/>
              <a:t>gelembung</a:t>
            </a:r>
            <a:r>
              <a:rPr lang="en-US" sz="3200" dirty="0"/>
              <a:t> </a:t>
            </a:r>
            <a:r>
              <a:rPr lang="en-US" sz="3200" dirty="0" err="1"/>
              <a:t>selalu</a:t>
            </a:r>
            <a:r>
              <a:rPr lang="en-US" sz="3200" dirty="0"/>
              <a:t> </a:t>
            </a:r>
            <a:r>
              <a:rPr lang="en-US" sz="3200" dirty="0" err="1"/>
              <a:t>muncul</a:t>
            </a:r>
            <a:r>
              <a:rPr lang="en-US" sz="3200" dirty="0"/>
              <a:t> </a:t>
            </a:r>
            <a:r>
              <a:rPr lang="en-US" sz="3200" dirty="0" err="1"/>
              <a:t>ke</a:t>
            </a:r>
            <a:r>
              <a:rPr lang="en-US" sz="3200" dirty="0"/>
              <a:t> </a:t>
            </a:r>
            <a:r>
              <a:rPr lang="en-US" sz="3200" dirty="0" err="1"/>
              <a:t>permukaan</a:t>
            </a:r>
            <a:r>
              <a:rPr lang="en-US" sz="3200" dirty="0"/>
              <a:t>, dan yang lain </a:t>
            </a:r>
            <a:r>
              <a:rPr lang="en-US" sz="3200"/>
              <a:t>terbenam.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1215741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2631</TotalTime>
  <Words>2069</Words>
  <Application>Microsoft Office PowerPoint</Application>
  <PresentationFormat>Widescreen</PresentationFormat>
  <Paragraphs>615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6" baseType="lpstr">
      <vt:lpstr>Arial</vt:lpstr>
      <vt:lpstr>Calibri</vt:lpstr>
      <vt:lpstr>Cambria Math</vt:lpstr>
      <vt:lpstr>Courier New</vt:lpstr>
      <vt:lpstr>Times New Roman</vt:lpstr>
      <vt:lpstr>Tw Cen MT</vt:lpstr>
      <vt:lpstr>Tw Cen MT Condensed</vt:lpstr>
      <vt:lpstr>Wingdings</vt:lpstr>
      <vt:lpstr>Wingdings 3</vt:lpstr>
      <vt:lpstr>Integral</vt:lpstr>
      <vt:lpstr>SORTING ALGORITMA dan Pemrograman II</vt:lpstr>
      <vt:lpstr>Tujuan perkuliahan</vt:lpstr>
      <vt:lpstr>Pre test</vt:lpstr>
      <vt:lpstr>pengurutan</vt:lpstr>
      <vt:lpstr>pengurutan</vt:lpstr>
      <vt:lpstr>Kegunaan pengurutan</vt:lpstr>
      <vt:lpstr>jenis pengurutan</vt:lpstr>
      <vt:lpstr>Algoritma pengurutan</vt:lpstr>
      <vt:lpstr>Bubble sort</vt:lpstr>
      <vt:lpstr>Bubble sort</vt:lpstr>
      <vt:lpstr>Bubble sort</vt:lpstr>
      <vt:lpstr>Bubble sort</vt:lpstr>
      <vt:lpstr>Bubble sort</vt:lpstr>
      <vt:lpstr>Bubble sort</vt:lpstr>
      <vt:lpstr>Bubble sort</vt:lpstr>
      <vt:lpstr>Bubble sort</vt:lpstr>
      <vt:lpstr>Bubble sort</vt:lpstr>
      <vt:lpstr>Latihan simulasi bubble sort</vt:lpstr>
      <vt:lpstr>Algoritma Bubble sort</vt:lpstr>
      <vt:lpstr>Latihan simulasi bubble sort</vt:lpstr>
      <vt:lpstr>Latihan simulasi bubble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Algoritma selection sort</vt:lpstr>
      <vt:lpstr>Latihan simulasi selection sort</vt:lpstr>
      <vt:lpstr>Latihan simulasi bubble sort</vt:lpstr>
      <vt:lpstr>Pengurutan pada record</vt:lpstr>
      <vt:lpstr>PowerPoint Presentation</vt:lpstr>
      <vt:lpstr>PR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SORTING ALGORITMA dan Strktur DATA II</dc:title>
  <dc:creator>Rajif Agung Yunmar</dc:creator>
  <cp:lastModifiedBy>Setiawan Andika</cp:lastModifiedBy>
  <cp:revision>56</cp:revision>
  <dcterms:created xsi:type="dcterms:W3CDTF">2019-04-16T10:10:21Z</dcterms:created>
  <dcterms:modified xsi:type="dcterms:W3CDTF">2020-04-26T22:13:37Z</dcterms:modified>
</cp:coreProperties>
</file>