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6" r:id="rId29"/>
    <p:sldId id="285" r:id="rId30"/>
    <p:sldId id="287" r:id="rId31"/>
    <p:sldId id="288" r:id="rId32"/>
    <p:sldId id="289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7F79F-B82F-40EF-B3E4-86609741141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B734B-81E6-47B4-A5FE-C9F0A8B82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0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OCI provider enables Terraform to create, manage, and destroy resources in your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tenancy on OCI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B734B-81E6-47B4-A5FE-C9F0A8B821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5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5C1F-A694-4746-AAB8-C0B348D14C6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672D-0A64-4872-A411-86307201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3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5C1F-A694-4746-AAB8-C0B348D14C6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672D-0A64-4872-A411-86307201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9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5C1F-A694-4746-AAB8-C0B348D14C6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672D-0A64-4872-A411-86307201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1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5C1F-A694-4746-AAB8-C0B348D14C6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672D-0A64-4872-A411-86307201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8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5C1F-A694-4746-AAB8-C0B348D14C6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672D-0A64-4872-A411-86307201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5C1F-A694-4746-AAB8-C0B348D14C6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672D-0A64-4872-A411-86307201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5C1F-A694-4746-AAB8-C0B348D14C6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672D-0A64-4872-A411-86307201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7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5C1F-A694-4746-AAB8-C0B348D14C6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672D-0A64-4872-A411-86307201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5C1F-A694-4746-AAB8-C0B348D14C6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672D-0A64-4872-A411-86307201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8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5C1F-A694-4746-AAB8-C0B348D14C6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672D-0A64-4872-A411-86307201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2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5C1F-A694-4746-AAB8-C0B348D14C6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672D-0A64-4872-A411-86307201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2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05C1F-A694-4746-AAB8-C0B348D14C6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7672D-0A64-4872-A411-863072013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1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b="1" dirty="0" smtClean="0"/>
              <a:t>Terraform - OCI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6364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Resource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## Compartment Creation</a:t>
            </a:r>
          </a:p>
          <a:p>
            <a:pPr marL="400050" lvl="1" indent="0">
              <a:buNone/>
            </a:pPr>
            <a:r>
              <a:rPr lang="en-US" dirty="0"/>
              <a:t>resource "oci_identity_compartment" "compartment" {</a:t>
            </a:r>
          </a:p>
          <a:p>
            <a:pPr marL="400050" lvl="1" indent="0">
              <a:buNone/>
            </a:pPr>
            <a:r>
              <a:rPr lang="en-US" dirty="0"/>
              <a:t>name = "Terraform-compartment"</a:t>
            </a:r>
          </a:p>
          <a:p>
            <a:pPr marL="400050" lvl="1" indent="0">
              <a:buNone/>
            </a:pPr>
            <a:r>
              <a:rPr lang="en-US" dirty="0"/>
              <a:t>description = "Terraform-compartment"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2177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b="1" dirty="0"/>
              <a:t>## Group Creation</a:t>
            </a:r>
          </a:p>
          <a:p>
            <a:pPr marL="0" indent="0">
              <a:buNone/>
            </a:pPr>
            <a:r>
              <a:rPr lang="en-US" dirty="0"/>
              <a:t>resource "</a:t>
            </a:r>
            <a:r>
              <a:rPr lang="en-US" dirty="0" err="1"/>
              <a:t>oci_identity_group</a:t>
            </a:r>
            <a:r>
              <a:rPr lang="en-US" dirty="0"/>
              <a:t>" "</a:t>
            </a:r>
            <a:r>
              <a:rPr lang="en-US" dirty="0" err="1"/>
              <a:t>test_group</a:t>
            </a:r>
            <a:r>
              <a:rPr lang="en-US" dirty="0"/>
              <a:t>" {</a:t>
            </a:r>
          </a:p>
          <a:p>
            <a:pPr marL="0" indent="0">
              <a:buNone/>
            </a:pPr>
            <a:r>
              <a:rPr lang="en-US" dirty="0"/>
              <a:t>#Required</a:t>
            </a:r>
          </a:p>
          <a:p>
            <a:pPr marL="0" indent="0">
              <a:buNone/>
            </a:pPr>
            <a:r>
              <a:rPr lang="en-US" dirty="0" err="1"/>
              <a:t>compartment_id</a:t>
            </a:r>
            <a:r>
              <a:rPr lang="en-US" dirty="0"/>
              <a:t> = “xxx"</a:t>
            </a:r>
          </a:p>
          <a:p>
            <a:pPr marL="0" indent="0">
              <a:buNone/>
            </a:pPr>
            <a:r>
              <a:rPr lang="en-US" dirty="0"/>
              <a:t>description = "</a:t>
            </a:r>
            <a:r>
              <a:rPr lang="en-US" dirty="0" err="1"/>
              <a:t>terraform</a:t>
            </a:r>
            <a:r>
              <a:rPr lang="en-US" dirty="0"/>
              <a:t>-users-group"</a:t>
            </a:r>
          </a:p>
          <a:p>
            <a:pPr marL="0" indent="0">
              <a:buNone/>
            </a:pPr>
            <a:r>
              <a:rPr lang="en-US" dirty="0"/>
              <a:t>name = "terraform-users4"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729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Virtual Cloud Network?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/>
              <a:t>A VCN is a virtual private network that you set up in datacenters. A VCN covers </a:t>
            </a:r>
            <a:r>
              <a:rPr lang="en-US" sz="2400" dirty="0" smtClean="0"/>
              <a:t>single, continuous </a:t>
            </a:r>
            <a:r>
              <a:rPr lang="en-US" sz="2400" dirty="0"/>
              <a:t>IPv4 block of your choice.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range that you can use in OCI is /16 through /30. VCN resides within a single </a:t>
            </a:r>
            <a:r>
              <a:rPr lang="en-US" sz="2400" dirty="0" smtClean="0"/>
              <a:t>region but </a:t>
            </a:r>
            <a:r>
              <a:rPr lang="en-US" sz="2400" dirty="0"/>
              <a:t>can cross multiple Availability Domains.</a:t>
            </a:r>
          </a:p>
          <a:p>
            <a:r>
              <a:rPr lang="en-US" sz="2400" dirty="0" smtClean="0"/>
              <a:t>OCI </a:t>
            </a:r>
            <a:r>
              <a:rPr lang="en-US" sz="2400" dirty="0"/>
              <a:t>reserves the first two IP addresses and the last one in each subnet’s CIDR. </a:t>
            </a:r>
            <a:r>
              <a:rPr lang="en-US" sz="2400" dirty="0" smtClean="0"/>
              <a:t>Before proceeding </a:t>
            </a:r>
            <a:r>
              <a:rPr lang="en-US" sz="2400" dirty="0"/>
              <a:t>with the creation of VCN, be sure about the size. You can’t change the </a:t>
            </a:r>
            <a:r>
              <a:rPr lang="en-US" sz="2400" dirty="0" smtClean="0"/>
              <a:t>size after </a:t>
            </a:r>
            <a:r>
              <a:rPr lang="en-US" sz="2400" dirty="0"/>
              <a:t>you create them.</a:t>
            </a:r>
          </a:p>
          <a:p>
            <a:r>
              <a:rPr lang="en-US" sz="2400" dirty="0" smtClean="0"/>
              <a:t>Oracle </a:t>
            </a:r>
            <a:r>
              <a:rPr lang="en-US" sz="2400" dirty="0"/>
              <a:t>recommends using one of the private IP address ranges in RFC </a:t>
            </a:r>
            <a:r>
              <a:rPr lang="en-US" sz="2400" dirty="0" smtClean="0"/>
              <a:t>1918 (10.0.0.0/8,172.16/12 </a:t>
            </a:r>
            <a:r>
              <a:rPr lang="en-US" sz="2400" dirty="0"/>
              <a:t>and 192.168/16) for VCN address space.</a:t>
            </a:r>
          </a:p>
          <a:p>
            <a:r>
              <a:rPr lang="en-US" sz="2400" dirty="0" smtClean="0"/>
              <a:t>Terraform </a:t>
            </a:r>
            <a:r>
              <a:rPr lang="en-US" sz="2400" dirty="0"/>
              <a:t>Module: </a:t>
            </a:r>
            <a:r>
              <a:rPr lang="en-US" sz="2400" b="1" dirty="0" err="1"/>
              <a:t>oci_core_vcn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2177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Subnet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Subnet is a logical subdivision of an IP network. The practice of dividing a network into two or more networks is called subnetting.</a:t>
            </a:r>
          </a:p>
          <a:p>
            <a:r>
              <a:rPr lang="en-US" dirty="0" smtClean="0"/>
              <a:t>Each VCN is subdivided into subnets and subnets are contained within a single Availability Domain (AD).</a:t>
            </a:r>
          </a:p>
          <a:p>
            <a:r>
              <a:rPr lang="en-US" dirty="0" smtClean="0"/>
              <a:t>Subnets can be designed as Public or Private.</a:t>
            </a:r>
          </a:p>
          <a:p>
            <a:r>
              <a:rPr lang="en-US" dirty="0" smtClean="0"/>
              <a:t>You can have more than one subnet in an AD for a given VCN.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29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Default VCN Components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VCN </a:t>
            </a:r>
            <a:r>
              <a:rPr lang="en-US" dirty="0"/>
              <a:t>automatically comes with some default components:</a:t>
            </a:r>
          </a:p>
          <a:p>
            <a:r>
              <a:rPr lang="en-US" dirty="0" smtClean="0"/>
              <a:t>Default </a:t>
            </a:r>
            <a:r>
              <a:rPr lang="en-US" dirty="0"/>
              <a:t>Route Table</a:t>
            </a:r>
          </a:p>
          <a:p>
            <a:r>
              <a:rPr lang="en-US" dirty="0" smtClean="0"/>
              <a:t>Default </a:t>
            </a:r>
            <a:r>
              <a:rPr lang="en-US" dirty="0"/>
              <a:t>Security List</a:t>
            </a:r>
          </a:p>
          <a:p>
            <a:r>
              <a:rPr lang="en-US" dirty="0" smtClean="0"/>
              <a:t>Default </a:t>
            </a:r>
            <a:r>
              <a:rPr lang="en-US" dirty="0"/>
              <a:t>set of DHCP options</a:t>
            </a:r>
          </a:p>
        </p:txBody>
      </p:sp>
    </p:spTree>
    <p:extLst>
      <p:ext uri="{BB962C8B-B14F-4D97-AF65-F5344CB8AC3E}">
        <p14:creationId xmlns:p14="http://schemas.microsoft.com/office/powerpoint/2010/main" val="2442177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Resource Syntax: VCN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# Creation of VCN</a:t>
            </a:r>
          </a:p>
          <a:p>
            <a:pPr marL="0" indent="0">
              <a:buNone/>
            </a:pPr>
            <a:r>
              <a:rPr lang="en-US" b="1" dirty="0"/>
              <a:t>resource "</a:t>
            </a:r>
            <a:r>
              <a:rPr lang="en-US" b="1" dirty="0" err="1"/>
              <a:t>oci_core_vcn</a:t>
            </a:r>
            <a:r>
              <a:rPr lang="en-US" b="1" dirty="0"/>
              <a:t>" "</a:t>
            </a:r>
            <a:r>
              <a:rPr lang="en-US" b="1" dirty="0" err="1"/>
              <a:t>test_vcn</a:t>
            </a:r>
            <a:r>
              <a:rPr lang="en-US" b="1" dirty="0"/>
              <a:t>" {</a:t>
            </a:r>
          </a:p>
          <a:p>
            <a:pPr marL="0" indent="0">
              <a:buNone/>
            </a:pPr>
            <a:r>
              <a:rPr lang="en-US" b="1" dirty="0"/>
              <a:t>#Required</a:t>
            </a:r>
          </a:p>
          <a:p>
            <a:pPr marL="0" indent="0">
              <a:buNone/>
            </a:pPr>
            <a:r>
              <a:rPr lang="en-US" b="1" dirty="0" err="1"/>
              <a:t>cidr_block</a:t>
            </a:r>
            <a:r>
              <a:rPr lang="en-US" b="1" dirty="0"/>
              <a:t> = “10.16.0.0/16"</a:t>
            </a:r>
          </a:p>
          <a:p>
            <a:pPr marL="0" indent="0">
              <a:buNone/>
            </a:pPr>
            <a:r>
              <a:rPr lang="en-US" b="1" dirty="0" err="1"/>
              <a:t>compartment_id</a:t>
            </a:r>
            <a:r>
              <a:rPr lang="en-US" b="1" dirty="0"/>
              <a:t> = “ocid1.compartment.oc1.aaa“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29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# Creation of a new NAT Gateway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resource  </a:t>
            </a:r>
            <a:r>
              <a:rPr lang="en-US" sz="2400" dirty="0" smtClean="0"/>
              <a:t>"</a:t>
            </a:r>
            <a:r>
              <a:rPr lang="en-US" sz="2400" dirty="0" err="1"/>
              <a:t>oci_core_nat_gateway</a:t>
            </a:r>
            <a:r>
              <a:rPr lang="en-US" sz="2400" dirty="0"/>
              <a:t>" "</a:t>
            </a:r>
            <a:r>
              <a:rPr lang="en-US" sz="2400" dirty="0" err="1"/>
              <a:t>terraform</a:t>
            </a:r>
            <a:r>
              <a:rPr lang="en-US" sz="2400" dirty="0"/>
              <a:t>-NAT-gateway" </a:t>
            </a: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 err="1"/>
              <a:t>compartment_id</a:t>
            </a:r>
            <a:r>
              <a:rPr lang="en-US" sz="2800" dirty="0"/>
              <a:t> = "ocid1.compartment.oc1"</a:t>
            </a:r>
          </a:p>
          <a:p>
            <a:pPr marL="0" indent="0">
              <a:buNone/>
            </a:pPr>
            <a:r>
              <a:rPr lang="en-US" sz="2800" dirty="0" err="1"/>
              <a:t>display_name</a:t>
            </a:r>
            <a:r>
              <a:rPr lang="en-US" sz="2800" dirty="0"/>
              <a:t> = "</a:t>
            </a:r>
            <a:r>
              <a:rPr lang="en-US" sz="2800" dirty="0" err="1"/>
              <a:t>terraform</a:t>
            </a:r>
            <a:r>
              <a:rPr lang="en-US" sz="2800" dirty="0"/>
              <a:t>-NAT-gateway"</a:t>
            </a:r>
          </a:p>
          <a:p>
            <a:pPr marL="0" indent="0">
              <a:buNone/>
            </a:pPr>
            <a:r>
              <a:rPr lang="en-US" sz="2800" dirty="0" err="1"/>
              <a:t>vcn_id</a:t>
            </a:r>
            <a:r>
              <a:rPr lang="en-US" sz="2800" dirty="0"/>
              <a:t> = </a:t>
            </a:r>
            <a:r>
              <a:rPr lang="en-US" sz="2400" dirty="0"/>
              <a:t>"${oci_core_virtual_network.terraform-vcn.id}"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2177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Resource Syntax: VCN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# Creation of a subnet</a:t>
            </a:r>
          </a:p>
          <a:p>
            <a:pPr marL="0" indent="0">
              <a:buNone/>
            </a:pPr>
            <a:r>
              <a:rPr lang="en-US" sz="3000" dirty="0"/>
              <a:t>resource "</a:t>
            </a:r>
            <a:r>
              <a:rPr lang="en-US" sz="3000" dirty="0" err="1"/>
              <a:t>oci_core_subnet</a:t>
            </a:r>
            <a:r>
              <a:rPr lang="en-US" sz="3000" dirty="0"/>
              <a:t>" "</a:t>
            </a:r>
            <a:r>
              <a:rPr lang="en-US" sz="3000" dirty="0" err="1"/>
              <a:t>test_subnet</a:t>
            </a:r>
            <a:r>
              <a:rPr lang="en-US" sz="3000" dirty="0"/>
              <a:t>" {</a:t>
            </a:r>
          </a:p>
          <a:p>
            <a:pPr marL="0" indent="0">
              <a:buNone/>
            </a:pPr>
            <a:r>
              <a:rPr lang="en-US" sz="3000" dirty="0"/>
              <a:t>#Required</a:t>
            </a:r>
          </a:p>
          <a:p>
            <a:pPr marL="0" indent="0">
              <a:buNone/>
            </a:pPr>
            <a:r>
              <a:rPr lang="en-US" sz="3000" dirty="0" err="1"/>
              <a:t>availability_domain</a:t>
            </a:r>
            <a:r>
              <a:rPr lang="en-US" sz="3000" dirty="0"/>
              <a:t> = </a:t>
            </a:r>
            <a:r>
              <a:rPr lang="en-US" sz="2600" dirty="0"/>
              <a:t>"${</a:t>
            </a:r>
            <a:r>
              <a:rPr lang="en-US" sz="2600" dirty="0" err="1"/>
              <a:t>var.subnet_availability_domain</a:t>
            </a:r>
            <a:r>
              <a:rPr lang="en-US" sz="2600" dirty="0"/>
              <a:t>}"</a:t>
            </a:r>
          </a:p>
          <a:p>
            <a:pPr marL="0" indent="0">
              <a:buNone/>
            </a:pPr>
            <a:r>
              <a:rPr lang="en-US" sz="3000" dirty="0" err="1"/>
              <a:t>cidr_block</a:t>
            </a:r>
            <a:r>
              <a:rPr lang="en-US" sz="3000" dirty="0"/>
              <a:t> = </a:t>
            </a:r>
            <a:r>
              <a:rPr lang="en-US" sz="3000" dirty="0" smtClean="0"/>
              <a:t> "${</a:t>
            </a:r>
            <a:r>
              <a:rPr lang="en-US" sz="3000" dirty="0" err="1"/>
              <a:t>var.subnet_cidr_block</a:t>
            </a:r>
            <a:r>
              <a:rPr lang="en-US" sz="3000" dirty="0"/>
              <a:t>}"</a:t>
            </a:r>
          </a:p>
          <a:p>
            <a:pPr marL="0" indent="0">
              <a:buNone/>
            </a:pPr>
            <a:r>
              <a:rPr lang="en-US" sz="3000" dirty="0" err="1"/>
              <a:t>compartment_id</a:t>
            </a:r>
            <a:r>
              <a:rPr lang="en-US" sz="3000" dirty="0"/>
              <a:t> = </a:t>
            </a:r>
            <a:r>
              <a:rPr lang="en-US" sz="3000" dirty="0" smtClean="0"/>
              <a:t> "${</a:t>
            </a:r>
            <a:r>
              <a:rPr lang="en-US" sz="3000" dirty="0" err="1"/>
              <a:t>var.compartment_id</a:t>
            </a:r>
            <a:r>
              <a:rPr lang="en-US" sz="3000" dirty="0"/>
              <a:t>}"</a:t>
            </a:r>
          </a:p>
          <a:p>
            <a:pPr marL="0" indent="0">
              <a:buNone/>
            </a:pPr>
            <a:r>
              <a:rPr lang="en-US" sz="3000" dirty="0" err="1"/>
              <a:t>security_list_ids</a:t>
            </a:r>
            <a:r>
              <a:rPr lang="en-US" sz="3000" dirty="0"/>
              <a:t> = </a:t>
            </a:r>
            <a:r>
              <a:rPr lang="en-US" sz="3000" dirty="0" smtClean="0"/>
              <a:t> "${</a:t>
            </a:r>
            <a:r>
              <a:rPr lang="en-US" sz="3000" dirty="0" err="1"/>
              <a:t>var.subnet_security_list_ids</a:t>
            </a:r>
            <a:r>
              <a:rPr lang="en-US" sz="3000" dirty="0"/>
              <a:t>}"</a:t>
            </a:r>
          </a:p>
          <a:p>
            <a:pPr marL="0" indent="0">
              <a:buNone/>
            </a:pPr>
            <a:r>
              <a:rPr lang="en-US" sz="3000" dirty="0" err="1"/>
              <a:t>vcn_id</a:t>
            </a:r>
            <a:r>
              <a:rPr lang="en-US" sz="3000" dirty="0"/>
              <a:t> = </a:t>
            </a:r>
            <a:r>
              <a:rPr lang="en-US" sz="3000" dirty="0" smtClean="0"/>
              <a:t> "${</a:t>
            </a:r>
            <a:r>
              <a:rPr lang="en-US" sz="3000" dirty="0"/>
              <a:t>oci_core_vcn.test_vcn.id}"</a:t>
            </a:r>
          </a:p>
          <a:p>
            <a:pPr marL="0" indent="0">
              <a:buNone/>
            </a:pPr>
            <a:r>
              <a:rPr lang="en-US" sz="3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729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Oracle Cloud Infrastructure offers two distinct storage class tiers </a:t>
            </a:r>
            <a:r>
              <a:rPr lang="en-US" dirty="0" smtClean="0"/>
              <a:t>to address </a:t>
            </a:r>
            <a:r>
              <a:rPr lang="en-US" dirty="0"/>
              <a:t>the need:</a:t>
            </a:r>
          </a:p>
          <a:p>
            <a:pPr marL="400050" lvl="1" indent="0">
              <a:buNone/>
            </a:pPr>
            <a:r>
              <a:rPr lang="en-US" b="1" dirty="0" smtClean="0"/>
              <a:t>Object </a:t>
            </a:r>
            <a:r>
              <a:rPr lang="en-US" b="1" dirty="0"/>
              <a:t>Storage: </a:t>
            </a:r>
            <a:r>
              <a:rPr lang="en-US" dirty="0"/>
              <a:t>Use Object Storage for data to which you need</a:t>
            </a:r>
          </a:p>
          <a:p>
            <a:pPr marL="400050" lvl="1" indent="0">
              <a:buNone/>
            </a:pPr>
            <a:r>
              <a:rPr lang="en-US" dirty="0"/>
              <a:t>fast, immediate, and frequent access. Data accessibility and</a:t>
            </a:r>
          </a:p>
          <a:p>
            <a:pPr marL="400050" lvl="1" indent="0">
              <a:buNone/>
            </a:pPr>
            <a:r>
              <a:rPr lang="en-US" dirty="0"/>
              <a:t>performance justifies a higher price point to store data in the</a:t>
            </a:r>
          </a:p>
          <a:p>
            <a:pPr marL="400050" lvl="1" indent="0">
              <a:buNone/>
            </a:pPr>
            <a:r>
              <a:rPr lang="en-US" dirty="0"/>
              <a:t>Object Storage tier.</a:t>
            </a:r>
          </a:p>
          <a:p>
            <a:pPr marL="400050" lvl="1" indent="0">
              <a:buNone/>
            </a:pPr>
            <a:r>
              <a:rPr lang="en-US" b="1" dirty="0" smtClean="0"/>
              <a:t>Archive </a:t>
            </a:r>
            <a:r>
              <a:rPr lang="en-US" b="1" dirty="0"/>
              <a:t>Storage: </a:t>
            </a:r>
            <a:r>
              <a:rPr lang="en-US" dirty="0"/>
              <a:t>Use Archive Storage for data to which you</a:t>
            </a:r>
          </a:p>
          <a:p>
            <a:pPr marL="400050" lvl="1" indent="0">
              <a:buNone/>
            </a:pPr>
            <a:r>
              <a:rPr lang="en-US" dirty="0"/>
              <a:t>seldom or rarely need access, but that must be retained and</a:t>
            </a:r>
          </a:p>
          <a:p>
            <a:pPr marL="400050" lvl="1" indent="0">
              <a:buNone/>
            </a:pPr>
            <a:r>
              <a:rPr lang="en-US" dirty="0"/>
              <a:t>preserved for long periods of time. The cost efficiency of the</a:t>
            </a:r>
          </a:p>
          <a:p>
            <a:pPr marL="400050" lvl="1" indent="0">
              <a:buNone/>
            </a:pPr>
            <a:r>
              <a:rPr lang="en-US" dirty="0"/>
              <a:t>Archive Storage tier offsets the long lead time required to access</a:t>
            </a:r>
          </a:p>
          <a:p>
            <a:pPr marL="400050" lvl="1" indent="0">
              <a:buNone/>
            </a:pPr>
            <a:r>
              <a:rPr lang="en-US" dirty="0"/>
              <a:t>the data.</a:t>
            </a:r>
          </a:p>
        </p:txBody>
      </p:sp>
    </p:spTree>
    <p:extLst>
      <p:ext uri="{BB962C8B-B14F-4D97-AF65-F5344CB8AC3E}">
        <p14:creationId xmlns:p14="http://schemas.microsoft.com/office/powerpoint/2010/main" val="2442177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• </a:t>
            </a:r>
            <a:r>
              <a:rPr lang="en-US" sz="3800" dirty="0"/>
              <a:t>The Object Storage service can store an unlimited amount of unstructured data of </a:t>
            </a:r>
            <a:r>
              <a:rPr lang="en-US" sz="3800" dirty="0" smtClean="0"/>
              <a:t>any content </a:t>
            </a:r>
            <a:r>
              <a:rPr lang="en-US" sz="3800" dirty="0"/>
              <a:t>type, including analytic data and rich content, such as images and videos.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800" dirty="0"/>
              <a:t>• Object Storage is a regional service and is not tied to any specific compute instance.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800" dirty="0"/>
              <a:t>You can access data from anywhere inside or outside the context of Oracle Cloud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800" dirty="0"/>
              <a:t>Infrastructure, as long as you have Internet connectivity.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800" dirty="0"/>
              <a:t>• Object Storage also supports private access from Oracle Cloud Infrastructure </a:t>
            </a:r>
            <a:r>
              <a:rPr lang="en-US" sz="3800" dirty="0" smtClean="0"/>
              <a:t>resources in </a:t>
            </a:r>
            <a:r>
              <a:rPr lang="en-US" sz="3800" dirty="0"/>
              <a:t>a VCN through a service gateway.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800" dirty="0"/>
              <a:t>• A service gateway allows connectivity to the Object Storage public endpoints </a:t>
            </a:r>
            <a:r>
              <a:rPr lang="en-US" sz="3800" dirty="0" smtClean="0"/>
              <a:t>from private </a:t>
            </a:r>
            <a:r>
              <a:rPr lang="en-US" sz="3800" dirty="0"/>
              <a:t>IP addresses in private subnets.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800" dirty="0"/>
              <a:t>• Object Storage offers a scalable storage platform that lets you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800" dirty="0"/>
              <a:t>store large datasets and operate seamlessly on those datasets.</a:t>
            </a:r>
          </a:p>
        </p:txBody>
      </p:sp>
    </p:spTree>
    <p:extLst>
      <p:ext uri="{BB962C8B-B14F-4D97-AF65-F5344CB8AC3E}">
        <p14:creationId xmlns:p14="http://schemas.microsoft.com/office/powerpoint/2010/main" val="114372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Terraform Configuration Files: OCI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set up a provider.</a:t>
            </a:r>
          </a:p>
          <a:p>
            <a:r>
              <a:rPr lang="en-US" dirty="0" smtClean="0"/>
              <a:t>Providers </a:t>
            </a:r>
            <a:r>
              <a:rPr lang="en-US" dirty="0"/>
              <a:t>abstract the APIs from any given third party to create infrastructure. Here </a:t>
            </a:r>
            <a:r>
              <a:rPr lang="en-US" dirty="0" smtClean="0"/>
              <a:t>is the </a:t>
            </a:r>
            <a:r>
              <a:rPr lang="en-US" dirty="0"/>
              <a:t>OCI 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810000"/>
            <a:ext cx="7086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provider </a:t>
            </a:r>
            <a:r>
              <a:rPr lang="en-US" sz="2400" dirty="0" smtClean="0"/>
              <a:t> "</a:t>
            </a:r>
            <a:r>
              <a:rPr lang="en-US" sz="2400" dirty="0" err="1"/>
              <a:t>oci</a:t>
            </a:r>
            <a:r>
              <a:rPr lang="en-US" sz="2400" dirty="0"/>
              <a:t>" {</a:t>
            </a:r>
          </a:p>
          <a:p>
            <a:r>
              <a:rPr lang="en-US" sz="2400" dirty="0" err="1"/>
              <a:t>tenancy_ocid</a:t>
            </a:r>
            <a:r>
              <a:rPr lang="en-US" sz="2400" dirty="0"/>
              <a:t> = "${</a:t>
            </a:r>
            <a:r>
              <a:rPr lang="en-US" sz="2400" dirty="0" err="1"/>
              <a:t>var.tenancy_ocid</a:t>
            </a:r>
            <a:r>
              <a:rPr lang="en-US" sz="2400" dirty="0"/>
              <a:t>}"</a:t>
            </a:r>
          </a:p>
          <a:p>
            <a:r>
              <a:rPr lang="en-US" sz="2400" dirty="0" err="1"/>
              <a:t>user_ocid</a:t>
            </a:r>
            <a:r>
              <a:rPr lang="en-US" sz="2400" dirty="0"/>
              <a:t> = "${</a:t>
            </a:r>
            <a:r>
              <a:rPr lang="en-US" sz="2400" dirty="0" err="1"/>
              <a:t>var.user_ocid</a:t>
            </a:r>
            <a:r>
              <a:rPr lang="en-US" sz="2400" dirty="0"/>
              <a:t>}"</a:t>
            </a:r>
          </a:p>
          <a:p>
            <a:r>
              <a:rPr lang="en-US" sz="2400" dirty="0"/>
              <a:t>fingerprint = "${</a:t>
            </a:r>
            <a:r>
              <a:rPr lang="en-US" sz="2400" dirty="0" err="1"/>
              <a:t>var.fingerprint</a:t>
            </a:r>
            <a:r>
              <a:rPr lang="en-US" sz="2400" dirty="0"/>
              <a:t>}"</a:t>
            </a:r>
          </a:p>
          <a:p>
            <a:r>
              <a:rPr lang="en-US" sz="2400" dirty="0" err="1"/>
              <a:t>private_key_path</a:t>
            </a:r>
            <a:r>
              <a:rPr lang="en-US" sz="2400" dirty="0"/>
              <a:t> = "${</a:t>
            </a:r>
            <a:r>
              <a:rPr lang="en-US" sz="2400" dirty="0" err="1"/>
              <a:t>var.private_key_path</a:t>
            </a:r>
            <a:r>
              <a:rPr lang="en-US" sz="2400" dirty="0"/>
              <a:t>}"</a:t>
            </a:r>
          </a:p>
          <a:p>
            <a:r>
              <a:rPr lang="en-US" sz="2400" dirty="0"/>
              <a:t>region = "${</a:t>
            </a:r>
            <a:r>
              <a:rPr lang="en-US" sz="2400" dirty="0" err="1"/>
              <a:t>var.region</a:t>
            </a:r>
            <a:r>
              <a:rPr lang="en-US" sz="2400" dirty="0"/>
              <a:t>}"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689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Object Storage Resources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Object</a:t>
            </a:r>
          </a:p>
          <a:p>
            <a:pPr marL="0" indent="0">
              <a:buNone/>
            </a:pPr>
            <a:r>
              <a:rPr lang="en-US" dirty="0"/>
              <a:t>• Bucket</a:t>
            </a:r>
          </a:p>
          <a:p>
            <a:pPr marL="0" indent="0">
              <a:buNone/>
            </a:pPr>
            <a:r>
              <a:rPr lang="en-US" dirty="0"/>
              <a:t>• Namespace</a:t>
            </a:r>
          </a:p>
        </p:txBody>
      </p:sp>
    </p:spTree>
    <p:extLst>
      <p:ext uri="{BB962C8B-B14F-4D97-AF65-F5344CB8AC3E}">
        <p14:creationId xmlns:p14="http://schemas.microsoft.com/office/powerpoint/2010/main" val="2442177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Terraform Resource Syntax: Object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# Creation of a new bucket</a:t>
            </a:r>
          </a:p>
          <a:p>
            <a:pPr marL="0" indent="0">
              <a:buNone/>
            </a:pPr>
            <a:r>
              <a:rPr lang="en-US" sz="2400" dirty="0"/>
              <a:t>resource "</a:t>
            </a:r>
            <a:r>
              <a:rPr lang="en-US" sz="2400" dirty="0" err="1"/>
              <a:t>oci_objectstorage_bucket</a:t>
            </a:r>
            <a:r>
              <a:rPr lang="en-US" sz="2400" dirty="0"/>
              <a:t>" "</a:t>
            </a:r>
            <a:r>
              <a:rPr lang="en-US" sz="2400" dirty="0" err="1"/>
              <a:t>terraform</a:t>
            </a:r>
            <a:r>
              <a:rPr lang="en-US" sz="2400" dirty="0"/>
              <a:t>-bucket" {</a:t>
            </a:r>
          </a:p>
          <a:p>
            <a:pPr marL="0" indent="0">
              <a:buNone/>
            </a:pPr>
            <a:r>
              <a:rPr lang="en-US" sz="2400" dirty="0" err="1"/>
              <a:t>compartment_id</a:t>
            </a:r>
            <a:r>
              <a:rPr lang="en-US" sz="2400" dirty="0"/>
              <a:t> = "${</a:t>
            </a:r>
            <a:r>
              <a:rPr lang="en-US" sz="2400" dirty="0" err="1"/>
              <a:t>var.compartment_ocid</a:t>
            </a:r>
            <a:r>
              <a:rPr lang="en-US" sz="2400" dirty="0"/>
              <a:t>}"</a:t>
            </a:r>
          </a:p>
          <a:p>
            <a:pPr marL="0" indent="0">
              <a:buNone/>
            </a:pPr>
            <a:r>
              <a:rPr lang="en-US" sz="2400" dirty="0"/>
              <a:t>namespace = "ocuocictrng23"</a:t>
            </a:r>
          </a:p>
          <a:p>
            <a:pPr marL="0" indent="0">
              <a:buNone/>
            </a:pPr>
            <a:r>
              <a:rPr lang="en-US" sz="2400" dirty="0"/>
              <a:t>name = "</a:t>
            </a:r>
            <a:r>
              <a:rPr lang="en-US" sz="2400" dirty="0" err="1"/>
              <a:t>tf</a:t>
            </a:r>
            <a:r>
              <a:rPr lang="en-US" sz="2400" dirty="0"/>
              <a:t>-example-bucket"</a:t>
            </a:r>
          </a:p>
          <a:p>
            <a:pPr marL="0" indent="0">
              <a:buNone/>
            </a:pPr>
            <a:r>
              <a:rPr lang="en-US" sz="2400" dirty="0" err="1"/>
              <a:t>access_type</a:t>
            </a:r>
            <a:r>
              <a:rPr lang="en-US" sz="2400" dirty="0"/>
              <a:t> = "</a:t>
            </a:r>
            <a:r>
              <a:rPr lang="en-US" sz="2400" dirty="0" err="1"/>
              <a:t>NoPublicAccess</a:t>
            </a:r>
            <a:r>
              <a:rPr lang="en-US" sz="2400" dirty="0"/>
              <a:t>"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6230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dirty="0"/>
              <a:t># This data source provides the list of Buckets in Oracle </a:t>
            </a:r>
            <a:r>
              <a:rPr lang="en-US" dirty="0" smtClean="0"/>
              <a:t>Cloud Infrastructure </a:t>
            </a:r>
            <a:r>
              <a:rPr lang="en-US" dirty="0"/>
              <a:t>Object Storage service.</a:t>
            </a:r>
          </a:p>
          <a:p>
            <a:pPr marL="0" indent="0">
              <a:buNone/>
            </a:pPr>
            <a:r>
              <a:rPr lang="en-US" sz="2800" dirty="0" smtClean="0"/>
              <a:t>data </a:t>
            </a:r>
            <a:r>
              <a:rPr lang="en-US" sz="2400" dirty="0"/>
              <a:t>"</a:t>
            </a:r>
            <a:r>
              <a:rPr lang="en-US" sz="2400" dirty="0" err="1"/>
              <a:t>oci_objectstorage_bucket_summaries</a:t>
            </a:r>
            <a:r>
              <a:rPr lang="en-US" sz="2400" dirty="0"/>
              <a:t>" "</a:t>
            </a:r>
            <a:r>
              <a:rPr lang="en-US" sz="2400" dirty="0" err="1"/>
              <a:t>test_buckets</a:t>
            </a:r>
            <a:r>
              <a:rPr lang="en-US" sz="2400" dirty="0"/>
              <a:t>" </a:t>
            </a:r>
            <a:r>
              <a:rPr lang="en-US" sz="2400" dirty="0" smtClean="0"/>
              <a:t>     </a:t>
            </a:r>
            <a:r>
              <a:rPr lang="en-US" sz="2800" dirty="0" smtClean="0"/>
              <a:t>{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#Required</a:t>
            </a:r>
          </a:p>
          <a:p>
            <a:pPr marL="0" indent="0">
              <a:buNone/>
            </a:pPr>
            <a:r>
              <a:rPr lang="en-US" sz="2800" dirty="0" err="1"/>
              <a:t>compartment_id</a:t>
            </a:r>
            <a:r>
              <a:rPr lang="en-US" sz="2800" dirty="0"/>
              <a:t> = "${</a:t>
            </a:r>
            <a:r>
              <a:rPr lang="en-US" sz="2800" dirty="0" err="1"/>
              <a:t>var.compartment_id</a:t>
            </a:r>
            <a:r>
              <a:rPr lang="en-US" sz="2800" dirty="0"/>
              <a:t>}"</a:t>
            </a:r>
          </a:p>
          <a:p>
            <a:pPr marL="0" indent="0">
              <a:buNone/>
            </a:pPr>
            <a:r>
              <a:rPr lang="en-US" sz="2800" dirty="0"/>
              <a:t>namespace = "${</a:t>
            </a:r>
            <a:r>
              <a:rPr lang="en-US" sz="2800" dirty="0" err="1"/>
              <a:t>var.bucket_namespace</a:t>
            </a:r>
            <a:r>
              <a:rPr lang="en-US" sz="2800" dirty="0"/>
              <a:t>}"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2220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Service: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Oracle Cloud Infrastructure Compute lets you provision and manage compute </a:t>
            </a:r>
            <a:r>
              <a:rPr lang="en-US" dirty="0" smtClean="0"/>
              <a:t>hosts, known </a:t>
            </a:r>
            <a:r>
              <a:rPr lang="en-US" dirty="0"/>
              <a:t>as instance.</a:t>
            </a:r>
          </a:p>
          <a:p>
            <a:r>
              <a:rPr lang="en-US" dirty="0" smtClean="0"/>
              <a:t>After </a:t>
            </a:r>
            <a:r>
              <a:rPr lang="en-US" dirty="0"/>
              <a:t>you launch an instance, you can access it securely from your computer, restart </a:t>
            </a:r>
            <a:r>
              <a:rPr lang="en-US" dirty="0" smtClean="0"/>
              <a:t>it, attach </a:t>
            </a:r>
            <a:r>
              <a:rPr lang="en-US" dirty="0"/>
              <a:t>and detach volumes, and terminate it when you're done with it.</a:t>
            </a:r>
          </a:p>
          <a:p>
            <a:r>
              <a:rPr lang="en-US" dirty="0" smtClean="0"/>
              <a:t>Oracle </a:t>
            </a:r>
            <a:r>
              <a:rPr lang="en-US" dirty="0"/>
              <a:t>Cloud Infrastructure offers both Bare Metal and Virtual Machine instances.</a:t>
            </a:r>
          </a:p>
        </p:txBody>
      </p:sp>
    </p:spTree>
    <p:extLst>
      <p:ext uri="{BB962C8B-B14F-4D97-AF65-F5344CB8AC3E}">
        <p14:creationId xmlns:p14="http://schemas.microsoft.com/office/powerpoint/2010/main" val="3470228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563562"/>
          </a:xfrm>
        </p:spPr>
        <p:txBody>
          <a:bodyPr>
            <a:noAutofit/>
          </a:bodyPr>
          <a:lstStyle/>
          <a:p>
            <a:r>
              <a:rPr lang="en-US" sz="3200" b="1" dirty="0"/>
              <a:t>Components for Launching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Availability </a:t>
            </a:r>
            <a:r>
              <a:rPr lang="en-US" sz="2000" b="1" dirty="0"/>
              <a:t>domain: </a:t>
            </a:r>
            <a:r>
              <a:rPr lang="en-US" sz="2000" dirty="0"/>
              <a:t>The Oracle Cloud Infrastructure data center within your geographical </a:t>
            </a:r>
            <a:r>
              <a:rPr lang="en-US" sz="2000" dirty="0" smtClean="0"/>
              <a:t>region that </a:t>
            </a:r>
            <a:r>
              <a:rPr lang="en-US" sz="2000" dirty="0"/>
              <a:t>hosts </a:t>
            </a:r>
            <a:r>
              <a:rPr lang="en-US" sz="2000" dirty="0" smtClean="0"/>
              <a:t>cloud resources</a:t>
            </a:r>
            <a:r>
              <a:rPr lang="en-US" sz="2000" dirty="0"/>
              <a:t>, including your instances</a:t>
            </a:r>
          </a:p>
          <a:p>
            <a:r>
              <a:rPr lang="en-US" sz="2000" b="1" dirty="0" smtClean="0"/>
              <a:t>Virtual </a:t>
            </a:r>
            <a:r>
              <a:rPr lang="en-US" sz="2000" b="1" dirty="0"/>
              <a:t>Cloud Network: </a:t>
            </a:r>
            <a:r>
              <a:rPr lang="en-US" sz="2000" dirty="0"/>
              <a:t>A virtual version of a traditional network—including subnets, route tables, and </a:t>
            </a:r>
            <a:r>
              <a:rPr lang="en-US" sz="2000" dirty="0" smtClean="0"/>
              <a:t>gateways—on which </a:t>
            </a:r>
            <a:r>
              <a:rPr lang="en-US" sz="2000" dirty="0"/>
              <a:t>your instance runs</a:t>
            </a:r>
          </a:p>
          <a:p>
            <a:r>
              <a:rPr lang="en-US" sz="2000" b="1" dirty="0" smtClean="0"/>
              <a:t>Key </a:t>
            </a:r>
            <a:r>
              <a:rPr lang="en-US" sz="2000" b="1" dirty="0"/>
              <a:t>pair (for Linux instances): </a:t>
            </a:r>
            <a:r>
              <a:rPr lang="en-US" sz="2000" dirty="0"/>
              <a:t>A security mechanism required for Secure </a:t>
            </a:r>
            <a:r>
              <a:rPr lang="en-US" sz="2000" dirty="0" smtClean="0"/>
              <a:t>Shell (SSH</a:t>
            </a:r>
            <a:r>
              <a:rPr lang="en-US" sz="2000" dirty="0"/>
              <a:t>) access to an instance</a:t>
            </a:r>
          </a:p>
          <a:p>
            <a:r>
              <a:rPr lang="en-US" sz="2000" b="1" dirty="0" smtClean="0"/>
              <a:t>Tags</a:t>
            </a:r>
            <a:r>
              <a:rPr lang="en-US" sz="2000" b="1" dirty="0"/>
              <a:t>: </a:t>
            </a:r>
            <a:r>
              <a:rPr lang="en-US" sz="2000" dirty="0"/>
              <a:t>Can be applied to your resources to help you organize them according to your business needs</a:t>
            </a:r>
          </a:p>
          <a:p>
            <a:r>
              <a:rPr lang="en-US" sz="2000" b="1" dirty="0" smtClean="0"/>
              <a:t>Image</a:t>
            </a:r>
            <a:r>
              <a:rPr lang="en-US" sz="2000" b="1" dirty="0"/>
              <a:t>: </a:t>
            </a:r>
            <a:r>
              <a:rPr lang="en-US" sz="2000" dirty="0"/>
              <a:t>A template of a virtual hard drive that determines the operating </a:t>
            </a:r>
            <a:r>
              <a:rPr lang="en-US" sz="2000" dirty="0" smtClean="0"/>
              <a:t>system and </a:t>
            </a:r>
            <a:r>
              <a:rPr lang="en-US" sz="2000" dirty="0"/>
              <a:t>other software for an instance</a:t>
            </a:r>
          </a:p>
          <a:p>
            <a:r>
              <a:rPr lang="en-US" sz="2000" b="1" dirty="0" smtClean="0"/>
              <a:t>Shape</a:t>
            </a:r>
            <a:r>
              <a:rPr lang="en-US" sz="2000" b="1" dirty="0"/>
              <a:t>: </a:t>
            </a:r>
            <a:r>
              <a:rPr lang="en-US" sz="2000" dirty="0"/>
              <a:t>A template that determines the number of CPUs, amount of memory, </a:t>
            </a:r>
            <a:r>
              <a:rPr lang="en-US" sz="2000" dirty="0" smtClean="0"/>
              <a:t>and other </a:t>
            </a:r>
            <a:r>
              <a:rPr lang="en-US" sz="2000" dirty="0"/>
              <a:t>resources allocated to a </a:t>
            </a:r>
            <a:r>
              <a:rPr lang="en-US" sz="2000" dirty="0" smtClean="0"/>
              <a:t>newly created instance</a:t>
            </a:r>
          </a:p>
          <a:p>
            <a:r>
              <a:rPr lang="en-US" sz="2000" b="1" dirty="0" smtClean="0"/>
              <a:t>Volumes</a:t>
            </a:r>
            <a:r>
              <a:rPr lang="en-US" sz="2000" b="1" dirty="0"/>
              <a:t>: </a:t>
            </a:r>
            <a:r>
              <a:rPr lang="en-US" sz="2000" dirty="0"/>
              <a:t>The Oracle Cloud Infrastructure Block Volume service lets </a:t>
            </a:r>
            <a:r>
              <a:rPr lang="en-US" sz="2000" dirty="0" smtClean="0"/>
              <a:t>you dynamically </a:t>
            </a:r>
            <a:r>
              <a:rPr lang="en-US" sz="2000" dirty="0"/>
              <a:t>provision and manage </a:t>
            </a:r>
            <a:r>
              <a:rPr lang="en-US" sz="2000" dirty="0" smtClean="0"/>
              <a:t>block storage </a:t>
            </a:r>
            <a:r>
              <a:rPr lang="en-US" sz="2000" dirty="0"/>
              <a:t>volumes.</a:t>
            </a:r>
          </a:p>
        </p:txBody>
      </p:sp>
    </p:spTree>
    <p:extLst>
      <p:ext uri="{BB962C8B-B14F-4D97-AF65-F5344CB8AC3E}">
        <p14:creationId xmlns:p14="http://schemas.microsoft.com/office/powerpoint/2010/main" val="2015061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Volume: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Oracle Cloud Infrastructure Block Volume service lets you </a:t>
            </a:r>
            <a:r>
              <a:rPr lang="en-US" dirty="0" smtClean="0"/>
              <a:t>dynamically provision </a:t>
            </a:r>
            <a:r>
              <a:rPr lang="en-US" dirty="0"/>
              <a:t>and manage block storage volumes.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create, </a:t>
            </a:r>
            <a:r>
              <a:rPr lang="en-US" dirty="0" smtClean="0"/>
              <a:t>attach, connect</a:t>
            </a:r>
            <a:r>
              <a:rPr lang="en-US" dirty="0"/>
              <a:t>, and move volumes as needed to meet your storage </a:t>
            </a:r>
            <a:r>
              <a:rPr lang="en-US" dirty="0" smtClean="0"/>
              <a:t>and application </a:t>
            </a:r>
            <a:r>
              <a:rPr lang="en-US" dirty="0"/>
              <a:t>requirements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0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Terraform Resource Syntax: Compute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#Creation of a Instance</a:t>
            </a:r>
          </a:p>
          <a:p>
            <a:pPr marL="0" indent="0">
              <a:buNone/>
            </a:pPr>
            <a:r>
              <a:rPr lang="en-US" dirty="0"/>
              <a:t>resource "</a:t>
            </a:r>
            <a:r>
              <a:rPr lang="en-US" dirty="0" err="1"/>
              <a:t>oci_core_instance</a:t>
            </a:r>
            <a:r>
              <a:rPr lang="en-US" dirty="0"/>
              <a:t>" "</a:t>
            </a:r>
            <a:r>
              <a:rPr lang="en-US" dirty="0" err="1"/>
              <a:t>TFInstance</a:t>
            </a:r>
            <a:r>
              <a:rPr lang="en-US" dirty="0"/>
              <a:t>" {</a:t>
            </a:r>
          </a:p>
          <a:p>
            <a:pPr marL="0" indent="0">
              <a:buNone/>
            </a:pPr>
            <a:r>
              <a:rPr lang="en-US" dirty="0"/>
              <a:t>count = "1"</a:t>
            </a:r>
          </a:p>
          <a:p>
            <a:pPr marL="0" indent="0">
              <a:buNone/>
            </a:pPr>
            <a:r>
              <a:rPr lang="en-US" dirty="0" err="1"/>
              <a:t>availability_domain</a:t>
            </a:r>
            <a:r>
              <a:rPr lang="en-US" dirty="0"/>
              <a:t> = "uwRT:EU-FRANKFURT-1-AD-1"</a:t>
            </a:r>
          </a:p>
          <a:p>
            <a:pPr marL="0" indent="0">
              <a:buNone/>
            </a:pPr>
            <a:r>
              <a:rPr lang="en-US" dirty="0" err="1"/>
              <a:t>compartment_id</a:t>
            </a:r>
            <a:r>
              <a:rPr lang="en-US" dirty="0"/>
              <a:t> = "${</a:t>
            </a:r>
            <a:r>
              <a:rPr lang="en-US" dirty="0" err="1"/>
              <a:t>var.compartment_ocid</a:t>
            </a:r>
            <a:r>
              <a:rPr lang="en-US" dirty="0"/>
              <a:t>}"</a:t>
            </a:r>
          </a:p>
          <a:p>
            <a:pPr marL="0" indent="0">
              <a:buNone/>
            </a:pPr>
            <a:r>
              <a:rPr lang="en-US" dirty="0" err="1"/>
              <a:t>display_name</a:t>
            </a:r>
            <a:r>
              <a:rPr lang="en-US" dirty="0"/>
              <a:t> = "</a:t>
            </a:r>
            <a:r>
              <a:rPr lang="en-US" dirty="0" err="1"/>
              <a:t>TFInstance</a:t>
            </a:r>
            <a:r>
              <a:rPr lang="en-US" dirty="0"/>
              <a:t>${</a:t>
            </a:r>
            <a:r>
              <a:rPr lang="en-US" dirty="0" err="1"/>
              <a:t>count.index</a:t>
            </a:r>
            <a:r>
              <a:rPr lang="en-US" dirty="0"/>
              <a:t>}"</a:t>
            </a:r>
          </a:p>
          <a:p>
            <a:pPr marL="0" indent="0">
              <a:buNone/>
            </a:pPr>
            <a:r>
              <a:rPr lang="en-US" dirty="0"/>
              <a:t>shape = "VM.Standard2.1"</a:t>
            </a:r>
          </a:p>
          <a:p>
            <a:pPr marL="0" indent="0">
              <a:buNone/>
            </a:pPr>
            <a:r>
              <a:rPr lang="en-US" dirty="0"/>
              <a:t>image = "ocid1.image.oc1.eu-frankfurt-</a:t>
            </a:r>
          </a:p>
          <a:p>
            <a:pPr marL="0" indent="0">
              <a:buNone/>
            </a:pPr>
            <a:r>
              <a:rPr lang="en-US" dirty="0"/>
              <a:t>.aaaaaaaagbrvhganmn7awcr7plaaf5vhabmzhx763z5afiitswjwmzh7upna"</a:t>
            </a:r>
          </a:p>
          <a:p>
            <a:pPr marL="0" indent="0">
              <a:buNone/>
            </a:pPr>
            <a:r>
              <a:rPr lang="en-US" dirty="0" err="1"/>
              <a:t>subnet_id</a:t>
            </a:r>
            <a:r>
              <a:rPr lang="en-US" dirty="0"/>
              <a:t> = "ocid1.subnet.oc1.eu-frankfurt-</a:t>
            </a:r>
          </a:p>
          <a:p>
            <a:pPr marL="0" indent="0">
              <a:buNone/>
            </a:pPr>
            <a:r>
              <a:rPr lang="en-US" dirty="0"/>
              <a:t>1.aaaaaaaayidhlv4zevgrfjz75z6uypa5iwmvfnb23syqs7xhkykuyitidsoq"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3377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sz="2800" b="1" dirty="0"/>
              <a:t># Output the private and public IPs of the instance</a:t>
            </a:r>
          </a:p>
          <a:p>
            <a:pPr marL="0" indent="0">
              <a:buNone/>
            </a:pPr>
            <a:r>
              <a:rPr lang="en-US" dirty="0"/>
              <a:t>output "</a:t>
            </a:r>
            <a:r>
              <a:rPr lang="en-US" dirty="0" err="1"/>
              <a:t>InstancePrivateIPs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sz="2400" dirty="0"/>
              <a:t>value = ["${</a:t>
            </a:r>
            <a:r>
              <a:rPr lang="en-US" sz="2400" dirty="0" err="1"/>
              <a:t>oci_core_instance.TFInstance</a:t>
            </a:r>
            <a:r>
              <a:rPr lang="en-US" sz="2400" dirty="0"/>
              <a:t>.*.</a:t>
            </a:r>
            <a:r>
              <a:rPr lang="en-US" sz="2400" dirty="0" err="1"/>
              <a:t>private_ip</a:t>
            </a:r>
            <a:r>
              <a:rPr lang="en-US" sz="2400" dirty="0"/>
              <a:t>}"]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3890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Resource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# Creation of a new Block storage volume</a:t>
            </a:r>
          </a:p>
          <a:p>
            <a:pPr marL="0" indent="0">
              <a:buNone/>
            </a:pPr>
            <a:r>
              <a:rPr lang="en-US" sz="2400" dirty="0"/>
              <a:t>resource "</a:t>
            </a:r>
            <a:r>
              <a:rPr lang="en-US" sz="2400" dirty="0" err="1"/>
              <a:t>oci_core_volume</a:t>
            </a:r>
            <a:r>
              <a:rPr lang="en-US" sz="2400" dirty="0"/>
              <a:t>" "</a:t>
            </a:r>
            <a:r>
              <a:rPr lang="en-US" sz="2400" dirty="0" err="1"/>
              <a:t>TFBlock</a:t>
            </a:r>
            <a:r>
              <a:rPr lang="en-US" sz="2400" dirty="0"/>
              <a:t>" {</a:t>
            </a:r>
          </a:p>
          <a:p>
            <a:pPr marL="0" indent="0">
              <a:buNone/>
            </a:pPr>
            <a:r>
              <a:rPr lang="en-US" sz="2400" dirty="0"/>
              <a:t>count = "1"</a:t>
            </a:r>
          </a:p>
          <a:p>
            <a:pPr marL="0" indent="0">
              <a:buNone/>
            </a:pPr>
            <a:r>
              <a:rPr lang="en-US" sz="2400" dirty="0" err="1"/>
              <a:t>availability_domain</a:t>
            </a:r>
            <a:r>
              <a:rPr lang="en-US" sz="2400" dirty="0"/>
              <a:t> = "uwRT:EU-FRANKFURT-1-AD-1"</a:t>
            </a:r>
          </a:p>
          <a:p>
            <a:pPr marL="0" indent="0">
              <a:buNone/>
            </a:pPr>
            <a:r>
              <a:rPr lang="en-US" sz="2400" dirty="0" err="1"/>
              <a:t>compartment_id</a:t>
            </a:r>
            <a:r>
              <a:rPr lang="en-US" sz="2400" dirty="0"/>
              <a:t> = "${</a:t>
            </a:r>
            <a:r>
              <a:rPr lang="en-US" sz="2400" dirty="0" err="1"/>
              <a:t>var.compartment_ocid</a:t>
            </a:r>
            <a:r>
              <a:rPr lang="en-US" sz="2400" dirty="0"/>
              <a:t>}"</a:t>
            </a:r>
          </a:p>
          <a:p>
            <a:pPr marL="0" indent="0">
              <a:buNone/>
            </a:pPr>
            <a:r>
              <a:rPr lang="en-US" sz="2400" dirty="0" err="1"/>
              <a:t>display_name</a:t>
            </a:r>
            <a:r>
              <a:rPr lang="en-US" sz="2400" dirty="0"/>
              <a:t> = "</a:t>
            </a:r>
            <a:r>
              <a:rPr lang="en-US" sz="2400" dirty="0" err="1"/>
              <a:t>TFBlockusingscript</a:t>
            </a:r>
            <a:r>
              <a:rPr lang="en-US" sz="2400" dirty="0"/>
              <a:t>"</a:t>
            </a:r>
          </a:p>
          <a:p>
            <a:pPr marL="0" indent="0">
              <a:buNone/>
            </a:pPr>
            <a:r>
              <a:rPr lang="en-US" sz="2400" dirty="0" err="1"/>
              <a:t>size_in_gbs</a:t>
            </a:r>
            <a:r>
              <a:rPr lang="en-US" sz="2400" dirty="0"/>
              <a:t> = "50"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9749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Oracle Cloud Infrastructure Load Balancing service provides automated </a:t>
            </a:r>
            <a:r>
              <a:rPr lang="en-US" sz="2400" dirty="0" smtClean="0"/>
              <a:t>traffic distribution </a:t>
            </a:r>
            <a:r>
              <a:rPr lang="en-US" sz="2400" dirty="0"/>
              <a:t>from one entry point to multiple servers reachable from your virtual </a:t>
            </a:r>
            <a:r>
              <a:rPr lang="en-US" sz="2400" dirty="0" smtClean="0"/>
              <a:t>cloud network </a:t>
            </a:r>
            <a:r>
              <a:rPr lang="en-US" sz="2400" dirty="0"/>
              <a:t>(</a:t>
            </a:r>
            <a:r>
              <a:rPr lang="en-US" sz="2400" dirty="0" smtClean="0"/>
              <a:t>VCN)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load balancer improves resource utilization, facilitates </a:t>
            </a:r>
            <a:r>
              <a:rPr lang="en-US" sz="2400" dirty="0" smtClean="0"/>
              <a:t>scaling, and helps ensure high </a:t>
            </a:r>
            <a:r>
              <a:rPr lang="en-US" sz="2400" dirty="0"/>
              <a:t>availability.</a:t>
            </a:r>
          </a:p>
          <a:p>
            <a:r>
              <a:rPr lang="en-US" sz="2400" dirty="0" smtClean="0"/>
              <a:t>Configure </a:t>
            </a:r>
            <a:r>
              <a:rPr lang="en-US" sz="2400" dirty="0"/>
              <a:t>load balancing health checks using load balancing </a:t>
            </a:r>
            <a:r>
              <a:rPr lang="en-US" sz="2400" dirty="0" smtClean="0"/>
              <a:t>policies and </a:t>
            </a:r>
            <a:r>
              <a:rPr lang="en-US" sz="2400" dirty="0"/>
              <a:t>application-specific health checks, so that traffic is routed </a:t>
            </a:r>
            <a:r>
              <a:rPr lang="en-US" sz="2400" dirty="0" smtClean="0"/>
              <a:t>only to </a:t>
            </a:r>
            <a:r>
              <a:rPr lang="en-US" sz="2400" dirty="0"/>
              <a:t>healthy instances.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load balancer can reduce your maintenance window </a:t>
            </a:r>
            <a:r>
              <a:rPr lang="en-US" sz="2400" dirty="0" smtClean="0"/>
              <a:t>by draining </a:t>
            </a:r>
            <a:r>
              <a:rPr lang="en-US" sz="2400" dirty="0"/>
              <a:t>traffic from an unhealthy application server </a:t>
            </a:r>
            <a:r>
              <a:rPr lang="en-US" sz="2400" dirty="0" smtClean="0"/>
              <a:t>before you </a:t>
            </a:r>
            <a:r>
              <a:rPr lang="en-US" sz="2400" dirty="0"/>
              <a:t>remove it from service for maintenance.</a:t>
            </a:r>
          </a:p>
        </p:txBody>
      </p:sp>
    </p:spTree>
    <p:extLst>
      <p:ext uri="{BB962C8B-B14F-4D97-AF65-F5344CB8AC3E}">
        <p14:creationId xmlns:p14="http://schemas.microsoft.com/office/powerpoint/2010/main" val="361103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/>
              <a:t>Terraform Configuration </a:t>
            </a:r>
            <a:r>
              <a:rPr lang="en-US" sz="3600" b="1" dirty="0" smtClean="0"/>
              <a:t>Files: Resources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 provider is configured, you can start using that provider’s resources.</a:t>
            </a:r>
          </a:p>
          <a:p>
            <a:r>
              <a:rPr lang="en-US" dirty="0" smtClean="0"/>
              <a:t>Using </a:t>
            </a:r>
            <a:r>
              <a:rPr lang="en-US" dirty="0"/>
              <a:t>the OCI provider, you can start creating instances, block and object </a:t>
            </a:r>
            <a:r>
              <a:rPr lang="en-US" dirty="0" smtClean="0"/>
              <a:t>storage, networks</a:t>
            </a:r>
            <a:r>
              <a:rPr lang="en-US" dirty="0"/>
              <a:t>, and so on</a:t>
            </a:r>
          </a:p>
        </p:txBody>
      </p:sp>
    </p:spTree>
    <p:extLst>
      <p:ext uri="{BB962C8B-B14F-4D97-AF65-F5344CB8AC3E}">
        <p14:creationId xmlns:p14="http://schemas.microsoft.com/office/powerpoint/2010/main" val="1218375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Load Balancing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Load Balancing service enables you to create a public or private load </a:t>
            </a:r>
            <a:r>
              <a:rPr lang="en-US" dirty="0" smtClean="0"/>
              <a:t>balancer within </a:t>
            </a:r>
            <a:r>
              <a:rPr lang="en-US" dirty="0"/>
              <a:t>your VCN.</a:t>
            </a:r>
          </a:p>
          <a:p>
            <a:r>
              <a:rPr lang="en-US" dirty="0" smtClean="0"/>
              <a:t>A </a:t>
            </a:r>
            <a:r>
              <a:rPr lang="en-US" dirty="0"/>
              <a:t>public load balancer has a public IP address that is accessible from the Internet.</a:t>
            </a:r>
          </a:p>
          <a:p>
            <a:r>
              <a:rPr lang="en-US" dirty="0" smtClean="0"/>
              <a:t>A </a:t>
            </a:r>
            <a:r>
              <a:rPr lang="en-US" dirty="0"/>
              <a:t>private load balancer has an IP address from the hosting subnet, which is visible </a:t>
            </a:r>
            <a:r>
              <a:rPr lang="en-US" dirty="0" smtClean="0"/>
              <a:t>only within </a:t>
            </a:r>
            <a:r>
              <a:rPr lang="en-US" dirty="0"/>
              <a:t>your VCN.</a:t>
            </a:r>
          </a:p>
          <a:p>
            <a:r>
              <a:rPr lang="en-US" dirty="0" smtClean="0"/>
              <a:t>Both </a:t>
            </a:r>
            <a:r>
              <a:rPr lang="en-US" dirty="0"/>
              <a:t>public and private load balancers can route data traffic to any back-end server </a:t>
            </a:r>
            <a:r>
              <a:rPr lang="en-US" dirty="0" smtClean="0"/>
              <a:t>that is </a:t>
            </a:r>
            <a:r>
              <a:rPr lang="en-US" dirty="0"/>
              <a:t>reachable from the VCN.</a:t>
            </a:r>
          </a:p>
        </p:txBody>
      </p:sp>
    </p:spTree>
    <p:extLst>
      <p:ext uri="{BB962C8B-B14F-4D97-AF65-F5344CB8AC3E}">
        <p14:creationId xmlns:p14="http://schemas.microsoft.com/office/powerpoint/2010/main" val="2835668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Terraform Resource Syntax: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resource "</a:t>
            </a:r>
            <a:r>
              <a:rPr lang="en-US" sz="2000" dirty="0" err="1"/>
              <a:t>oci_load_balancer_load_balancer</a:t>
            </a:r>
            <a:r>
              <a:rPr lang="en-US" sz="2000" dirty="0"/>
              <a:t>" "</a:t>
            </a:r>
            <a:r>
              <a:rPr lang="en-US" sz="2000" dirty="0" err="1"/>
              <a:t>test_load_balancer</a:t>
            </a:r>
            <a:r>
              <a:rPr lang="en-US" sz="2000" dirty="0"/>
              <a:t>" {</a:t>
            </a:r>
          </a:p>
          <a:p>
            <a:pPr marL="0" indent="0">
              <a:buNone/>
            </a:pPr>
            <a:r>
              <a:rPr lang="en-US" sz="2000" dirty="0"/>
              <a:t>#Required</a:t>
            </a:r>
          </a:p>
          <a:p>
            <a:pPr marL="0" indent="0">
              <a:buNone/>
            </a:pPr>
            <a:r>
              <a:rPr lang="en-US" sz="2000" dirty="0" err="1"/>
              <a:t>compartment_id</a:t>
            </a:r>
            <a:r>
              <a:rPr lang="en-US" sz="2000" dirty="0"/>
              <a:t> = "${</a:t>
            </a:r>
            <a:r>
              <a:rPr lang="en-US" sz="2000" dirty="0" err="1"/>
              <a:t>var.compartment_id</a:t>
            </a:r>
            <a:r>
              <a:rPr lang="en-US" sz="2000" dirty="0"/>
              <a:t>}"</a:t>
            </a:r>
          </a:p>
          <a:p>
            <a:pPr marL="0" indent="0">
              <a:buNone/>
            </a:pPr>
            <a:r>
              <a:rPr lang="en-US" sz="2000" dirty="0" err="1"/>
              <a:t>display_name</a:t>
            </a:r>
            <a:r>
              <a:rPr lang="en-US" sz="2000" dirty="0"/>
              <a:t> = "${</a:t>
            </a:r>
            <a:r>
              <a:rPr lang="en-US" sz="2000" dirty="0" err="1"/>
              <a:t>var.load_balancer_display_name</a:t>
            </a:r>
            <a:r>
              <a:rPr lang="en-US" sz="2000" dirty="0"/>
              <a:t>}"</a:t>
            </a:r>
          </a:p>
          <a:p>
            <a:pPr marL="0" indent="0">
              <a:buNone/>
            </a:pPr>
            <a:r>
              <a:rPr lang="en-US" sz="2000" dirty="0"/>
              <a:t>shape = "${</a:t>
            </a:r>
            <a:r>
              <a:rPr lang="en-US" sz="2000" dirty="0" err="1"/>
              <a:t>var.load_balancer_shape</a:t>
            </a:r>
            <a:r>
              <a:rPr lang="en-US" sz="2000" dirty="0"/>
              <a:t>}"</a:t>
            </a:r>
          </a:p>
          <a:p>
            <a:pPr marL="0" indent="0">
              <a:buNone/>
            </a:pPr>
            <a:r>
              <a:rPr lang="en-US" sz="2000" dirty="0" err="1"/>
              <a:t>subnet_ids</a:t>
            </a:r>
            <a:r>
              <a:rPr lang="en-US" sz="2000" dirty="0"/>
              <a:t> = "${</a:t>
            </a:r>
            <a:r>
              <a:rPr lang="en-US" sz="2000" dirty="0" err="1"/>
              <a:t>var.load_balancer_subnet_ids</a:t>
            </a:r>
            <a:r>
              <a:rPr lang="en-US" sz="2000" dirty="0"/>
              <a:t>}"</a:t>
            </a:r>
          </a:p>
          <a:p>
            <a:pPr marL="0" indent="0">
              <a:buNone/>
            </a:pPr>
            <a:r>
              <a:rPr lang="en-US" sz="2000" dirty="0"/>
              <a:t>#Optional</a:t>
            </a:r>
          </a:p>
          <a:p>
            <a:pPr marL="0" indent="0">
              <a:buNone/>
            </a:pPr>
            <a:r>
              <a:rPr lang="en-US" sz="2000" dirty="0" err="1"/>
              <a:t>defined_tags</a:t>
            </a:r>
            <a:r>
              <a:rPr lang="en-US" sz="2000" dirty="0"/>
              <a:t> = {"</a:t>
            </a:r>
            <a:r>
              <a:rPr lang="en-US" sz="2000" dirty="0" err="1"/>
              <a:t>Operations.CostCenter</a:t>
            </a:r>
            <a:r>
              <a:rPr lang="en-US" sz="2000" dirty="0"/>
              <a:t>"= "42"}</a:t>
            </a:r>
          </a:p>
          <a:p>
            <a:pPr marL="0" indent="0">
              <a:buNone/>
            </a:pPr>
            <a:r>
              <a:rPr lang="en-US" sz="2000" dirty="0" err="1"/>
              <a:t>freeform_tags</a:t>
            </a:r>
            <a:r>
              <a:rPr lang="en-US" sz="2000" dirty="0"/>
              <a:t> = {"Department"= "Finance"}</a:t>
            </a:r>
          </a:p>
          <a:p>
            <a:pPr marL="0" indent="0">
              <a:buNone/>
            </a:pPr>
            <a:r>
              <a:rPr lang="en-US" sz="2000" dirty="0" err="1"/>
              <a:t>is_private</a:t>
            </a:r>
            <a:r>
              <a:rPr lang="en-US" sz="2000" dirty="0"/>
              <a:t> = "${</a:t>
            </a:r>
            <a:r>
              <a:rPr lang="en-US" sz="2000" dirty="0" err="1"/>
              <a:t>var.load_balancer_is_private</a:t>
            </a:r>
            <a:r>
              <a:rPr lang="en-US" sz="2000" dirty="0"/>
              <a:t>}"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6230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File Storage: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>
            <a:noAutofit/>
          </a:bodyPr>
          <a:lstStyle/>
          <a:p>
            <a:r>
              <a:rPr lang="fr-FR" sz="2400" dirty="0"/>
              <a:t>Oracle Cloud Infrastructure File Storage service </a:t>
            </a:r>
            <a:r>
              <a:rPr lang="fr-FR" sz="2400" dirty="0" err="1"/>
              <a:t>provides</a:t>
            </a:r>
            <a:r>
              <a:rPr lang="fr-FR" sz="2400" dirty="0"/>
              <a:t> a durable, </a:t>
            </a:r>
            <a:r>
              <a:rPr lang="fr-FR" sz="2400" dirty="0" err="1"/>
              <a:t>scalable</a:t>
            </a:r>
            <a:r>
              <a:rPr lang="fr-FR" sz="2400" dirty="0"/>
              <a:t>, </a:t>
            </a:r>
            <a:r>
              <a:rPr lang="fr-FR" sz="2400" dirty="0" err="1" smtClean="0"/>
              <a:t>secure</a:t>
            </a:r>
            <a:r>
              <a:rPr lang="fr-FR" sz="2400" dirty="0" smtClean="0"/>
              <a:t>, </a:t>
            </a:r>
            <a:r>
              <a:rPr lang="en-US" sz="2400" dirty="0" smtClean="0"/>
              <a:t>enterprise-grade </a:t>
            </a:r>
            <a:r>
              <a:rPr lang="en-US" sz="2400" dirty="0"/>
              <a:t>network file system. You can connect to a File Storage service </a:t>
            </a:r>
            <a:r>
              <a:rPr lang="en-US" sz="2400" dirty="0" smtClean="0"/>
              <a:t>file system </a:t>
            </a:r>
            <a:r>
              <a:rPr lang="en-US" sz="2400" dirty="0"/>
              <a:t>from any bare metal, virtual machine, or container instance in your VCN.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you’re planning to access outside of VCN, then you need to go with VCN using </a:t>
            </a:r>
            <a:r>
              <a:rPr lang="en-US" sz="2400" dirty="0" smtClean="0"/>
              <a:t>Oracle Cloud </a:t>
            </a:r>
            <a:r>
              <a:rPr lang="en-US" sz="2400" dirty="0"/>
              <a:t>Infrastructure </a:t>
            </a:r>
            <a:r>
              <a:rPr lang="en-US" sz="2400" dirty="0" err="1"/>
              <a:t>FastConnect</a:t>
            </a:r>
            <a:r>
              <a:rPr lang="en-US" sz="2400" dirty="0"/>
              <a:t> and Internet Protocol security (</a:t>
            </a:r>
            <a:r>
              <a:rPr lang="en-US" sz="2400" dirty="0" err="1"/>
              <a:t>IPSec</a:t>
            </a:r>
            <a:r>
              <a:rPr lang="en-US" sz="2400" dirty="0"/>
              <a:t>) virtual </a:t>
            </a:r>
            <a:r>
              <a:rPr lang="en-US" sz="2400" dirty="0" smtClean="0"/>
              <a:t>private network </a:t>
            </a:r>
            <a:r>
              <a:rPr lang="en-US" sz="2400" dirty="0"/>
              <a:t>(VPN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File Storage service supports the Network File System version 3.0 (</a:t>
            </a:r>
            <a:r>
              <a:rPr lang="en-US" sz="2400" dirty="0" smtClean="0"/>
              <a:t>NFSv3) protocol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service supports the Network Lock Manager (NLM) protocol for file </a:t>
            </a:r>
            <a:r>
              <a:rPr lang="en-US" sz="2400" dirty="0" smtClean="0"/>
              <a:t>locking functionality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5668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##Creation of </a:t>
            </a:r>
            <a:r>
              <a:rPr lang="en-US" sz="2400" b="1" dirty="0" err="1"/>
              <a:t>filesystem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resource "</a:t>
            </a:r>
            <a:r>
              <a:rPr lang="en-US" sz="2400" dirty="0" err="1"/>
              <a:t>oci_file_storage_file_system</a:t>
            </a:r>
            <a:r>
              <a:rPr lang="en-US" sz="2400" dirty="0"/>
              <a:t>" "</a:t>
            </a:r>
            <a:r>
              <a:rPr lang="en-US" sz="2400" dirty="0" err="1"/>
              <a:t>test_file_system</a:t>
            </a:r>
            <a:r>
              <a:rPr lang="en-US" sz="2400" dirty="0"/>
              <a:t>" {</a:t>
            </a:r>
          </a:p>
          <a:p>
            <a:pPr marL="0" indent="0">
              <a:buNone/>
            </a:pPr>
            <a:r>
              <a:rPr lang="en-US" sz="2400" dirty="0"/>
              <a:t>#Required</a:t>
            </a:r>
          </a:p>
          <a:p>
            <a:pPr marL="0" indent="0">
              <a:buNone/>
            </a:pPr>
            <a:r>
              <a:rPr lang="en-US" sz="2400" dirty="0" err="1"/>
              <a:t>availability_domain</a:t>
            </a:r>
            <a:r>
              <a:rPr lang="en-US" sz="2400" dirty="0"/>
              <a:t> = “3"</a:t>
            </a:r>
          </a:p>
          <a:p>
            <a:pPr marL="0" indent="0">
              <a:buNone/>
            </a:pPr>
            <a:r>
              <a:rPr lang="en-US" sz="2400" dirty="0" err="1"/>
              <a:t>compartment_id</a:t>
            </a:r>
            <a:r>
              <a:rPr lang="en-US" sz="2400" dirty="0"/>
              <a:t> = "ocid1.compartment.oc1.."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##Creation of storage export and mount target</a:t>
            </a:r>
          </a:p>
          <a:p>
            <a:pPr marL="0" indent="0">
              <a:buNone/>
            </a:pPr>
            <a:r>
              <a:rPr lang="en-US" sz="2400" dirty="0"/>
              <a:t>resource "</a:t>
            </a:r>
            <a:r>
              <a:rPr lang="en-US" sz="2400" dirty="0" err="1"/>
              <a:t>oci_file_storage_export</a:t>
            </a:r>
            <a:r>
              <a:rPr lang="en-US" sz="2400" dirty="0"/>
              <a:t>" "</a:t>
            </a:r>
            <a:r>
              <a:rPr lang="en-US" sz="2400" dirty="0" err="1"/>
              <a:t>test_export</a:t>
            </a:r>
            <a:r>
              <a:rPr lang="en-US" sz="2400" dirty="0"/>
              <a:t>" {</a:t>
            </a:r>
          </a:p>
          <a:p>
            <a:pPr marL="0" indent="0">
              <a:buNone/>
            </a:pPr>
            <a:r>
              <a:rPr lang="en-US" sz="2400" dirty="0"/>
              <a:t>#Required</a:t>
            </a:r>
          </a:p>
          <a:p>
            <a:pPr marL="0" indent="0">
              <a:buNone/>
            </a:pPr>
            <a:r>
              <a:rPr lang="en-US" sz="2400" dirty="0" err="1"/>
              <a:t>export_set_id</a:t>
            </a:r>
            <a:r>
              <a:rPr lang="en-US" sz="2400" dirty="0"/>
              <a:t> =</a:t>
            </a:r>
          </a:p>
          <a:p>
            <a:pPr marL="0" indent="0">
              <a:buNone/>
            </a:pPr>
            <a:r>
              <a:rPr lang="en-US" sz="1900" dirty="0"/>
              <a:t>"${</a:t>
            </a:r>
            <a:r>
              <a:rPr lang="en-US" sz="1900" dirty="0" err="1"/>
              <a:t>oci_file_storage_mount_target.test_mount_target.export_set_id</a:t>
            </a:r>
            <a:r>
              <a:rPr lang="en-US" sz="1900" dirty="0"/>
              <a:t>}“</a:t>
            </a:r>
          </a:p>
          <a:p>
            <a:pPr marL="0" indent="0">
              <a:buNone/>
            </a:pPr>
            <a:r>
              <a:rPr lang="en-US" sz="2400" dirty="0" err="1"/>
              <a:t>file_system_id</a:t>
            </a:r>
            <a:r>
              <a:rPr lang="en-US" sz="2400" dirty="0"/>
              <a:t> = </a:t>
            </a:r>
            <a:r>
              <a:rPr lang="en-US" sz="2200" dirty="0"/>
              <a:t>"${oci_file_storage_file_system.test_file_system.id}"</a:t>
            </a:r>
          </a:p>
          <a:p>
            <a:pPr marL="0" indent="0">
              <a:buNone/>
            </a:pPr>
            <a:r>
              <a:rPr lang="en-US" sz="2200" dirty="0"/>
              <a:t>path = "${</a:t>
            </a:r>
            <a:r>
              <a:rPr lang="en-US" sz="2200" dirty="0" err="1"/>
              <a:t>var.export_path</a:t>
            </a:r>
            <a:r>
              <a:rPr lang="en-US" sz="2200" dirty="0"/>
              <a:t>}“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54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and Access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 Cloud Infrastructure Identity and Access Management (IAM) lets you control who has access to your cloud resources.</a:t>
            </a:r>
          </a:p>
          <a:p>
            <a:r>
              <a:rPr lang="en-US" dirty="0" smtClean="0"/>
              <a:t>You can control what type of access a group of users have and to which specific resources.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2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IAM: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Resources: </a:t>
            </a:r>
            <a:r>
              <a:rPr lang="en-US" b="1" dirty="0" smtClean="0"/>
              <a:t> </a:t>
            </a:r>
            <a:r>
              <a:rPr lang="en-US" dirty="0"/>
              <a:t>Compute instances, block storage volumes, virtual cloud networks (VCNs</a:t>
            </a:r>
            <a:r>
              <a:rPr lang="en-US" dirty="0" smtClean="0"/>
              <a:t>), subnets</a:t>
            </a:r>
            <a:r>
              <a:rPr lang="en-US" dirty="0"/>
              <a:t>, route tables, and so on</a:t>
            </a:r>
          </a:p>
          <a:p>
            <a:r>
              <a:rPr lang="en-US" b="1" dirty="0" smtClean="0"/>
              <a:t>User</a:t>
            </a:r>
            <a:r>
              <a:rPr lang="en-US" b="1" dirty="0"/>
              <a:t>: </a:t>
            </a:r>
            <a:r>
              <a:rPr lang="en-US" dirty="0"/>
              <a:t>An individual employee or system that needs to manage or use your </a:t>
            </a:r>
            <a:r>
              <a:rPr lang="en-US" dirty="0" smtClean="0"/>
              <a:t>company's Oracle </a:t>
            </a:r>
            <a:r>
              <a:rPr lang="en-US" dirty="0"/>
              <a:t>Cloud Infrastructure resources. Users might need to launch instances, </a:t>
            </a:r>
            <a:r>
              <a:rPr lang="en-US" dirty="0" smtClean="0"/>
              <a:t>manage remote </a:t>
            </a:r>
            <a:r>
              <a:rPr lang="en-US" dirty="0"/>
              <a:t>disks, work with your virtual cloud network, and so on.</a:t>
            </a:r>
          </a:p>
          <a:p>
            <a:r>
              <a:rPr lang="en-US" b="1" dirty="0" smtClean="0"/>
              <a:t>Group</a:t>
            </a:r>
            <a:r>
              <a:rPr lang="en-US" b="1" dirty="0"/>
              <a:t>: </a:t>
            </a:r>
            <a:r>
              <a:rPr lang="en-US" dirty="0"/>
              <a:t>A collection of users who need the same type of access to a particular set </a:t>
            </a:r>
            <a:r>
              <a:rPr lang="en-US" dirty="0" smtClean="0"/>
              <a:t>of resources </a:t>
            </a:r>
            <a:r>
              <a:rPr lang="en-US" dirty="0"/>
              <a:t>or compartment</a:t>
            </a:r>
          </a:p>
        </p:txBody>
      </p:sp>
    </p:spTree>
    <p:extLst>
      <p:ext uri="{BB962C8B-B14F-4D97-AF65-F5344CB8AC3E}">
        <p14:creationId xmlns:p14="http://schemas.microsoft.com/office/powerpoint/2010/main" val="143707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logical container in your account used to store Oracle Cloud </a:t>
            </a:r>
            <a:r>
              <a:rPr lang="en-US" dirty="0" smtClean="0"/>
              <a:t>Infrastructure (OCI</a:t>
            </a:r>
            <a:r>
              <a:rPr lang="en-US" dirty="0"/>
              <a:t>) Resources created within that </a:t>
            </a:r>
            <a:r>
              <a:rPr lang="en-US" b="1" dirty="0"/>
              <a:t>compartment </a:t>
            </a:r>
            <a:r>
              <a:rPr lang="en-US" dirty="0"/>
              <a:t>(such as compute, storage, and network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9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62000"/>
          </a:xfrm>
        </p:spPr>
        <p:txBody>
          <a:bodyPr/>
          <a:lstStyle/>
          <a:p>
            <a:r>
              <a:rPr lang="en-US" b="1" dirty="0"/>
              <a:t>Tenancy and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Tenancy is an Oracle Cloud Account given to you when you register for Oracle </a:t>
            </a:r>
            <a:r>
              <a:rPr lang="en-US" sz="2800" dirty="0" smtClean="0"/>
              <a:t>Cloud Infrastructure </a:t>
            </a:r>
            <a:r>
              <a:rPr lang="en-US" sz="2800" dirty="0"/>
              <a:t>(OCI).</a:t>
            </a:r>
          </a:p>
          <a:p>
            <a:r>
              <a:rPr lang="en-US" sz="2800" b="1" dirty="0"/>
              <a:t>Policy</a:t>
            </a:r>
          </a:p>
          <a:p>
            <a:r>
              <a:rPr lang="en-US" sz="2800" dirty="0" smtClean="0"/>
              <a:t>A </a:t>
            </a:r>
            <a:r>
              <a:rPr lang="en-US" sz="2800" b="1" dirty="0"/>
              <a:t>policy </a:t>
            </a:r>
            <a:r>
              <a:rPr lang="en-US" sz="2800" dirty="0"/>
              <a:t>is a document that specifies who can access which Oracle Cloud </a:t>
            </a:r>
            <a:r>
              <a:rPr lang="en-US" sz="2800" dirty="0" smtClean="0"/>
              <a:t>Infrastructure resources </a:t>
            </a:r>
            <a:r>
              <a:rPr lang="en-US" sz="2800" dirty="0"/>
              <a:t>that your company has, and how. </a:t>
            </a: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b="1" dirty="0"/>
              <a:t>policy </a:t>
            </a:r>
            <a:r>
              <a:rPr lang="en-US" sz="2800" dirty="0"/>
              <a:t>simply allows a group.</a:t>
            </a:r>
          </a:p>
          <a:p>
            <a:r>
              <a:rPr lang="en-US" sz="2800" dirty="0" smtClean="0"/>
              <a:t>Define </a:t>
            </a:r>
            <a:r>
              <a:rPr lang="en-US" sz="2800" dirty="0"/>
              <a:t>users, groups, and one or more compartments to hold the cloud resources </a:t>
            </a:r>
            <a:r>
              <a:rPr lang="en-US" sz="2800" dirty="0" smtClean="0"/>
              <a:t>for your </a:t>
            </a:r>
            <a:r>
              <a:rPr lang="en-US" sz="2800" dirty="0"/>
              <a:t>organization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372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one or more policies, each written in the policy language.</a:t>
            </a:r>
          </a:p>
          <a:p>
            <a:r>
              <a:rPr lang="en-US" dirty="0" smtClean="0"/>
              <a:t>Place users into the appropriate groups depending on the compartments and resources they need to work with.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7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Policy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group </a:t>
            </a:r>
            <a:r>
              <a:rPr lang="en-US" i="1" dirty="0"/>
              <a:t>&lt;</a:t>
            </a:r>
            <a:r>
              <a:rPr lang="en-US" i="1" dirty="0" err="1"/>
              <a:t>group_name</a:t>
            </a:r>
            <a:r>
              <a:rPr lang="en-US" i="1" dirty="0"/>
              <a:t>&gt; </a:t>
            </a:r>
            <a:r>
              <a:rPr lang="en-US" dirty="0"/>
              <a:t>to </a:t>
            </a:r>
            <a:r>
              <a:rPr lang="en-US" i="1" dirty="0"/>
              <a:t>&lt;verb&gt; &lt;resource-type&gt; </a:t>
            </a:r>
            <a:r>
              <a:rPr lang="en-US" dirty="0"/>
              <a:t>in </a:t>
            </a:r>
            <a:r>
              <a:rPr lang="en-US" dirty="0" smtClean="0"/>
              <a:t>compartment </a:t>
            </a:r>
            <a:r>
              <a:rPr lang="en-US" i="1" dirty="0" smtClean="0"/>
              <a:t>&lt;</a:t>
            </a:r>
            <a:r>
              <a:rPr lang="en-US" i="1" dirty="0" err="1" smtClean="0"/>
              <a:t>compartment_name</a:t>
            </a:r>
            <a:r>
              <a:rPr lang="en-US" i="1" dirty="0" smtClean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2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1908</Words>
  <Application>Microsoft Office PowerPoint</Application>
  <PresentationFormat>On-screen Show (4:3)</PresentationFormat>
  <Paragraphs>210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Terraform - OCI</vt:lpstr>
      <vt:lpstr>Terraform Configuration Files: OCI Provider</vt:lpstr>
      <vt:lpstr>Terraform Configuration Files: Resources</vt:lpstr>
      <vt:lpstr>Identity and Access Management</vt:lpstr>
      <vt:lpstr>IAM: Components</vt:lpstr>
      <vt:lpstr>Compartment</vt:lpstr>
      <vt:lpstr>Tenancy and Policy</vt:lpstr>
      <vt:lpstr>PowerPoint Presentation</vt:lpstr>
      <vt:lpstr>Policy Basics</vt:lpstr>
      <vt:lpstr>Terraform Resource Syntax</vt:lpstr>
      <vt:lpstr>PowerPoint Presentation</vt:lpstr>
      <vt:lpstr>What Is a Virtual Cloud Network?</vt:lpstr>
      <vt:lpstr>Subnet</vt:lpstr>
      <vt:lpstr>Default VCN Components </vt:lpstr>
      <vt:lpstr>Terraform Resource Syntax: VCN</vt:lpstr>
      <vt:lpstr># Creation of a new NAT Gateway </vt:lpstr>
      <vt:lpstr>Terraform Resource Syntax: VCN</vt:lpstr>
      <vt:lpstr>Object Storage</vt:lpstr>
      <vt:lpstr>Object Storage</vt:lpstr>
      <vt:lpstr>Object Storage Resources </vt:lpstr>
      <vt:lpstr>Terraform Resource Syntax: Object Storage</vt:lpstr>
      <vt:lpstr>PowerPoint Presentation</vt:lpstr>
      <vt:lpstr>Compute Service: Overview</vt:lpstr>
      <vt:lpstr>Components for Launching Instances</vt:lpstr>
      <vt:lpstr>Block Volume: Overview</vt:lpstr>
      <vt:lpstr>Terraform Resource Syntax: Compute</vt:lpstr>
      <vt:lpstr>PowerPoint Presentation</vt:lpstr>
      <vt:lpstr>Terraform Resource Syntax</vt:lpstr>
      <vt:lpstr>Load Balancing: Overview</vt:lpstr>
      <vt:lpstr>How Load Balancing Works</vt:lpstr>
      <vt:lpstr>Terraform Resource Syntax: Load Balancing</vt:lpstr>
      <vt:lpstr>File Storage: Overview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Karthikeyan</dc:creator>
  <cp:lastModifiedBy>Karthikeyan</cp:lastModifiedBy>
  <cp:revision>10</cp:revision>
  <dcterms:created xsi:type="dcterms:W3CDTF">2023-05-15T17:34:11Z</dcterms:created>
  <dcterms:modified xsi:type="dcterms:W3CDTF">2023-05-15T18:26:04Z</dcterms:modified>
</cp:coreProperties>
</file>