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42" r:id="rId5"/>
    <p:sldId id="359" r:id="rId6"/>
    <p:sldId id="375" r:id="rId7"/>
    <p:sldId id="373" r:id="rId8"/>
    <p:sldId id="379" r:id="rId9"/>
    <p:sldId id="380" r:id="rId10"/>
    <p:sldId id="378" r:id="rId11"/>
    <p:sldId id="372" r:id="rId12"/>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9405FC"/>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3" autoAdjust="0"/>
    <p:restoredTop sz="95388" autoAdjust="0"/>
  </p:normalViewPr>
  <p:slideViewPr>
    <p:cSldViewPr snapToGrid="0" snapToObjects="1" showGuides="1">
      <p:cViewPr varScale="1">
        <p:scale>
          <a:sx n="105" d="100"/>
          <a:sy n="105" d="100"/>
        </p:scale>
        <p:origin x="55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9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BD9F0D7B-CC30-49B2-84DF-4EF2AF81DB57}" type="datetime1">
              <a:rPr lang="ru-RU" smtClean="0"/>
              <a:t>19.12.2024</a:t>
            </a:fld>
            <a:endParaRPr lang="ru-RU" dirty="0"/>
          </a:p>
        </p:txBody>
      </p:sp>
      <p:sp>
        <p:nvSpPr>
          <p:cNvPr id="4" name="Нижний колонтитул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9E9D61A1-75D9-49F7-83EB-F5872642613A}" type="slidenum">
              <a:rPr lang="ru-RU" smtClean="0"/>
              <a:t>‹#›</a:t>
            </a:fld>
            <a:endParaRPr lang="ru-RU"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fld id="{2FB9301F-F85E-4923-A4E4-7DB1529AA245}" type="datetime1">
              <a:rPr lang="ru-RU" smtClean="0"/>
              <a:pPr/>
              <a:t>19.12.2024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DEF75CB5-5666-5049-9AE0-38EFD385C21E}" type="slidenum">
              <a:rPr lang="ru-RU" smtClean="0"/>
              <a:t>‹#›</a:t>
            </a:fld>
            <a:endParaRPr lang="ru-RU"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1</a:t>
            </a:fld>
            <a:endParaRPr lang="ru-RU"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marL="0" marR="0" lvl="0" indent="0" algn="r" defTabSz="914400" rtl="0" eaLnBrk="1" fontAlgn="auto" latinLnBrk="0" hangingPunct="1">
              <a:lnSpc>
                <a:spcPct val="100000"/>
              </a:lnSpc>
              <a:spcBef>
                <a:spcPts val="0"/>
              </a:spcBef>
              <a:spcAft>
                <a:spcPts val="0"/>
              </a:spcAft>
              <a:buClrTx/>
              <a:buSzTx/>
              <a:buFontTx/>
              <a:buNone/>
              <a:tabLst/>
              <a:defRPr lang="ru-RU"/>
            </a:pPr>
            <a:fld id="{DEF75CB5-5666-5049-9AE0-38EFD385C21E}"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ru-RU"/>
              </a:pPr>
              <a:t>2</a:t>
            </a:fld>
            <a:endParaRPr kumimoji="0" lang="ru-R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3</a:t>
            </a:fld>
            <a:endParaRPr lang="ru-RU"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4</a:t>
            </a:fld>
            <a:endParaRPr lang="ru-RU"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5</a:t>
            </a:fld>
            <a:endParaRPr lang="ru-RU" dirty="0"/>
          </a:p>
        </p:txBody>
      </p:sp>
    </p:spTree>
    <p:extLst>
      <p:ext uri="{BB962C8B-B14F-4D97-AF65-F5344CB8AC3E}">
        <p14:creationId xmlns:p14="http://schemas.microsoft.com/office/powerpoint/2010/main" val="17841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6</a:t>
            </a:fld>
            <a:endParaRPr lang="ru-RU" dirty="0"/>
          </a:p>
        </p:txBody>
      </p:sp>
    </p:spTree>
    <p:extLst>
      <p:ext uri="{BB962C8B-B14F-4D97-AF65-F5344CB8AC3E}">
        <p14:creationId xmlns:p14="http://schemas.microsoft.com/office/powerpoint/2010/main" val="83921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7</a:t>
            </a:fld>
            <a:endParaRPr lang="ru-RU" dirty="0"/>
          </a:p>
        </p:txBody>
      </p:sp>
    </p:spTree>
    <p:extLst>
      <p:ext uri="{BB962C8B-B14F-4D97-AF65-F5344CB8AC3E}">
        <p14:creationId xmlns:p14="http://schemas.microsoft.com/office/powerpoint/2010/main" val="376512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DEF75CB5-5666-5049-9AE0-38EFD385C21E}" type="slidenum">
              <a:rPr lang="ru-RU" smtClean="0"/>
              <a:t>8</a:t>
            </a:fld>
            <a:endParaRPr lang="ru-RU"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и подзаголовок">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Заголовок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ru-RU" sz="6000" kern="1200" cap="all" spc="300" baseline="0">
                <a:solidFill>
                  <a:schemeClr val="accent3">
                    <a:lumMod val="75000"/>
                  </a:schemeClr>
                </a:solidFill>
              </a:defRPr>
            </a:lvl1pPr>
          </a:lstStyle>
          <a:p>
            <a:pPr rtl="0"/>
            <a:r>
              <a:rPr lang="ru-RU"/>
              <a:t>Заголовок слайда</a:t>
            </a:r>
          </a:p>
        </p:txBody>
      </p:sp>
      <p:sp>
        <p:nvSpPr>
          <p:cNvPr id="12" name="Подзаголовок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ru-RU" sz="3200" b="0" i="0" cap="all" spc="600" baseline="0">
                <a:solidFill>
                  <a:schemeClr val="accent3"/>
                </a:solidFill>
                <a:latin typeface="+mj-lt"/>
                <a:cs typeface="Biome Light" panose="020B0303030204020804" pitchFamily="34" charset="0"/>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Заголовок и 2 столбца">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marL="0" marR="0" lvl="0" indent="0" algn="ctr" defTabSz="914400" rtl="0" eaLnBrk="1" fontAlgn="auto" latinLnBrk="0" hangingPunct="1">
              <a:lnSpc>
                <a:spcPct val="100000"/>
              </a:lnSpc>
              <a:spcBef>
                <a:spcPts val="0"/>
              </a:spcBef>
              <a:spcAft>
                <a:spcPts val="0"/>
              </a:spcAft>
              <a:buClrTx/>
              <a:buSzTx/>
              <a:buFontTx/>
              <a:buNone/>
              <a:tabLst/>
              <a:defRPr lang="ru-RU"/>
            </a:pPr>
            <a:endParaRPr kumimoji="0" lang="ru-RU"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10" name="Рисунок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ru-RU" sz="2000"/>
            </a:lvl1pPr>
          </a:lstStyle>
          <a:p>
            <a:pPr rtl="0"/>
            <a:r>
              <a:rPr lang="ru-RU"/>
              <a:t>Щелкните значок, чтобы добавить фото</a:t>
            </a:r>
          </a:p>
        </p:txBody>
      </p:sp>
      <p:sp>
        <p:nvSpPr>
          <p:cNvPr id="19" name="Объект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ru-RU"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ru-RU"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ru-RU"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ru-RU" sz="1800" spc="0"/>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cxnSp>
        <p:nvCxnSpPr>
          <p:cNvPr id="4" name="Прямая соединительная линия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Заголовок и 2 столбца">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marL="0" marR="0" lvl="0" indent="0" algn="ctr" defTabSz="914400" rtl="0" eaLnBrk="1" fontAlgn="auto" latinLnBrk="0" hangingPunct="1">
              <a:lnSpc>
                <a:spcPct val="100000"/>
              </a:lnSpc>
              <a:spcBef>
                <a:spcPts val="0"/>
              </a:spcBef>
              <a:spcAft>
                <a:spcPts val="0"/>
              </a:spcAft>
              <a:buClrTx/>
              <a:buSzTx/>
              <a:buFontTx/>
              <a:buNone/>
              <a:tabLst/>
              <a:defRPr lang="ru-RU"/>
            </a:pPr>
            <a:endParaRPr kumimoji="0" lang="ru-RU"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Прямая соединительная линия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19" name="Объект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ru-RU"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ru-RU"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ru-RU"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ru-RU" sz="1800" spc="0"/>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2" name="Заполнитель таблицы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ru-RU" sz="2400">
                <a:latin typeface="+mn-lt"/>
              </a:defRPr>
            </a:lvl1pPr>
          </a:lstStyle>
          <a:p>
            <a:pPr rtl="0"/>
            <a:r>
              <a:rPr lang="ru-RU"/>
              <a:t>Щелкните значок, чтобы добавить таблицу</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cxnSp>
        <p:nvCxnSpPr>
          <p:cNvPr id="4" name="Прямая соединительная линия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19" name="Объект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ru-RU" sz="1800" spc="0" baseline="0">
                <a:solidFill>
                  <a:schemeClr val="bg1"/>
                </a:solidFill>
                <a:latin typeface="+mn-lt"/>
              </a:defRPr>
            </a:lvl1pPr>
            <a:lvl2pPr marL="566928" indent="-283464">
              <a:lnSpc>
                <a:spcPct val="120000"/>
              </a:lnSpc>
              <a:spcBef>
                <a:spcPts val="500"/>
              </a:spcBef>
              <a:buClr>
                <a:schemeClr val="accent3"/>
              </a:buClr>
              <a:defRPr lang="ru-RU" sz="1800" spc="0"/>
            </a:lvl2pPr>
            <a:lvl3pPr marL="859536" indent="-283464">
              <a:lnSpc>
                <a:spcPct val="120000"/>
              </a:lnSpc>
              <a:spcBef>
                <a:spcPts val="500"/>
              </a:spcBef>
              <a:buClr>
                <a:schemeClr val="accent3"/>
              </a:buClr>
              <a:defRPr lang="ru-RU" sz="1800" spc="0"/>
            </a:lvl3pPr>
            <a:lvl4pPr marL="1152144">
              <a:lnSpc>
                <a:spcPct val="120000"/>
              </a:lnSpc>
              <a:spcBef>
                <a:spcPts val="500"/>
              </a:spcBef>
              <a:buClr>
                <a:schemeClr val="accent3"/>
              </a:buClr>
              <a:defRPr lang="ru-RU" sz="1800" spc="0"/>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0" name="Объект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ru-RU" sz="1800">
                <a:solidFill>
                  <a:schemeClr val="bg1"/>
                </a:solidFill>
                <a:latin typeface="+mn-lt"/>
              </a:defRPr>
            </a:lvl1pPr>
            <a:lvl2pPr marL="457200" indent="0">
              <a:lnSpc>
                <a:spcPct val="120000"/>
              </a:lnSpc>
              <a:spcBef>
                <a:spcPts val="1000"/>
              </a:spcBef>
              <a:buNone/>
              <a:defRPr lang="ru-RU" sz="1600">
                <a:solidFill>
                  <a:schemeClr val="bg1"/>
                </a:solidFill>
                <a:latin typeface="+mn-lt"/>
              </a:defRPr>
            </a:lvl2pPr>
            <a:lvl3pPr marL="914400" indent="0">
              <a:lnSpc>
                <a:spcPct val="120000"/>
              </a:lnSpc>
              <a:spcBef>
                <a:spcPts val="1000"/>
              </a:spcBef>
              <a:buNone/>
              <a:defRPr lang="ru-RU" sz="1400">
                <a:solidFill>
                  <a:schemeClr val="bg1"/>
                </a:solidFill>
                <a:latin typeface="+mn-lt"/>
              </a:defRPr>
            </a:lvl3pPr>
            <a:lvl4pPr marL="1371600" indent="0">
              <a:lnSpc>
                <a:spcPct val="120000"/>
              </a:lnSpc>
              <a:spcBef>
                <a:spcPts val="1000"/>
              </a:spcBef>
              <a:buNone/>
              <a:defRPr lang="ru-RU" sz="1200">
                <a:solidFill>
                  <a:schemeClr val="bg1"/>
                </a:solidFill>
                <a:latin typeface="+mn-lt"/>
              </a:defRPr>
            </a:lvl4pPr>
            <a:lvl5pPr marL="1828800" indent="0">
              <a:lnSpc>
                <a:spcPct val="120000"/>
              </a:lnSpc>
              <a:spcBef>
                <a:spcPts val="1000"/>
              </a:spcBef>
              <a:buNone/>
              <a:defRPr lang="ru-RU" sz="1200">
                <a:solidFill>
                  <a:schemeClr val="bg1"/>
                </a:solidFill>
                <a:latin typeface="+mn-lt"/>
              </a:defRPr>
            </a:lvl5pPr>
          </a:lstStyle>
          <a:p>
            <a:pPr lvl="0" rtl="0"/>
            <a:r>
              <a:rPr lang="ru-RU"/>
              <a:t>Текст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cxnSp>
        <p:nvCxnSpPr>
          <p:cNvPr id="4" name="Прямая соединительная линия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10" name="Заполнитель таблицы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ru-RU" sz="2400">
                <a:latin typeface="+mn-lt"/>
              </a:defRPr>
            </a:lvl1pPr>
          </a:lstStyle>
          <a:p>
            <a:pPr rtl="0"/>
            <a:r>
              <a:rPr lang="ru-RU"/>
              <a:t>Щелкните значок, чтобы добавить таблицу</a:t>
            </a:r>
          </a:p>
        </p:txBody>
      </p:sp>
      <p:cxnSp>
        <p:nvCxnSpPr>
          <p:cNvPr id="8" name="Прямая соединительная линия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ключение">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Группа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Овал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sp>
            <p:nvSpPr>
              <p:cNvPr id="18" name="Графический объект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pic>
          <p:nvPicPr>
            <p:cNvPr id="4" name="Объект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Заголовок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ru-RU" sz="3200" cap="all" baseline="0">
                <a:solidFill>
                  <a:schemeClr val="accent3"/>
                </a:solidFill>
              </a:defRPr>
            </a:lvl1pPr>
          </a:lstStyle>
          <a:p>
            <a:pPr rtl="0"/>
            <a:r>
              <a:rPr lang="ru-RU"/>
              <a:t>Заголовок слайда</a:t>
            </a:r>
          </a:p>
        </p:txBody>
      </p:sp>
      <p:sp>
        <p:nvSpPr>
          <p:cNvPr id="7" name="Объект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ru-RU" sz="1800">
                <a:solidFill>
                  <a:schemeClr val="bg1"/>
                </a:solidFill>
                <a:latin typeface="+mn-lt"/>
              </a:defRPr>
            </a:lvl1pPr>
            <a:lvl2pPr>
              <a:lnSpc>
                <a:spcPct val="120000"/>
              </a:lnSpc>
              <a:spcBef>
                <a:spcPts val="1000"/>
              </a:spcBef>
              <a:buClr>
                <a:schemeClr val="accent3"/>
              </a:buClr>
              <a:defRPr lang="ru-RU" sz="1600">
                <a:solidFill>
                  <a:schemeClr val="bg1"/>
                </a:solidFill>
                <a:latin typeface="+mn-lt"/>
              </a:defRPr>
            </a:lvl2pPr>
            <a:lvl3pPr>
              <a:lnSpc>
                <a:spcPct val="120000"/>
              </a:lnSpc>
              <a:spcBef>
                <a:spcPts val="1000"/>
              </a:spcBef>
              <a:buClr>
                <a:schemeClr val="accent3"/>
              </a:buClr>
              <a:defRPr lang="ru-RU" sz="1400">
                <a:solidFill>
                  <a:schemeClr val="bg1"/>
                </a:solidFill>
                <a:latin typeface="+mn-lt"/>
              </a:defRPr>
            </a:lvl3pPr>
            <a:lvl4pPr>
              <a:lnSpc>
                <a:spcPct val="120000"/>
              </a:lnSpc>
              <a:spcBef>
                <a:spcPts val="1000"/>
              </a:spcBef>
              <a:buClr>
                <a:schemeClr val="accent3"/>
              </a:buClr>
              <a:defRPr lang="ru-RU" sz="1200">
                <a:solidFill>
                  <a:schemeClr val="bg1"/>
                </a:solidFill>
                <a:latin typeface="+mn-lt"/>
              </a:defRPr>
            </a:lvl4pPr>
            <a:lvl5pPr>
              <a:lnSpc>
                <a:spcPct val="120000"/>
              </a:lnSpc>
              <a:spcBef>
                <a:spcPts val="1000"/>
              </a:spcBef>
              <a:buClr>
                <a:schemeClr val="accent3"/>
              </a:buClr>
              <a:defRPr lang="ru-RU" sz="1200">
                <a:solidFill>
                  <a:schemeClr val="bg1"/>
                </a:solidFill>
                <a:latin typeface="+mn-lt"/>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cxnSp>
        <p:nvCxnSpPr>
          <p:cNvPr id="6" name="Прямая соединительная линия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Заголовок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ru-RU" sz="6000" kern="1200" cap="all" spc="300" baseline="0">
                <a:solidFill>
                  <a:schemeClr val="accent3">
                    <a:lumMod val="75000"/>
                  </a:schemeClr>
                </a:solidFill>
              </a:defRPr>
            </a:lvl1pPr>
          </a:lstStyle>
          <a:p>
            <a:pPr rtl="0"/>
            <a:r>
              <a:rPr lang="ru-RU"/>
              <a:t>Заголовок слайда</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содержимое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Прямоугольник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pic>
          <p:nvPicPr>
            <p:cNvPr id="6" name="Объект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Группа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Овал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sp>
            <p:nvSpPr>
              <p:cNvPr id="9" name="Графический объект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grpSp>
      <p:sp>
        <p:nvSpPr>
          <p:cNvPr id="2" name="Заголовок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ru-RU" sz="3200" cap="all" baseline="0">
                <a:solidFill>
                  <a:schemeClr val="accent3">
                    <a:lumMod val="75000"/>
                  </a:schemeClr>
                </a:solidFill>
              </a:defRPr>
            </a:lvl1pPr>
          </a:lstStyle>
          <a:p>
            <a:pPr rtl="0"/>
            <a:r>
              <a:rPr lang="ru-RU"/>
              <a:t>Образец заголовка</a:t>
            </a:r>
          </a:p>
        </p:txBody>
      </p:sp>
      <p:cxnSp>
        <p:nvCxnSpPr>
          <p:cNvPr id="5" name="Прямая соединительная линия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Объект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ru-RU" sz="1800">
                <a:solidFill>
                  <a:schemeClr val="bg1"/>
                </a:solidFill>
                <a:latin typeface="+mn-lt"/>
              </a:defRPr>
            </a:lvl1pPr>
            <a:lvl2pPr>
              <a:lnSpc>
                <a:spcPct val="120000"/>
              </a:lnSpc>
              <a:spcBef>
                <a:spcPts val="1000"/>
              </a:spcBef>
              <a:spcAft>
                <a:spcPts val="600"/>
              </a:spcAft>
              <a:defRPr lang="ru-RU" sz="1600">
                <a:solidFill>
                  <a:schemeClr val="bg1"/>
                </a:solidFill>
                <a:latin typeface="+mn-lt"/>
              </a:defRPr>
            </a:lvl2pPr>
            <a:lvl3pPr>
              <a:lnSpc>
                <a:spcPct val="120000"/>
              </a:lnSpc>
              <a:spcBef>
                <a:spcPts val="1000"/>
              </a:spcBef>
              <a:spcAft>
                <a:spcPts val="600"/>
              </a:spcAft>
              <a:defRPr lang="ru-RU" sz="1400">
                <a:solidFill>
                  <a:schemeClr val="bg1"/>
                </a:solidFill>
                <a:latin typeface="+mn-lt"/>
              </a:defRPr>
            </a:lvl3pPr>
            <a:lvl4pPr>
              <a:lnSpc>
                <a:spcPct val="120000"/>
              </a:lnSpc>
              <a:spcBef>
                <a:spcPts val="1000"/>
              </a:spcBef>
              <a:spcAft>
                <a:spcPts val="600"/>
              </a:spcAft>
              <a:defRPr lang="ru-RU" sz="1200">
                <a:solidFill>
                  <a:schemeClr val="bg1"/>
                </a:solidFill>
                <a:latin typeface="+mn-lt"/>
              </a:defRPr>
            </a:lvl4pPr>
            <a:lvl5pPr>
              <a:lnSpc>
                <a:spcPct val="120000"/>
              </a:lnSpc>
              <a:spcBef>
                <a:spcPts val="1000"/>
              </a:spcBef>
              <a:spcAft>
                <a:spcPts val="600"/>
              </a:spcAft>
              <a:defRPr lang="ru-RU" sz="1200">
                <a:solidFill>
                  <a:schemeClr val="bg1"/>
                </a:solidFill>
                <a:latin typeface="+mn-lt"/>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ru-RU" sz="3200" cap="all" spc="300" baseline="0"/>
            </a:lvl1pPr>
          </a:lstStyle>
          <a:p>
            <a:pPr rtl="0"/>
            <a:r>
              <a:rPr lang="ru-RU"/>
              <a:t>Заголовок слайда</a:t>
            </a:r>
          </a:p>
        </p:txBody>
      </p:sp>
      <p:sp>
        <p:nvSpPr>
          <p:cNvPr id="7" name="Подзаголовок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ru-RU" sz="6000" b="0" i="0" cap="all" spc="600" baseline="0">
                <a:solidFill>
                  <a:schemeClr val="accent3">
                    <a:lumMod val="75000"/>
                  </a:schemeClr>
                </a:solidFill>
                <a:latin typeface="+mj-lt"/>
                <a:cs typeface="Biome Light" panose="020B0303030204020804" pitchFamily="34" charset="0"/>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p>
        </p:txBody>
      </p:sp>
      <p:sp>
        <p:nvSpPr>
          <p:cNvPr id="3" name="Прямоугольник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ru-RU" sz="2400" cap="all" spc="300" baseline="0"/>
            </a:lvl1pPr>
          </a:lstStyle>
          <a:p>
            <a:pPr rtl="0"/>
            <a:r>
              <a:rPr lang="ru-RU"/>
              <a:t>Заголовок слайда</a:t>
            </a:r>
          </a:p>
        </p:txBody>
      </p:sp>
      <p:sp>
        <p:nvSpPr>
          <p:cNvPr id="8" name="Подзаголовок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ru-RU" sz="3200" b="0" i="0" cap="all" spc="600" baseline="0">
                <a:solidFill>
                  <a:schemeClr val="accent3">
                    <a:lumMod val="75000"/>
                  </a:schemeClr>
                </a:solidFill>
                <a:latin typeface="+mj-lt"/>
                <a:cs typeface="Biome Light" panose="020B0303030204020804" pitchFamily="34" charset="0"/>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
        <p:nvSpPr>
          <p:cNvPr id="10" name="Рисунок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ru-RU" sz="2000"/>
            </a:lvl1pPr>
          </a:lstStyle>
          <a:p>
            <a:pPr rtl="0"/>
            <a:r>
              <a:rPr lang="ru-RU"/>
              <a:t>Щелкните значок, чтобы добавить фото</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Заголовок и 2 столбца">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Объект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Прямоугольник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cxnSp>
        <p:nvCxnSpPr>
          <p:cNvPr id="6" name="Прямая соединительная линия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13" name="Объект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ru-RU"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ru-RU"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ru-RU"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ru-RU"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ru-RU" sz="1200">
                <a:solidFill>
                  <a:schemeClr val="bg1"/>
                </a:solidFill>
                <a:latin typeface="+mn-lt"/>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Прямоугольник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p>
          </p:txBody>
        </p:sp>
        <p:pic>
          <p:nvPicPr>
            <p:cNvPr id="3" name="Рисунок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Группа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Графический объект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ru-RU"/>
                </a:defPPr>
              </a:lstStyle>
              <a:p>
                <a:pPr rtl="0"/>
                <a:endParaRPr lang="ru-RU" dirty="0"/>
              </a:p>
            </p:txBody>
          </p:sp>
          <p:sp>
            <p:nvSpPr>
              <p:cNvPr id="13" name="Графический объект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grpSp>
          <p:nvGrpSpPr>
            <p:cNvPr id="14" name="Группа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Графический объект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ru-RU"/>
                </a:defPPr>
              </a:lstStyle>
              <a:p>
                <a:pPr rtl="0"/>
                <a:endParaRPr lang="ru-RU" dirty="0"/>
              </a:p>
            </p:txBody>
          </p:sp>
          <p:sp>
            <p:nvSpPr>
              <p:cNvPr id="7" name="Графический объект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grpSp>
      <p:sp>
        <p:nvSpPr>
          <p:cNvPr id="2" name="Заголовок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ru-RU" sz="3200" cap="all" spc="600" baseline="0">
                <a:solidFill>
                  <a:schemeClr val="accent3">
                    <a:lumMod val="75000"/>
                  </a:schemeClr>
                </a:solidFill>
              </a:defRPr>
            </a:lvl1pPr>
          </a:lstStyle>
          <a:p>
            <a:pPr rtl="0"/>
            <a:r>
              <a:rPr lang="ru-RU"/>
              <a:t>Образец заголовка</a:t>
            </a:r>
          </a:p>
        </p:txBody>
      </p:sp>
      <p:sp>
        <p:nvSpPr>
          <p:cNvPr id="5" name="Подзаголовок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ru-RU" sz="1800" b="0" i="0" cap="all" spc="300" baseline="0">
                <a:solidFill>
                  <a:schemeClr val="bg1"/>
                </a:solidFill>
                <a:latin typeface="+mj-lt"/>
                <a:cs typeface="Biome Light" panose="020B0303030204020804" pitchFamily="34" charset="0"/>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Прямоугольник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pic>
          <p:nvPicPr>
            <p:cNvPr id="6" name="Рисунок 5" descr="Сине-лиловая спираль&#10;&#10;Автоматически созданное описание">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Группа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Графический объект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ru-RU"/>
                </a:defPPr>
              </a:lstStyle>
              <a:p>
                <a:pPr rtl="0"/>
                <a:endParaRPr lang="ru-RU" dirty="0"/>
              </a:p>
            </p:txBody>
          </p:sp>
          <p:sp>
            <p:nvSpPr>
              <p:cNvPr id="12" name="Графический объект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sp>
            <p:nvSpPr>
              <p:cNvPr id="13" name="Графический объект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grpSp>
          <p:nvGrpSpPr>
            <p:cNvPr id="8" name="Группа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Графический объект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ru-RU"/>
                </a:defPPr>
              </a:lstStyle>
              <a:p>
                <a:pPr rtl="0"/>
                <a:endParaRPr lang="ru-RU" dirty="0"/>
              </a:p>
            </p:txBody>
          </p:sp>
          <p:sp>
            <p:nvSpPr>
              <p:cNvPr id="10" name="Графический объект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grpSp>
      <p:cxnSp>
        <p:nvCxnSpPr>
          <p:cNvPr id="14" name="Прямая соединительная линия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5" name="Объект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ru-RU"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21" name="Объект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ru-RU"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defRPr>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Заголовок и 2 столбца">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dirty="0"/>
          </a:p>
        </p:txBody>
      </p:sp>
      <p:cxnSp>
        <p:nvCxnSpPr>
          <p:cNvPr id="4" name="Прямая соединительная линия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Группа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Графический объект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ru-RU"/>
              </a:defPPr>
            </a:lstStyle>
            <a:p>
              <a:pPr rtl="0"/>
              <a:endParaRPr lang="ru-RU" dirty="0"/>
            </a:p>
          </p:txBody>
        </p:sp>
        <p:sp>
          <p:nvSpPr>
            <p:cNvPr id="11" name="Графический объект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sp>
          <p:nvSpPr>
            <p:cNvPr id="12" name="Графический объект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ru-RU"/>
              </a:defPPr>
            </a:lstStyle>
            <a:p>
              <a:pPr rtl="0"/>
              <a:endParaRPr lang="ru-RU" dirty="0"/>
            </a:p>
          </p:txBody>
        </p:sp>
      </p:grpSp>
      <p:sp>
        <p:nvSpPr>
          <p:cNvPr id="2" name="Заголовок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ru-RU" sz="3200" cap="all" spc="0" baseline="0">
                <a:solidFill>
                  <a:schemeClr val="accent3">
                    <a:lumMod val="75000"/>
                  </a:schemeClr>
                </a:solidFill>
              </a:defRPr>
            </a:lvl1pPr>
          </a:lstStyle>
          <a:p>
            <a:pPr rtl="0"/>
            <a:r>
              <a:rPr lang="ru-RU"/>
              <a:t>Заголовок слайда</a:t>
            </a:r>
          </a:p>
        </p:txBody>
      </p:sp>
      <p:sp>
        <p:nvSpPr>
          <p:cNvPr id="5" name="Объект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ru-RU"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ru-RU"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ru-RU"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ru-RU" sz="1800" spc="0">
                <a:solidFill>
                  <a:schemeClr val="bg1"/>
                </a:solidFill>
                <a:latin typeface="+mn-lt"/>
              </a:defRPr>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9" name="Объект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ru-RU"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ru-RU" sz="1800" spc="0">
                <a:solidFill>
                  <a:schemeClr val="bg1"/>
                </a:solidFill>
                <a:latin typeface="+mn-lt"/>
              </a:defRPr>
            </a:lvl4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p:txBody>
      </p:sp>
      <p:sp>
        <p:nvSpPr>
          <p:cNvPr id="15" name="Нижний колонтитул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ru-RU" sz="1200" spc="0">
                <a:solidFill>
                  <a:schemeClr val="bg1"/>
                </a:solidFill>
              </a:defRPr>
            </a:lvl1pPr>
          </a:lstStyle>
          <a:p>
            <a:pPr rtl="0"/>
            <a:r>
              <a:rPr lang="ru-RU"/>
              <a:t>Заголовок презентации</a:t>
            </a:r>
          </a:p>
        </p:txBody>
      </p:sp>
      <p:sp>
        <p:nvSpPr>
          <p:cNvPr id="16" name="Номер слайда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ru-RU" sz="1200">
                <a:solidFill>
                  <a:schemeClr val="bg1"/>
                </a:solidFill>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ru-RU"/>
            </a:defPPr>
          </a:lstStyle>
          <a:p>
            <a:pPr rtl="0"/>
            <a:r>
              <a:rPr lang="ru-RU"/>
              <a:t>Образец заголовка</a:t>
            </a:r>
            <a:endParaRPr lang="ru-RU" dirty="0"/>
          </a:p>
        </p:txBody>
      </p:sp>
      <p:sp>
        <p:nvSpPr>
          <p:cNvPr id="3" name="Текст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ru-RU" sz="1200">
                <a:solidFill>
                  <a:schemeClr val="bg1"/>
                </a:solidFill>
                <a:latin typeface="+mj-lt"/>
                <a:cs typeface="Biome" panose="020B0503030204020804" pitchFamily="34" charset="0"/>
              </a:defRPr>
            </a:lvl1pPr>
          </a:lstStyle>
          <a:p>
            <a:pPr rtl="0"/>
            <a:endParaRPr lang="ru-RU" dirty="0"/>
          </a:p>
        </p:txBody>
      </p:sp>
      <p:sp>
        <p:nvSpPr>
          <p:cNvPr id="5" name="Нижний колонтитул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ru-RU" sz="1200">
                <a:solidFill>
                  <a:schemeClr val="bg1"/>
                </a:solidFill>
                <a:latin typeface="+mj-lt"/>
                <a:cs typeface="Biome" panose="020B0503030204020804" pitchFamily="34" charset="0"/>
              </a:defRPr>
            </a:lvl1pPr>
          </a:lstStyle>
          <a:p>
            <a:pPr rtl="0"/>
            <a:r>
              <a:rPr lang="ru-RU"/>
              <a:t>Заголовок презентации</a:t>
            </a:r>
          </a:p>
        </p:txBody>
      </p:sp>
      <p:sp>
        <p:nvSpPr>
          <p:cNvPr id="6" name="Номер слайда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ru-RU" sz="1200">
                <a:solidFill>
                  <a:schemeClr val="bg1"/>
                </a:solidFill>
                <a:latin typeface="+mj-lt"/>
                <a:cs typeface="Biome" panose="020B0503030204020804" pitchFamily="34" charset="0"/>
              </a:defRPr>
            </a:lvl1pPr>
          </a:lstStyle>
          <a:p>
            <a:pPr rtl="0"/>
            <a:fld id="{FE024F78-56A6-7740-B68D-8D4D026EDF3F}" type="slidenum">
              <a:rPr lang="ru-RU" smtClean="0"/>
              <a:pPr/>
              <a:t>‹#›</a:t>
            </a:fld>
            <a:endParaRPr lang="ru-RU"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ru-RU"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ru-RU"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ru-RU"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ru-RU"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ru-RU"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ru-RU"/>
            </a:defPPr>
          </a:lstStyle>
          <a:p>
            <a:pPr rtl="0"/>
            <a:r>
              <a:rPr lang="ru-RU" sz="2800" dirty="0"/>
              <a:t>Регрессия ориентации текста по изображению</a:t>
            </a:r>
          </a:p>
        </p:txBody>
      </p:sp>
      <p:sp>
        <p:nvSpPr>
          <p:cNvPr id="9" name="Подзаголовок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ru-RU"/>
            </a:defPPr>
          </a:lstStyle>
          <a:p>
            <a:pPr rtl="0"/>
            <a:r>
              <a:rPr lang="ru-RU" sz="1800" dirty="0">
                <a:solidFill>
                  <a:srgbClr val="E3FBFE"/>
                </a:solidFill>
              </a:rPr>
              <a:t>Работу выполнили студенты 4 курса КМБ-21</a:t>
            </a:r>
          </a:p>
          <a:p>
            <a:pPr rtl="0"/>
            <a:r>
              <a:rPr lang="ru-RU" sz="1800" dirty="0">
                <a:solidFill>
                  <a:srgbClr val="E3FBFE"/>
                </a:solidFill>
              </a:rPr>
              <a:t>Давыдов Д., Филипьев Ф., Юлаев Е.</a:t>
            </a: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ru-RU"/>
            </a:defPPr>
          </a:lstStyle>
          <a:p>
            <a:pPr rtl="0"/>
            <a:r>
              <a:rPr lang="ru-RU" dirty="0"/>
              <a:t>Задача</a:t>
            </a:r>
          </a:p>
        </p:txBody>
      </p:sp>
      <p:sp>
        <p:nvSpPr>
          <p:cNvPr id="31" name="Текст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ru-RU"/>
            </a:defPPr>
          </a:lstStyle>
          <a:p>
            <a:pPr rtl="0"/>
            <a:r>
              <a:rPr lang="ru-RU" sz="1400" dirty="0"/>
              <a:t>Цель проекта</a:t>
            </a:r>
          </a:p>
          <a:p>
            <a:pPr rtl="0"/>
            <a:r>
              <a:rPr lang="ru-RU" sz="1200" dirty="0"/>
              <a:t>Разработать систему, прогнозирующую угол наклона текста на изображении. Найти оптимальные модели для предсказания угла наклона текста с максимальной точностью и минимизацией ошибок.</a:t>
            </a:r>
          </a:p>
          <a:p>
            <a:r>
              <a:rPr lang="ru-RU" sz="1400" dirty="0"/>
              <a:t>Задача</a:t>
            </a:r>
          </a:p>
          <a:p>
            <a:r>
              <a:rPr lang="ru-RU" sz="1200" dirty="0"/>
              <a:t>Ориентация текста на изображениях является важной характеристикой, которая влияет на корректное восприятие и обработку данных. Точные модели прогнозирования угла наклона текста позволяют улучшить эффективность распознавания текста, что имеет большое значение для задач компьютерного зрения</a:t>
            </a:r>
          </a:p>
          <a:p>
            <a:pPr rtl="0"/>
            <a:endParaRPr lang="ru-RU" sz="1400" dirty="0"/>
          </a:p>
        </p:txBody>
      </p:sp>
      <p:sp>
        <p:nvSpPr>
          <p:cNvPr id="2" name="Текст 3">
            <a:extLst>
              <a:ext uri="{FF2B5EF4-FFF2-40B4-BE49-F238E27FC236}">
                <a16:creationId xmlns:a16="http://schemas.microsoft.com/office/drawing/2014/main" id="{AF90BB74-1948-5B93-1694-DB58C638D8D7}"/>
              </a:ext>
            </a:extLst>
          </p:cNvPr>
          <p:cNvSpPr txBox="1">
            <a:spLocks/>
          </p:cNvSpPr>
          <p:nvPr/>
        </p:nvSpPr>
        <p:spPr>
          <a:xfrm>
            <a:off x="6887295" y="1046544"/>
            <a:ext cx="4466504" cy="3405187"/>
          </a:xfrm>
          <a:prstGeom prst="rect">
            <a:avLst/>
          </a:prstGeom>
        </p:spPr>
        <p:txBody>
          <a:bodyPr vert="horz" lIns="91440" tIns="45720" rIns="91440" bIns="45720" rtlCol="0" anchor="t">
            <a:noAutofit/>
          </a:bodyPr>
          <a:lstStyle>
            <a:defPPr>
              <a:defRPr lang="ru-RU"/>
            </a:defPPr>
            <a:lvl1pPr marL="0" indent="0" algn="l" defTabSz="914400" rtl="0" eaLnBrk="1" latinLnBrk="0" hangingPunct="1">
              <a:lnSpc>
                <a:spcPct val="120000"/>
              </a:lnSpc>
              <a:spcBef>
                <a:spcPts val="1000"/>
              </a:spcBef>
              <a:spcAft>
                <a:spcPts val="600"/>
              </a:spcAft>
              <a:buFont typeface="Arial" panose="020B0604020202020204" pitchFamily="34" charset="0"/>
              <a:buNone/>
              <a:defRPr lang="ru-RU"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lang="ru-RU"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lang="ru-RU"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lang="ru-RU"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lang="ru-RU"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r>
              <a:rPr lang="ru-RU" sz="1400" dirty="0"/>
              <a:t>Методы</a:t>
            </a:r>
          </a:p>
          <a:p>
            <a:r>
              <a:rPr lang="ru-RU" sz="1200" dirty="0"/>
              <a:t>Задача предполагает использование различных подходов к машинному обучению, таких как классические методы (например, линейная регрессия, деревья решений, случайные леса), а также современные подходы, такие как </a:t>
            </a:r>
            <a:r>
              <a:rPr lang="ru-RU" sz="1200" dirty="0" err="1"/>
              <a:t>сверточные</a:t>
            </a:r>
            <a:r>
              <a:rPr lang="ru-RU" sz="1200" dirty="0"/>
              <a:t> нейронные сети (CNN). Критерий успеха заключается в выборе модели, которая максимально точно предсказывает угол наклона текста с наименьшим количеством ошибок. Важными показателями для оценки качества модели являются средняя абсолютная ошибка (MAE), средняя квадратичная ошибка (MSE) и коэффициент детерминации (R²).</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rtlCol="0"/>
          <a:lstStyle>
            <a:defPPr>
              <a:defRPr lang="ru-RU"/>
            </a:defPPr>
          </a:lstStyle>
          <a:p>
            <a:pPr rtl="0"/>
            <a:r>
              <a:rPr lang="ru-RU" dirty="0"/>
              <a:t>Данные</a:t>
            </a:r>
          </a:p>
        </p:txBody>
      </p:sp>
      <p:sp>
        <p:nvSpPr>
          <p:cNvPr id="4" name="Объект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1"/>
            <a:ext cx="7420819" cy="684530"/>
          </a:xfrm>
        </p:spPr>
        <p:txBody>
          <a:bodyPr rtlCol="0"/>
          <a:lstStyle>
            <a:defPPr>
              <a:defRPr lang="ru-RU"/>
            </a:defPPr>
          </a:lstStyle>
          <a:p>
            <a:pPr marL="0" indent="0" rtl="0">
              <a:buNone/>
            </a:pPr>
            <a:r>
              <a:rPr lang="ru-RU" sz="1600" dirty="0"/>
              <a:t>Датасет содержит данные, предназначенные для прогнозирования угла поворота и устранения шума на сканированных изображениях документов.</a:t>
            </a:r>
          </a:p>
        </p:txBody>
      </p:sp>
      <p:sp>
        <p:nvSpPr>
          <p:cNvPr id="3" name="Номер слайда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rtlCol="0"/>
          <a:lstStyle>
            <a:defPPr>
              <a:defRPr lang="ru-RU"/>
            </a:defPPr>
          </a:lstStyle>
          <a:p>
            <a:pPr rtl="0"/>
            <a:fld id="{FE024F78-56A6-7740-B68D-8D4D026EDF3F}" type="slidenum">
              <a:rPr lang="ru-RU" smtClean="0"/>
              <a:pPr rtl="0"/>
              <a:t>3</a:t>
            </a:fld>
            <a:endParaRPr lang="ru-RU" dirty="0"/>
          </a:p>
        </p:txBody>
      </p:sp>
      <p:sp>
        <p:nvSpPr>
          <p:cNvPr id="8" name="Объект 3">
            <a:extLst>
              <a:ext uri="{FF2B5EF4-FFF2-40B4-BE49-F238E27FC236}">
                <a16:creationId xmlns:a16="http://schemas.microsoft.com/office/drawing/2014/main" id="{9A4275C7-7104-737B-FA18-86318B06B13E}"/>
              </a:ext>
            </a:extLst>
          </p:cNvPr>
          <p:cNvSpPr txBox="1">
            <a:spLocks/>
          </p:cNvSpPr>
          <p:nvPr/>
        </p:nvSpPr>
        <p:spPr>
          <a:xfrm>
            <a:off x="3305669" y="3152903"/>
            <a:ext cx="7420819" cy="3438419"/>
          </a:xfrm>
          <a:prstGeom prst="rect">
            <a:avLst/>
          </a:prstGeom>
        </p:spPr>
        <p:txBody>
          <a:bodyPr vert="horz" lIns="91440" tIns="45720" rIns="91440" bIns="45720" numCol="2" rtlCol="0">
            <a:noAutofit/>
          </a:bodyPr>
          <a:lstStyle>
            <a:defPPr>
              <a:defRPr lang="ru-RU"/>
            </a:defPPr>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ru-RU"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ru-RU"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ru-RU"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ru-RU"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ru-RU"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ru-RU" sz="1400" dirty="0"/>
              <a:t>Характеристики  </a:t>
            </a:r>
          </a:p>
          <a:p>
            <a:pPr>
              <a:lnSpc>
                <a:spcPct val="100000"/>
              </a:lnSpc>
            </a:pPr>
            <a:r>
              <a:rPr lang="ru-RU" sz="1200" dirty="0"/>
              <a:t>Сканированные изображения: 600 изображений текстовых документов</a:t>
            </a:r>
          </a:p>
          <a:p>
            <a:pPr>
              <a:lnSpc>
                <a:spcPct val="100000"/>
              </a:lnSpc>
            </a:pPr>
            <a:r>
              <a:rPr lang="ru-RU" sz="1200" dirty="0"/>
              <a:t>Тренировочный набор: 500 изображений с метками углов поворота</a:t>
            </a:r>
          </a:p>
          <a:p>
            <a:pPr>
              <a:lnSpc>
                <a:spcPct val="100000"/>
              </a:lnSpc>
            </a:pPr>
            <a:r>
              <a:rPr lang="ru-RU" sz="1200" dirty="0"/>
              <a:t>Тестовый набор: 100 изображений без меток углов поворота</a:t>
            </a:r>
          </a:p>
          <a:p>
            <a:pPr>
              <a:lnSpc>
                <a:spcPct val="100000"/>
              </a:lnSpc>
            </a:pPr>
            <a:r>
              <a:rPr lang="ru-RU" sz="1200" dirty="0"/>
              <a:t>Шум: Синтетические шумы на изображениях, которые могут быть удалены с помощью предобработки.</a:t>
            </a:r>
            <a:endParaRPr lang="ru-RU" sz="1400" dirty="0"/>
          </a:p>
          <a:p>
            <a:pPr>
              <a:lnSpc>
                <a:spcPct val="100000"/>
              </a:lnSpc>
            </a:pPr>
            <a:endParaRPr lang="ru-RU" sz="1400" dirty="0"/>
          </a:p>
          <a:p>
            <a:pPr marL="0" indent="0">
              <a:lnSpc>
                <a:spcPct val="100000"/>
              </a:lnSpc>
              <a:buNone/>
            </a:pPr>
            <a:r>
              <a:rPr lang="ru-RU" sz="1400" dirty="0"/>
              <a:t>Подготовка</a:t>
            </a:r>
          </a:p>
          <a:p>
            <a:pPr>
              <a:lnSpc>
                <a:spcPct val="100000"/>
              </a:lnSpc>
            </a:pPr>
            <a:r>
              <a:rPr lang="ru-RU" sz="1200" dirty="0"/>
              <a:t>Удаление шума с использованием фильтров или алгоритмов обработки изображений.  </a:t>
            </a:r>
          </a:p>
          <a:p>
            <a:pPr>
              <a:lnSpc>
                <a:spcPct val="100000"/>
              </a:lnSpc>
            </a:pPr>
            <a:r>
              <a:rPr lang="ru-RU" sz="1200" dirty="0"/>
              <a:t>Преобразование сканированных документов в вертикальное положение на основе прогнозируемых углов поворота.  </a:t>
            </a:r>
          </a:p>
          <a:p>
            <a:pPr>
              <a:lnSpc>
                <a:spcPct val="100000"/>
              </a:lnSpc>
            </a:pPr>
            <a:r>
              <a:rPr lang="ru-RU" sz="1200" dirty="0"/>
              <a:t>Разделение данных на тренировочную и тестовую выборки с использованием предоставленных списков</a:t>
            </a:r>
          </a:p>
          <a:p>
            <a:pPr>
              <a:lnSpc>
                <a:spcPct val="100000"/>
              </a:lnSpc>
            </a:pPr>
            <a:r>
              <a:rPr lang="ru-RU" sz="1200" dirty="0"/>
              <a:t>Нормализация изображений и углов поворота для повышения точности модели</a:t>
            </a:r>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17F7C5-CBA2-9823-0CBA-5BD773998046}"/>
              </a:ext>
            </a:extLst>
          </p:cNvPr>
          <p:cNvSpPr>
            <a:spLocks noGrp="1"/>
          </p:cNvSpPr>
          <p:nvPr>
            <p:ph type="title"/>
          </p:nvPr>
        </p:nvSpPr>
        <p:spPr>
          <a:xfrm>
            <a:off x="969264" y="1939678"/>
            <a:ext cx="10277856" cy="3921626"/>
          </a:xfrm>
        </p:spPr>
        <p:txBody>
          <a:bodyPr rtlCol="0"/>
          <a:lstStyle>
            <a:defPPr>
              <a:defRPr lang="ru-RU"/>
            </a:defPPr>
          </a:lstStyle>
          <a:p>
            <a:pPr rtl="0"/>
            <a:r>
              <a:rPr lang="ru-RU" sz="1400" b="1" dirty="0">
                <a:solidFill>
                  <a:schemeClr val="accent3">
                    <a:lumMod val="75000"/>
                  </a:schemeClr>
                </a:solidFill>
              </a:rPr>
              <a:t>Линейная регрессия</a:t>
            </a:r>
            <a:br>
              <a:rPr lang="ru-RU" sz="1400" dirty="0"/>
            </a:br>
            <a:r>
              <a:rPr lang="ru-RU" sz="1400" dirty="0"/>
              <a:t>Классический метод, основанный на линейной зависимости между признаками и целевой переменной (угол отклонения текста). Простая модель с низкой вычислительной сложностью, легко интерпретируемая. Подходит для данных с линейными зависимостями, показала лучшие результаты в задаче.</a:t>
            </a:r>
            <a:br>
              <a:rPr lang="ru-RU" sz="1400" dirty="0"/>
            </a:br>
            <a:br>
              <a:rPr lang="ru-RU" sz="1400" dirty="0"/>
            </a:br>
            <a:r>
              <a:rPr lang="ru-RU" sz="1400" b="1" dirty="0" err="1">
                <a:solidFill>
                  <a:schemeClr val="accent3">
                    <a:lumMod val="75000"/>
                  </a:schemeClr>
                </a:solidFill>
              </a:rPr>
              <a:t>RandomForestClassifier</a:t>
            </a:r>
            <a:br>
              <a:rPr lang="ru-RU" sz="1400" dirty="0"/>
            </a:br>
            <a:r>
              <a:rPr lang="ru-RU" sz="1400" dirty="0"/>
              <a:t>Алгоритм ансамблевого обучения, использующий набор деревьев решений для предсказания угла отклонения текста (в категории). Работает эффективно при наличии выбросов и нелинейных зависимостей. Однако на небольшой выборке его результаты уступают линейной регрессии.</a:t>
            </a:r>
            <a:br>
              <a:rPr lang="ru-RU" sz="1400" dirty="0"/>
            </a:br>
            <a:br>
              <a:rPr lang="ru-RU" sz="1400" dirty="0"/>
            </a:br>
            <a:r>
              <a:rPr lang="ru-RU" sz="1400" b="1" dirty="0" err="1">
                <a:solidFill>
                  <a:schemeClr val="accent3">
                    <a:lumMod val="75000"/>
                  </a:schemeClr>
                </a:solidFill>
              </a:rPr>
              <a:t>RotNet</a:t>
            </a:r>
            <a:r>
              <a:rPr lang="ru-RU" sz="1400" b="1" dirty="0">
                <a:solidFill>
                  <a:schemeClr val="accent3">
                    <a:lumMod val="75000"/>
                  </a:schemeClr>
                </a:solidFill>
              </a:rPr>
              <a:t> (</a:t>
            </a:r>
            <a:r>
              <a:rPr lang="ru-RU" sz="1400" b="1" dirty="0" err="1">
                <a:solidFill>
                  <a:schemeClr val="accent3">
                    <a:lumMod val="75000"/>
                  </a:schemeClr>
                </a:solidFill>
              </a:rPr>
              <a:t>Сверточная</a:t>
            </a:r>
            <a:r>
              <a:rPr lang="ru-RU" sz="1400" b="1" dirty="0">
                <a:solidFill>
                  <a:schemeClr val="accent3">
                    <a:lumMod val="75000"/>
                  </a:schemeClr>
                </a:solidFill>
              </a:rPr>
              <a:t> нейронная сеть)</a:t>
            </a:r>
            <a:br>
              <a:rPr lang="ru-RU" sz="1400" dirty="0"/>
            </a:br>
            <a:r>
              <a:rPr lang="ru-RU" sz="1400" dirty="0"/>
              <a:t>Глубокая модель, предназначенная для обработки изображений, предсказывает угол отклонения текста как категорию. Мощный инструмент для сложных задач, но требует большого объема данных для обучения. На текущей небольшой выборке показала низкие результаты.</a:t>
            </a:r>
            <a:endParaRPr lang="ru-RU" sz="2400" dirty="0"/>
          </a:p>
        </p:txBody>
      </p:sp>
      <p:sp>
        <p:nvSpPr>
          <p:cNvPr id="4" name="Подзаголовок 3">
            <a:extLst>
              <a:ext uri="{FF2B5EF4-FFF2-40B4-BE49-F238E27FC236}">
                <a16:creationId xmlns:a16="http://schemas.microsoft.com/office/drawing/2014/main" id="{260D053B-A40A-3228-B6D5-3371B9EE2E56}"/>
              </a:ext>
            </a:extLst>
          </p:cNvPr>
          <p:cNvSpPr>
            <a:spLocks noGrp="1"/>
          </p:cNvSpPr>
          <p:nvPr>
            <p:ph type="subTitle" idx="1"/>
          </p:nvPr>
        </p:nvSpPr>
        <p:spPr>
          <a:xfrm>
            <a:off x="307827" y="1074046"/>
            <a:ext cx="11562303" cy="865632"/>
          </a:xfrm>
        </p:spPr>
        <p:txBody>
          <a:bodyPr rtlCol="0"/>
          <a:lstStyle>
            <a:defPPr>
              <a:defRPr lang="ru-RU"/>
            </a:defPPr>
          </a:lstStyle>
          <a:p>
            <a:pPr rtl="0"/>
            <a:r>
              <a:rPr lang="ru-RU" dirty="0"/>
              <a:t>Модели</a:t>
            </a:r>
          </a:p>
        </p:txBody>
      </p:sp>
      <p:sp>
        <p:nvSpPr>
          <p:cNvPr id="3" name="Номер слайда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ru-RU"/>
            </a:defPPr>
          </a:lstStyle>
          <a:p>
            <a:pPr rtl="0"/>
            <a:fld id="{FE024F78-56A6-7740-B68D-8D4D026EDF3F}" type="slidenum">
              <a:rPr lang="ru-RU" smtClean="0"/>
              <a:pPr rtl="0"/>
              <a:t>4</a:t>
            </a:fld>
            <a:endParaRPr lang="ru-RU" dirty="0"/>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rtlCol="0"/>
          <a:lstStyle>
            <a:defPPr>
              <a:defRPr lang="ru-RU"/>
            </a:defPPr>
          </a:lstStyle>
          <a:p>
            <a:pPr lvl="0" rtl="0"/>
            <a:r>
              <a:rPr lang="ru-RU" dirty="0"/>
              <a:t>Результаты</a:t>
            </a:r>
            <a:endParaRPr lang="ru-RU" noProof="0" dirty="0"/>
          </a:p>
        </p:txBody>
      </p:sp>
      <p:sp>
        <p:nvSpPr>
          <p:cNvPr id="4" name="Объект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ru-RU"/>
            </a:defPPr>
          </a:lstStyle>
          <a:p>
            <a:pPr rtl="0"/>
            <a:r>
              <a:rPr lang="ru-RU" sz="1400" dirty="0">
                <a:solidFill>
                  <a:srgbClr val="FF0000"/>
                </a:solidFill>
              </a:rPr>
              <a:t>* </a:t>
            </a:r>
            <a:r>
              <a:rPr lang="ru-RU" sz="1400" dirty="0" err="1">
                <a:solidFill>
                  <a:srgbClr val="FF0000"/>
                </a:solidFill>
              </a:rPr>
              <a:t>Невалиден</a:t>
            </a:r>
            <a:r>
              <a:rPr lang="ru-RU" sz="1400" dirty="0">
                <a:solidFill>
                  <a:srgbClr val="FF0000"/>
                </a:solidFill>
              </a:rPr>
              <a:t> из-за малой выборки</a:t>
            </a:r>
          </a:p>
        </p:txBody>
      </p:sp>
      <p:graphicFrame>
        <p:nvGraphicFramePr>
          <p:cNvPr id="5" name="Местозаполнитель таблицы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3417157800"/>
              </p:ext>
            </p:extLst>
          </p:nvPr>
        </p:nvGraphicFramePr>
        <p:xfrm>
          <a:off x="5440680" y="1925930"/>
          <a:ext cx="6153912" cy="2954438"/>
        </p:xfrm>
        <a:graphic>
          <a:graphicData uri="http://schemas.openxmlformats.org/drawingml/2006/table">
            <a:tbl>
              <a:tblPr firstRow="1" bandRow="1">
                <a:tableStyleId>{10A1B5D5-9B99-4C35-A422-299274C87663}</a:tableStyleId>
              </a:tblPr>
              <a:tblGrid>
                <a:gridCol w="1561779">
                  <a:extLst>
                    <a:ext uri="{9D8B030D-6E8A-4147-A177-3AD203B41FA5}">
                      <a16:colId xmlns:a16="http://schemas.microsoft.com/office/drawing/2014/main" val="127040821"/>
                    </a:ext>
                  </a:extLst>
                </a:gridCol>
                <a:gridCol w="1528516">
                  <a:extLst>
                    <a:ext uri="{9D8B030D-6E8A-4147-A177-3AD203B41FA5}">
                      <a16:colId xmlns:a16="http://schemas.microsoft.com/office/drawing/2014/main" val="149845700"/>
                    </a:ext>
                  </a:extLst>
                </a:gridCol>
                <a:gridCol w="1600577">
                  <a:extLst>
                    <a:ext uri="{9D8B030D-6E8A-4147-A177-3AD203B41FA5}">
                      <a16:colId xmlns:a16="http://schemas.microsoft.com/office/drawing/2014/main" val="3119692462"/>
                    </a:ext>
                  </a:extLst>
                </a:gridCol>
                <a:gridCol w="146304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lang="ru-RU" sz="1800" b="1" kern="1200">
                          <a:solidFill>
                            <a:schemeClr val="lt1"/>
                          </a:solidFill>
                          <a:latin typeface="Tenorite "/>
                        </a:defRPr>
                      </a:lvl1pPr>
                      <a:lvl2pPr marL="457200" algn="l" defTabSz="914400" rtl="0" eaLnBrk="1" latinLnBrk="0" hangingPunct="1">
                        <a:defRPr lang="ru-RU" sz="1800" b="1" kern="1200">
                          <a:solidFill>
                            <a:schemeClr val="lt1"/>
                          </a:solidFill>
                          <a:latin typeface="Tenorite "/>
                        </a:defRPr>
                      </a:lvl2pPr>
                      <a:lvl3pPr marL="914400" algn="l" defTabSz="914400" rtl="0" eaLnBrk="1" latinLnBrk="0" hangingPunct="1">
                        <a:defRPr lang="ru-RU" sz="1800" b="1" kern="1200">
                          <a:solidFill>
                            <a:schemeClr val="lt1"/>
                          </a:solidFill>
                          <a:latin typeface="Tenorite "/>
                        </a:defRPr>
                      </a:lvl3pPr>
                      <a:lvl4pPr marL="1371600" algn="l" defTabSz="914400" rtl="0" eaLnBrk="1" latinLnBrk="0" hangingPunct="1">
                        <a:defRPr lang="ru-RU" sz="1800" b="1" kern="1200">
                          <a:solidFill>
                            <a:schemeClr val="lt1"/>
                          </a:solidFill>
                          <a:latin typeface="Tenorite "/>
                        </a:defRPr>
                      </a:lvl4pPr>
                      <a:lvl5pPr marL="1828800" algn="l" defTabSz="914400" rtl="0" eaLnBrk="1" latinLnBrk="0" hangingPunct="1">
                        <a:defRPr lang="ru-RU" sz="1800" b="1" kern="1200">
                          <a:solidFill>
                            <a:schemeClr val="lt1"/>
                          </a:solidFill>
                          <a:latin typeface="Tenorite "/>
                        </a:defRPr>
                      </a:lvl5pPr>
                      <a:lvl6pPr marL="2286000" algn="l" defTabSz="914400" rtl="0" eaLnBrk="1" latinLnBrk="0" hangingPunct="1">
                        <a:defRPr lang="ru-RU" sz="1800" b="1" kern="1200">
                          <a:solidFill>
                            <a:schemeClr val="lt1"/>
                          </a:solidFill>
                          <a:latin typeface="Tenorite "/>
                        </a:defRPr>
                      </a:lvl6pPr>
                      <a:lvl7pPr marL="2743200" algn="l" defTabSz="914400" rtl="0" eaLnBrk="1" latinLnBrk="0" hangingPunct="1">
                        <a:defRPr lang="ru-RU" sz="1800" b="1" kern="1200">
                          <a:solidFill>
                            <a:schemeClr val="lt1"/>
                          </a:solidFill>
                          <a:latin typeface="Tenorite "/>
                        </a:defRPr>
                      </a:lvl7pPr>
                      <a:lvl8pPr marL="3200400" algn="l" defTabSz="914400" rtl="0" eaLnBrk="1" latinLnBrk="0" hangingPunct="1">
                        <a:defRPr lang="ru-RU" sz="1800" b="1" kern="1200">
                          <a:solidFill>
                            <a:schemeClr val="lt1"/>
                          </a:solidFill>
                          <a:latin typeface="Tenorite "/>
                        </a:defRPr>
                      </a:lvl8pPr>
                      <a:lvl9pPr marL="3657600" algn="l" defTabSz="914400" rtl="0" eaLnBrk="1" latinLnBrk="0" hangingPunct="1">
                        <a:defRPr lang="ru-RU" sz="1800" b="1" kern="1200">
                          <a:solidFill>
                            <a:schemeClr val="lt1"/>
                          </a:solidFill>
                          <a:latin typeface="Tenorite "/>
                        </a:defRPr>
                      </a:lvl9pPr>
                    </a:lstStyle>
                    <a:p>
                      <a:pPr algn="ctr" rtl="0"/>
                      <a:r>
                        <a:rPr lang="ru-RU" sz="1600" dirty="0">
                          <a:latin typeface="+mn-lt"/>
                        </a:rPr>
                        <a:t>ПОКАЗАТЕЛЬ</a:t>
                      </a:r>
                      <a:endParaRPr lang="ru-RU" sz="1600" b="0" dirty="0">
                        <a:latin typeface="+mn-lt"/>
                      </a:endParaRPr>
                    </a:p>
                  </a:txBody>
                  <a:tcPr anchor="ctr"/>
                </a:tc>
                <a:tc>
                  <a:txBody>
                    <a:bodyPr/>
                    <a:lstStyle>
                      <a:lvl1pPr marL="0" algn="l" defTabSz="914400" rtl="0" eaLnBrk="1" latinLnBrk="0" hangingPunct="1">
                        <a:defRPr lang="ru-RU" sz="1800" b="1" kern="1200">
                          <a:solidFill>
                            <a:schemeClr val="lt1"/>
                          </a:solidFill>
                          <a:latin typeface="Tenorite "/>
                        </a:defRPr>
                      </a:lvl1pPr>
                      <a:lvl2pPr marL="457200" algn="l" defTabSz="914400" rtl="0" eaLnBrk="1" latinLnBrk="0" hangingPunct="1">
                        <a:defRPr lang="ru-RU" sz="1800" b="1" kern="1200">
                          <a:solidFill>
                            <a:schemeClr val="lt1"/>
                          </a:solidFill>
                          <a:latin typeface="Tenorite "/>
                        </a:defRPr>
                      </a:lvl2pPr>
                      <a:lvl3pPr marL="914400" algn="l" defTabSz="914400" rtl="0" eaLnBrk="1" latinLnBrk="0" hangingPunct="1">
                        <a:defRPr lang="ru-RU" sz="1800" b="1" kern="1200">
                          <a:solidFill>
                            <a:schemeClr val="lt1"/>
                          </a:solidFill>
                          <a:latin typeface="Tenorite "/>
                        </a:defRPr>
                      </a:lvl3pPr>
                      <a:lvl4pPr marL="1371600" algn="l" defTabSz="914400" rtl="0" eaLnBrk="1" latinLnBrk="0" hangingPunct="1">
                        <a:defRPr lang="ru-RU" sz="1800" b="1" kern="1200">
                          <a:solidFill>
                            <a:schemeClr val="lt1"/>
                          </a:solidFill>
                          <a:latin typeface="Tenorite "/>
                        </a:defRPr>
                      </a:lvl4pPr>
                      <a:lvl5pPr marL="1828800" algn="l" defTabSz="914400" rtl="0" eaLnBrk="1" latinLnBrk="0" hangingPunct="1">
                        <a:defRPr lang="ru-RU" sz="1800" b="1" kern="1200">
                          <a:solidFill>
                            <a:schemeClr val="lt1"/>
                          </a:solidFill>
                          <a:latin typeface="Tenorite "/>
                        </a:defRPr>
                      </a:lvl5pPr>
                      <a:lvl6pPr marL="2286000" algn="l" defTabSz="914400" rtl="0" eaLnBrk="1" latinLnBrk="0" hangingPunct="1">
                        <a:defRPr lang="ru-RU" sz="1800" b="1" kern="1200">
                          <a:solidFill>
                            <a:schemeClr val="lt1"/>
                          </a:solidFill>
                          <a:latin typeface="Tenorite "/>
                        </a:defRPr>
                      </a:lvl6pPr>
                      <a:lvl7pPr marL="2743200" algn="l" defTabSz="914400" rtl="0" eaLnBrk="1" latinLnBrk="0" hangingPunct="1">
                        <a:defRPr lang="ru-RU" sz="1800" b="1" kern="1200">
                          <a:solidFill>
                            <a:schemeClr val="lt1"/>
                          </a:solidFill>
                          <a:latin typeface="Tenorite "/>
                        </a:defRPr>
                      </a:lvl7pPr>
                      <a:lvl8pPr marL="3200400" algn="l" defTabSz="914400" rtl="0" eaLnBrk="1" latinLnBrk="0" hangingPunct="1">
                        <a:defRPr lang="ru-RU" sz="1800" b="1" kern="1200">
                          <a:solidFill>
                            <a:schemeClr val="lt1"/>
                          </a:solidFill>
                          <a:latin typeface="Tenorite "/>
                        </a:defRPr>
                      </a:lvl8pPr>
                      <a:lvl9pPr marL="3657600" algn="l" defTabSz="914400" rtl="0" eaLnBrk="1" latinLnBrk="0" hangingPunct="1">
                        <a:defRPr lang="ru-RU" sz="1800" b="1" kern="1200">
                          <a:solidFill>
                            <a:schemeClr val="lt1"/>
                          </a:solidFill>
                          <a:latin typeface="Tenorite "/>
                        </a:defRPr>
                      </a:lvl9pPr>
                    </a:lstStyle>
                    <a:p>
                      <a:pPr algn="ctr" rtl="0"/>
                      <a:r>
                        <a:rPr lang="ru-RU" sz="1600" dirty="0">
                          <a:latin typeface="+mn-lt"/>
                        </a:rPr>
                        <a:t>Линейная регрессия</a:t>
                      </a:r>
                    </a:p>
                  </a:txBody>
                  <a:tcPr anchor="ctr"/>
                </a:tc>
                <a:tc>
                  <a:txBody>
                    <a:bodyPr/>
                    <a:lstStyle>
                      <a:lvl1pPr marL="0" algn="l" defTabSz="914400" rtl="0" eaLnBrk="1" latinLnBrk="0" hangingPunct="1">
                        <a:defRPr lang="ru-RU" sz="1800" b="1" kern="1200">
                          <a:solidFill>
                            <a:schemeClr val="lt1"/>
                          </a:solidFill>
                          <a:latin typeface="Tenorite "/>
                        </a:defRPr>
                      </a:lvl1pPr>
                      <a:lvl2pPr marL="457200" algn="l" defTabSz="914400" rtl="0" eaLnBrk="1" latinLnBrk="0" hangingPunct="1">
                        <a:defRPr lang="ru-RU" sz="1800" b="1" kern="1200">
                          <a:solidFill>
                            <a:schemeClr val="lt1"/>
                          </a:solidFill>
                          <a:latin typeface="Tenorite "/>
                        </a:defRPr>
                      </a:lvl2pPr>
                      <a:lvl3pPr marL="914400" algn="l" defTabSz="914400" rtl="0" eaLnBrk="1" latinLnBrk="0" hangingPunct="1">
                        <a:defRPr lang="ru-RU" sz="1800" b="1" kern="1200">
                          <a:solidFill>
                            <a:schemeClr val="lt1"/>
                          </a:solidFill>
                          <a:latin typeface="Tenorite "/>
                        </a:defRPr>
                      </a:lvl3pPr>
                      <a:lvl4pPr marL="1371600" algn="l" defTabSz="914400" rtl="0" eaLnBrk="1" latinLnBrk="0" hangingPunct="1">
                        <a:defRPr lang="ru-RU" sz="1800" b="1" kern="1200">
                          <a:solidFill>
                            <a:schemeClr val="lt1"/>
                          </a:solidFill>
                          <a:latin typeface="Tenorite "/>
                        </a:defRPr>
                      </a:lvl4pPr>
                      <a:lvl5pPr marL="1828800" algn="l" defTabSz="914400" rtl="0" eaLnBrk="1" latinLnBrk="0" hangingPunct="1">
                        <a:defRPr lang="ru-RU" sz="1800" b="1" kern="1200">
                          <a:solidFill>
                            <a:schemeClr val="lt1"/>
                          </a:solidFill>
                          <a:latin typeface="Tenorite "/>
                        </a:defRPr>
                      </a:lvl5pPr>
                      <a:lvl6pPr marL="2286000" algn="l" defTabSz="914400" rtl="0" eaLnBrk="1" latinLnBrk="0" hangingPunct="1">
                        <a:defRPr lang="ru-RU" sz="1800" b="1" kern="1200">
                          <a:solidFill>
                            <a:schemeClr val="lt1"/>
                          </a:solidFill>
                          <a:latin typeface="Tenorite "/>
                        </a:defRPr>
                      </a:lvl6pPr>
                      <a:lvl7pPr marL="2743200" algn="l" defTabSz="914400" rtl="0" eaLnBrk="1" latinLnBrk="0" hangingPunct="1">
                        <a:defRPr lang="ru-RU" sz="1800" b="1" kern="1200">
                          <a:solidFill>
                            <a:schemeClr val="lt1"/>
                          </a:solidFill>
                          <a:latin typeface="Tenorite "/>
                        </a:defRPr>
                      </a:lvl7pPr>
                      <a:lvl8pPr marL="3200400" algn="l" defTabSz="914400" rtl="0" eaLnBrk="1" latinLnBrk="0" hangingPunct="1">
                        <a:defRPr lang="ru-RU" sz="1800" b="1" kern="1200">
                          <a:solidFill>
                            <a:schemeClr val="lt1"/>
                          </a:solidFill>
                          <a:latin typeface="Tenorite "/>
                        </a:defRPr>
                      </a:lvl8pPr>
                      <a:lvl9pPr marL="3657600" algn="l" defTabSz="914400" rtl="0" eaLnBrk="1" latinLnBrk="0" hangingPunct="1">
                        <a:defRPr lang="ru-RU" sz="1800" b="1" kern="1200">
                          <a:solidFill>
                            <a:schemeClr val="lt1"/>
                          </a:solidFill>
                          <a:latin typeface="Tenorite "/>
                        </a:defRPr>
                      </a:lvl9pPr>
                    </a:lstStyle>
                    <a:p>
                      <a:pPr algn="ctr" rtl="0"/>
                      <a:r>
                        <a:rPr lang="en-US" sz="1600">
                          <a:latin typeface="+mn-lt"/>
                        </a:rPr>
                        <a:t>RandomForestClassifier</a:t>
                      </a:r>
                      <a:endParaRPr lang="ru-RU" sz="1600" b="0" dirty="0">
                        <a:latin typeface="+mn-lt"/>
                      </a:endParaRPr>
                    </a:p>
                  </a:txBody>
                  <a:tcPr anchor="ctr"/>
                </a:tc>
                <a:tc>
                  <a:txBody>
                    <a:bodyPr/>
                    <a:lstStyle>
                      <a:lvl1pPr marL="0" algn="l" defTabSz="914400" rtl="0" eaLnBrk="1" latinLnBrk="0" hangingPunct="1">
                        <a:defRPr lang="ru-RU" sz="1800" b="1" kern="1200">
                          <a:solidFill>
                            <a:schemeClr val="lt1"/>
                          </a:solidFill>
                          <a:latin typeface="Tenorite "/>
                        </a:defRPr>
                      </a:lvl1pPr>
                      <a:lvl2pPr marL="457200" algn="l" defTabSz="914400" rtl="0" eaLnBrk="1" latinLnBrk="0" hangingPunct="1">
                        <a:defRPr lang="ru-RU" sz="1800" b="1" kern="1200">
                          <a:solidFill>
                            <a:schemeClr val="lt1"/>
                          </a:solidFill>
                          <a:latin typeface="Tenorite "/>
                        </a:defRPr>
                      </a:lvl2pPr>
                      <a:lvl3pPr marL="914400" algn="l" defTabSz="914400" rtl="0" eaLnBrk="1" latinLnBrk="0" hangingPunct="1">
                        <a:defRPr lang="ru-RU" sz="1800" b="1" kern="1200">
                          <a:solidFill>
                            <a:schemeClr val="lt1"/>
                          </a:solidFill>
                          <a:latin typeface="Tenorite "/>
                        </a:defRPr>
                      </a:lvl3pPr>
                      <a:lvl4pPr marL="1371600" algn="l" defTabSz="914400" rtl="0" eaLnBrk="1" latinLnBrk="0" hangingPunct="1">
                        <a:defRPr lang="ru-RU" sz="1800" b="1" kern="1200">
                          <a:solidFill>
                            <a:schemeClr val="lt1"/>
                          </a:solidFill>
                          <a:latin typeface="Tenorite "/>
                        </a:defRPr>
                      </a:lvl4pPr>
                      <a:lvl5pPr marL="1828800" algn="l" defTabSz="914400" rtl="0" eaLnBrk="1" latinLnBrk="0" hangingPunct="1">
                        <a:defRPr lang="ru-RU" sz="1800" b="1" kern="1200">
                          <a:solidFill>
                            <a:schemeClr val="lt1"/>
                          </a:solidFill>
                          <a:latin typeface="Tenorite "/>
                        </a:defRPr>
                      </a:lvl5pPr>
                      <a:lvl6pPr marL="2286000" algn="l" defTabSz="914400" rtl="0" eaLnBrk="1" latinLnBrk="0" hangingPunct="1">
                        <a:defRPr lang="ru-RU" sz="1800" b="1" kern="1200">
                          <a:solidFill>
                            <a:schemeClr val="lt1"/>
                          </a:solidFill>
                          <a:latin typeface="Tenorite "/>
                        </a:defRPr>
                      </a:lvl6pPr>
                      <a:lvl7pPr marL="2743200" algn="l" defTabSz="914400" rtl="0" eaLnBrk="1" latinLnBrk="0" hangingPunct="1">
                        <a:defRPr lang="ru-RU" sz="1800" b="1" kern="1200">
                          <a:solidFill>
                            <a:schemeClr val="lt1"/>
                          </a:solidFill>
                          <a:latin typeface="Tenorite "/>
                        </a:defRPr>
                      </a:lvl7pPr>
                      <a:lvl8pPr marL="3200400" algn="l" defTabSz="914400" rtl="0" eaLnBrk="1" latinLnBrk="0" hangingPunct="1">
                        <a:defRPr lang="ru-RU" sz="1800" b="1" kern="1200">
                          <a:solidFill>
                            <a:schemeClr val="lt1"/>
                          </a:solidFill>
                          <a:latin typeface="Tenorite "/>
                        </a:defRPr>
                      </a:lvl8pPr>
                      <a:lvl9pPr marL="3657600" algn="l" defTabSz="914400" rtl="0" eaLnBrk="1" latinLnBrk="0" hangingPunct="1">
                        <a:defRPr lang="ru-RU" sz="1800" b="1" kern="1200">
                          <a:solidFill>
                            <a:schemeClr val="lt1"/>
                          </a:solidFill>
                          <a:latin typeface="Tenorite "/>
                        </a:defRPr>
                      </a:lvl9pPr>
                    </a:lstStyle>
                    <a:p>
                      <a:pPr algn="ctr" rtl="0"/>
                      <a:r>
                        <a:rPr lang="en-US" sz="1600" dirty="0" err="1">
                          <a:latin typeface="+mn-lt"/>
                        </a:rPr>
                        <a:t>RotNet</a:t>
                      </a:r>
                      <a:endParaRPr lang="ru-RU" sz="1600"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Коэффициент детерминации</a:t>
                      </a:r>
                      <a:endParaRPr lang="ru-RU" sz="1600" dirty="0">
                        <a:solidFill>
                          <a:srgbClr val="9405FC"/>
                        </a:solidFill>
                        <a:latin typeface="+mn-lt"/>
                      </a:endParaRP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0.9812</a:t>
                      </a: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0.09</a:t>
                      </a: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solidFill>
                            <a:srgbClr val="FF0000"/>
                          </a:solidFill>
                          <a:latin typeface="+mn-lt"/>
                        </a:rPr>
                        <a:t>-1.7764*</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Средняя квадратичная ошибка</a:t>
                      </a:r>
                      <a:endParaRPr lang="en-US" sz="1600" dirty="0">
                        <a:latin typeface="+mn-lt"/>
                      </a:endParaRP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0.1268</a:t>
                      </a: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14.15</a:t>
                      </a:r>
                    </a:p>
                  </a:txBody>
                  <a:tcPr anchor="ctr"/>
                </a:tc>
                <a:tc>
                  <a:txBody>
                    <a:bodyPr/>
                    <a:lstStyle>
                      <a:lvl1pPr marL="0" algn="l" defTabSz="914400" rtl="0" eaLnBrk="1" latinLnBrk="0" hangingPunct="1">
                        <a:defRPr lang="ru-RU" sz="1800" kern="1200">
                          <a:solidFill>
                            <a:schemeClr val="dk1"/>
                          </a:solidFill>
                          <a:latin typeface="Tenorite "/>
                        </a:defRPr>
                      </a:lvl1pPr>
                      <a:lvl2pPr marL="457200" algn="l" defTabSz="914400" rtl="0" eaLnBrk="1" latinLnBrk="0" hangingPunct="1">
                        <a:defRPr lang="ru-RU" sz="1800" kern="1200">
                          <a:solidFill>
                            <a:schemeClr val="dk1"/>
                          </a:solidFill>
                          <a:latin typeface="Tenorite "/>
                        </a:defRPr>
                      </a:lvl2pPr>
                      <a:lvl3pPr marL="914400" algn="l" defTabSz="914400" rtl="0" eaLnBrk="1" latinLnBrk="0" hangingPunct="1">
                        <a:defRPr lang="ru-RU" sz="1800" kern="1200">
                          <a:solidFill>
                            <a:schemeClr val="dk1"/>
                          </a:solidFill>
                          <a:latin typeface="Tenorite "/>
                        </a:defRPr>
                      </a:lvl3pPr>
                      <a:lvl4pPr marL="1371600" algn="l" defTabSz="914400" rtl="0" eaLnBrk="1" latinLnBrk="0" hangingPunct="1">
                        <a:defRPr lang="ru-RU" sz="1800" kern="1200">
                          <a:solidFill>
                            <a:schemeClr val="dk1"/>
                          </a:solidFill>
                          <a:latin typeface="Tenorite "/>
                        </a:defRPr>
                      </a:lvl4pPr>
                      <a:lvl5pPr marL="1828800" algn="l" defTabSz="914400" rtl="0" eaLnBrk="1" latinLnBrk="0" hangingPunct="1">
                        <a:defRPr lang="ru-RU" sz="1800" kern="1200">
                          <a:solidFill>
                            <a:schemeClr val="dk1"/>
                          </a:solidFill>
                          <a:latin typeface="Tenorite "/>
                        </a:defRPr>
                      </a:lvl5pPr>
                      <a:lvl6pPr marL="2286000" algn="l" defTabSz="914400" rtl="0" eaLnBrk="1" latinLnBrk="0" hangingPunct="1">
                        <a:defRPr lang="ru-RU" sz="1800" kern="1200">
                          <a:solidFill>
                            <a:schemeClr val="dk1"/>
                          </a:solidFill>
                          <a:latin typeface="Tenorite "/>
                        </a:defRPr>
                      </a:lvl6pPr>
                      <a:lvl7pPr marL="2743200" algn="l" defTabSz="914400" rtl="0" eaLnBrk="1" latinLnBrk="0" hangingPunct="1">
                        <a:defRPr lang="ru-RU" sz="1800" kern="1200">
                          <a:solidFill>
                            <a:schemeClr val="dk1"/>
                          </a:solidFill>
                          <a:latin typeface="Tenorite "/>
                        </a:defRPr>
                      </a:lvl7pPr>
                      <a:lvl8pPr marL="3200400" algn="l" defTabSz="914400" rtl="0" eaLnBrk="1" latinLnBrk="0" hangingPunct="1">
                        <a:defRPr lang="ru-RU" sz="1800" kern="1200">
                          <a:solidFill>
                            <a:schemeClr val="dk1"/>
                          </a:solidFill>
                          <a:latin typeface="Tenorite "/>
                        </a:defRPr>
                      </a:lvl8pPr>
                      <a:lvl9pPr marL="3657600" algn="l" defTabSz="914400" rtl="0" eaLnBrk="1" latinLnBrk="0" hangingPunct="1">
                        <a:defRPr lang="ru-RU" sz="1800" kern="1200">
                          <a:solidFill>
                            <a:schemeClr val="dk1"/>
                          </a:solidFill>
                          <a:latin typeface="Tenorite "/>
                        </a:defRPr>
                      </a:lvl9pPr>
                    </a:lstStyle>
                    <a:p>
                      <a:pPr algn="ctr" rtl="0"/>
                      <a:r>
                        <a:rPr lang="ru-RU" sz="1600" dirty="0">
                          <a:latin typeface="+mn-lt"/>
                        </a:rPr>
                        <a:t>25.7425</a:t>
                      </a:r>
                    </a:p>
                  </a:txBody>
                  <a:tcPr anchor="ctr"/>
                </a:tc>
                <a:extLst>
                  <a:ext uri="{0D108BD9-81ED-4DB2-BD59-A6C34878D82A}">
                    <a16:rowId xmlns:a16="http://schemas.microsoft.com/office/drawing/2014/main" val="3591840781"/>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rtlCol="0"/>
          <a:lstStyle>
            <a:defPPr>
              <a:defRPr lang="ru-RU"/>
            </a:defPPr>
          </a:lstStyle>
          <a:p>
            <a:pPr rtl="0"/>
            <a:r>
              <a:rPr lang="ru-RU" dirty="0"/>
              <a:t>Выводы</a:t>
            </a:r>
          </a:p>
        </p:txBody>
      </p:sp>
      <p:sp>
        <p:nvSpPr>
          <p:cNvPr id="3" name="Объект 2">
            <a:extLst>
              <a:ext uri="{FF2B5EF4-FFF2-40B4-BE49-F238E27FC236}">
                <a16:creationId xmlns:a16="http://schemas.microsoft.com/office/drawing/2014/main" id="{7D7CECA3-144C-CD4B-9246-81B4F2E65466}"/>
              </a:ext>
            </a:extLst>
          </p:cNvPr>
          <p:cNvSpPr>
            <a:spLocks noGrp="1"/>
          </p:cNvSpPr>
          <p:nvPr>
            <p:ph sz="quarter" idx="36"/>
          </p:nvPr>
        </p:nvSpPr>
        <p:spPr>
          <a:xfrm>
            <a:off x="814302" y="2182071"/>
            <a:ext cx="10304802" cy="3850424"/>
          </a:xfrm>
        </p:spPr>
        <p:txBody>
          <a:bodyPr rtlCol="0"/>
          <a:lstStyle>
            <a:defPPr>
              <a:defRPr lang="ru-RU"/>
            </a:defPPr>
          </a:lstStyle>
          <a:p>
            <a:pPr marL="0" indent="0" rtl="0">
              <a:buNone/>
            </a:pPr>
            <a:r>
              <a:rPr lang="ru-RU" sz="1200" dirty="0">
                <a:solidFill>
                  <a:schemeClr val="accent3">
                    <a:lumMod val="75000"/>
                  </a:schemeClr>
                </a:solidFill>
              </a:rPr>
              <a:t>Модель линейной регрессии  </a:t>
            </a:r>
          </a:p>
          <a:p>
            <a:pPr marL="0" indent="0" rtl="0">
              <a:buNone/>
            </a:pPr>
            <a:r>
              <a:rPr lang="ru-RU" sz="1200" dirty="0"/>
              <a:t>Линейная регрессия продемонстрировала лучшие результаты. </a:t>
            </a:r>
            <a:r>
              <a:rPr lang="ru-RU" sz="1200" dirty="0" err="1"/>
              <a:t>Train</a:t>
            </a:r>
            <a:r>
              <a:rPr lang="ru-RU" sz="1200" dirty="0"/>
              <a:t> R² составляет 1.0, а Test R² — 0.9812, что говорит о её высокой способности объяснять вариацию в данных. </a:t>
            </a:r>
            <a:r>
              <a:rPr lang="ru-RU" sz="1200" dirty="0" err="1"/>
              <a:t>Train</a:t>
            </a:r>
            <a:r>
              <a:rPr lang="ru-RU" sz="1200" dirty="0"/>
              <a:t> MSE близка к нулю (6.01e-28), а Test MSE равна 0.1268, что указывает на отличную точность модели и способность хорошо обобщать данные на тестовом наборе. Эти показатели делают модель линейной регрессии наиболее подходящей для задачи ориентации текста по изображениям.  </a:t>
            </a:r>
          </a:p>
          <a:p>
            <a:pPr marL="0" indent="0">
              <a:buNone/>
            </a:pPr>
            <a:r>
              <a:rPr lang="ru-RU" sz="1200" dirty="0" err="1">
                <a:solidFill>
                  <a:schemeClr val="accent3">
                    <a:lumMod val="75000"/>
                  </a:schemeClr>
                </a:solidFill>
              </a:rPr>
              <a:t>RandomForestClassifier</a:t>
            </a:r>
            <a:r>
              <a:rPr lang="ru-RU" sz="1200" dirty="0">
                <a:solidFill>
                  <a:schemeClr val="accent3">
                    <a:lumMod val="75000"/>
                  </a:schemeClr>
                </a:solidFill>
              </a:rPr>
              <a:t>  </a:t>
            </a:r>
          </a:p>
          <a:p>
            <a:pPr marL="0" indent="0" rtl="0">
              <a:buNone/>
            </a:pPr>
            <a:r>
              <a:rPr lang="ru-RU" sz="1200" dirty="0"/>
              <a:t>Модель показала значительно хуже результаты на тестовом наборе данных. Хотя </a:t>
            </a:r>
            <a:r>
              <a:rPr lang="ru-RU" sz="1200" dirty="0" err="1"/>
              <a:t>Train</a:t>
            </a:r>
            <a:r>
              <a:rPr lang="ru-RU" sz="1200" dirty="0"/>
              <a:t> R² равен 1.0 и </a:t>
            </a:r>
            <a:r>
              <a:rPr lang="ru-RU" sz="1200" dirty="0" err="1"/>
              <a:t>Train</a:t>
            </a:r>
            <a:r>
              <a:rPr lang="ru-RU" sz="1200" dirty="0"/>
              <a:t> MSE равна 0.0, что свидетельствует об идеальной точности на обучающем наборе, Test R² составляет всего 0.09, а Test MSE — 14.15. Это говорит о сильном переобучении, когда модель слишком хорошо запомнила обучающие данные, но не способна эффективно обобщать информацию на новых данных.  </a:t>
            </a:r>
          </a:p>
          <a:p>
            <a:pPr marL="0" indent="0" rtl="0">
              <a:buNone/>
            </a:pPr>
            <a:r>
              <a:rPr lang="ru-RU" sz="1200" dirty="0" err="1">
                <a:solidFill>
                  <a:schemeClr val="accent3">
                    <a:lumMod val="75000"/>
                  </a:schemeClr>
                </a:solidFill>
              </a:rPr>
              <a:t>Sequential</a:t>
            </a:r>
            <a:r>
              <a:rPr lang="ru-RU" sz="1200" dirty="0">
                <a:solidFill>
                  <a:schemeClr val="accent3">
                    <a:lumMod val="75000"/>
                  </a:schemeClr>
                </a:solidFill>
              </a:rPr>
              <a:t> модель (</a:t>
            </a:r>
            <a:r>
              <a:rPr lang="ru-RU" sz="1200" dirty="0" err="1">
                <a:solidFill>
                  <a:schemeClr val="accent3">
                    <a:lumMod val="75000"/>
                  </a:schemeClr>
                </a:solidFill>
              </a:rPr>
              <a:t>свёрточная</a:t>
            </a:r>
            <a:r>
              <a:rPr lang="ru-RU" sz="1200" dirty="0">
                <a:solidFill>
                  <a:schemeClr val="accent3">
                    <a:lumMod val="75000"/>
                  </a:schemeClr>
                </a:solidFill>
              </a:rPr>
              <a:t> нейронная сеть </a:t>
            </a:r>
            <a:r>
              <a:rPr lang="ru-RU" sz="1200" dirty="0" err="1">
                <a:solidFill>
                  <a:schemeClr val="accent3">
                    <a:lumMod val="75000"/>
                  </a:schemeClr>
                </a:solidFill>
              </a:rPr>
              <a:t>RotNet</a:t>
            </a:r>
            <a:r>
              <a:rPr lang="ru-RU" sz="1200" dirty="0">
                <a:solidFill>
                  <a:schemeClr val="accent3">
                    <a:lumMod val="75000"/>
                  </a:schemeClr>
                </a:solidFill>
              </a:rPr>
              <a:t>)  </a:t>
            </a:r>
          </a:p>
          <a:p>
            <a:pPr marL="0" indent="0" rtl="0">
              <a:buNone/>
            </a:pPr>
            <a:r>
              <a:rPr lang="ru-RU" sz="1200" dirty="0" err="1"/>
              <a:t>Sequential</a:t>
            </a:r>
            <a:r>
              <a:rPr lang="ru-RU" sz="1200" dirty="0"/>
              <a:t> модель показала наихудшие результаты. </a:t>
            </a:r>
            <a:r>
              <a:rPr lang="ru-RU" sz="1200" dirty="0" err="1"/>
              <a:t>Train</a:t>
            </a:r>
            <a:r>
              <a:rPr lang="ru-RU" sz="1200" dirty="0"/>
              <a:t> R² равен -1.7764, а </a:t>
            </a:r>
            <a:r>
              <a:rPr lang="ru-RU" sz="1200" dirty="0" err="1"/>
              <a:t>Train</a:t>
            </a:r>
            <a:r>
              <a:rPr lang="ru-RU" sz="1200" dirty="0"/>
              <a:t> MSE составляет 25.7425. Негативное значение R² указывает на то, что модель плохо объясняет вариацию в данных, а высокий MSE подтверждает низкую точность. Это может быть связано с недостаточным объемом обучающих данных или с тем, что архитектура модели не подходит для данной задачи. Рекомендуется увеличить размер выборки, пересмотреть архитектуру сети и провести более длительное обучение.</a:t>
            </a:r>
          </a:p>
        </p:txBody>
      </p:sp>
      <p:sp>
        <p:nvSpPr>
          <p:cNvPr id="4" name="Номер слайда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rtlCol="0"/>
          <a:lstStyle>
            <a:defPPr>
              <a:defRPr lang="ru-RU"/>
            </a:defPPr>
          </a:lstStyle>
          <a:p>
            <a:pPr rtl="0"/>
            <a:fld id="{FE024F78-56A6-7740-B68D-8D4D026EDF3F}" type="slidenum">
              <a:rPr lang="ru-RU" smtClean="0"/>
              <a:pPr rtl="0"/>
              <a:t>6</a:t>
            </a:fld>
            <a:endParaRPr lang="ru-RU" dirty="0"/>
          </a:p>
        </p:txBody>
      </p:sp>
    </p:spTree>
    <p:extLst>
      <p:ext uri="{BB962C8B-B14F-4D97-AF65-F5344CB8AC3E}">
        <p14:creationId xmlns:p14="http://schemas.microsoft.com/office/powerpoint/2010/main" val="7969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rtlCol="0"/>
          <a:lstStyle>
            <a:defPPr>
              <a:defRPr lang="ru-RU"/>
            </a:defPPr>
          </a:lstStyle>
          <a:p>
            <a:pPr lvl="0" rtl="0"/>
            <a:r>
              <a:rPr lang="ru-RU" noProof="0" dirty="0"/>
              <a:t>Итоги</a:t>
            </a:r>
          </a:p>
        </p:txBody>
      </p:sp>
      <p:pic>
        <p:nvPicPr>
          <p:cNvPr id="6" name="Рисунок 5" descr="Сине-лиловая спираль">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Объект 2">
            <a:extLst>
              <a:ext uri="{FF2B5EF4-FFF2-40B4-BE49-F238E27FC236}">
                <a16:creationId xmlns:a16="http://schemas.microsoft.com/office/drawing/2014/main" id="{FB2F5F9A-B16D-CA49-7F40-A0142E41DC56}"/>
              </a:ext>
            </a:extLst>
          </p:cNvPr>
          <p:cNvSpPr>
            <a:spLocks noGrp="1"/>
          </p:cNvSpPr>
          <p:nvPr>
            <p:ph sz="quarter" idx="36"/>
          </p:nvPr>
        </p:nvSpPr>
        <p:spPr>
          <a:xfrm>
            <a:off x="6889627" y="2962657"/>
            <a:ext cx="4371560" cy="3163822"/>
          </a:xfrm>
        </p:spPr>
        <p:txBody>
          <a:bodyPr rtlCol="0"/>
          <a:lstStyle>
            <a:defPPr>
              <a:defRPr lang="ru-RU"/>
            </a:defPPr>
          </a:lstStyle>
          <a:p>
            <a:pPr rtl="0"/>
            <a:r>
              <a:rPr lang="ru-RU" dirty="0">
                <a:solidFill>
                  <a:schemeClr val="accent3">
                    <a:lumMod val="75000"/>
                  </a:schemeClr>
                </a:solidFill>
              </a:rPr>
              <a:t>Линейная регрессия </a:t>
            </a:r>
            <a:r>
              <a:rPr lang="ru-RU" dirty="0"/>
              <a:t>является сильным кандидатом для решения задачи предсказания ориентации текста. Однако требуется дополнительная работа над улучшением производительности </a:t>
            </a:r>
            <a:r>
              <a:rPr lang="ru-RU" dirty="0" err="1">
                <a:solidFill>
                  <a:schemeClr val="accent3">
                    <a:lumMod val="75000"/>
                  </a:schemeClr>
                </a:solidFill>
              </a:rPr>
              <a:t>RandomForestClassifier</a:t>
            </a:r>
            <a:r>
              <a:rPr lang="ru-RU" dirty="0"/>
              <a:t> и </a:t>
            </a:r>
            <a:r>
              <a:rPr lang="ru-RU" dirty="0" err="1">
                <a:solidFill>
                  <a:schemeClr val="accent3">
                    <a:lumMod val="75000"/>
                  </a:schemeClr>
                </a:solidFill>
              </a:rPr>
              <a:t>свёрточной</a:t>
            </a:r>
            <a:r>
              <a:rPr lang="ru-RU" dirty="0">
                <a:solidFill>
                  <a:schemeClr val="accent3">
                    <a:lumMod val="75000"/>
                  </a:schemeClr>
                </a:solidFill>
              </a:rPr>
              <a:t> нейронной сети</a:t>
            </a:r>
            <a:r>
              <a:rPr lang="ru-RU" dirty="0"/>
              <a:t>, чтобы приблизить их результаты к уровню линейной регрессии.</a:t>
            </a:r>
          </a:p>
        </p:txBody>
      </p:sp>
      <p:sp>
        <p:nvSpPr>
          <p:cNvPr id="4" name="Номер слайда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rtlCol="0"/>
          <a:lstStyle>
            <a:defPPr>
              <a:defRPr lang="ru-RU"/>
            </a:defPPr>
          </a:lstStyle>
          <a:p>
            <a:pPr rtl="0"/>
            <a:fld id="{FE024F78-56A6-7740-B68D-8D4D026EDF3F}" type="slidenum">
              <a:rPr lang="ru-RU" smtClean="0"/>
              <a:pPr rtl="0"/>
              <a:t>7</a:t>
            </a:fld>
            <a:endParaRPr lang="ru-RU" dirty="0"/>
          </a:p>
        </p:txBody>
      </p:sp>
    </p:spTree>
    <p:extLst>
      <p:ext uri="{BB962C8B-B14F-4D97-AF65-F5344CB8AC3E}">
        <p14:creationId xmlns:p14="http://schemas.microsoft.com/office/powerpoint/2010/main" val="91031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Заголовок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ru-RU"/>
            </a:defPPr>
          </a:lstStyle>
          <a:p>
            <a:pPr rtl="0"/>
            <a:r>
              <a:rPr lang="ru-RU" dirty="0"/>
              <a:t>СПАСИБО за внимание</a:t>
            </a:r>
          </a:p>
        </p:txBody>
      </p:sp>
      <p:sp>
        <p:nvSpPr>
          <p:cNvPr id="14" name="Текст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5264150" cy="2752725"/>
          </a:xfrm>
        </p:spPr>
        <p:txBody>
          <a:bodyPr rtlCol="0"/>
          <a:lstStyle>
            <a:defPPr>
              <a:defRPr lang="ru-RU"/>
            </a:defPPr>
          </a:lstStyle>
          <a:p>
            <a:r>
              <a:rPr lang="ru-RU" dirty="0"/>
              <a:t>Работу выполнили студенты 4 курса КМБ-21 </a:t>
            </a:r>
          </a:p>
          <a:p>
            <a:pPr marL="285750" indent="-285750">
              <a:buFont typeface="Arial" panose="020B0604020202020204" pitchFamily="34" charset="0"/>
              <a:buChar char="•"/>
            </a:pPr>
            <a:r>
              <a:rPr lang="ru-RU" dirty="0"/>
              <a:t>Давыдов Д.</a:t>
            </a:r>
          </a:p>
          <a:p>
            <a:pPr marL="285750" indent="-285750">
              <a:buFont typeface="Arial" panose="020B0604020202020204" pitchFamily="34" charset="0"/>
              <a:buChar char="•"/>
            </a:pPr>
            <a:r>
              <a:rPr lang="ru-RU" dirty="0"/>
              <a:t>Филипьев Ф.</a:t>
            </a:r>
          </a:p>
          <a:p>
            <a:pPr marL="285750" indent="-285750">
              <a:buFont typeface="Arial" panose="020B0604020202020204" pitchFamily="34" charset="0"/>
              <a:buChar char="•"/>
            </a:pPr>
            <a:r>
              <a:rPr lang="ru-RU" dirty="0"/>
              <a:t>Юлаев Е. </a:t>
            </a:r>
          </a:p>
        </p:txBody>
      </p:sp>
    </p:spTree>
    <p:extLst>
      <p:ext uri="{BB962C8B-B14F-4D97-AF65-F5344CB8AC3E}">
        <p14:creationId xmlns:p14="http://schemas.microsoft.com/office/powerpoint/2010/main" val="2395464980"/>
      </p:ext>
    </p:extLst>
  </p:cSld>
  <p:clrMapOvr>
    <a:masterClrMapping/>
  </p:clrMapOvr>
</p:sld>
</file>

<file path=ppt/theme/theme1.xml><?xml version="1.0" encoding="utf-8"?>
<a:theme xmlns:a="http://schemas.openxmlformats.org/drawingml/2006/main" name="Пользовательская">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71</TotalTime>
  <Words>717</Words>
  <Application>Microsoft Office PowerPoint</Application>
  <PresentationFormat>Широкоэкранный</PresentationFormat>
  <Paragraphs>65</Paragraphs>
  <Slides>8</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Arial Nova</vt:lpstr>
      <vt:lpstr>Biome</vt:lpstr>
      <vt:lpstr>Calibri</vt:lpstr>
      <vt:lpstr>Пользовательская</vt:lpstr>
      <vt:lpstr>Регрессия ориентации текста по изображению</vt:lpstr>
      <vt:lpstr>Задача</vt:lpstr>
      <vt:lpstr>Данные</vt:lpstr>
      <vt:lpstr>Линейная регрессия Классический метод, основанный на линейной зависимости между признаками и целевой переменной (угол отклонения текста). Простая модель с низкой вычислительной сложностью, легко интерпретируемая. Подходит для данных с линейными зависимостями, показала лучшие результаты в задаче.  RandomForestClassifier Алгоритм ансамблевого обучения, использующий набор деревьев решений для предсказания угла отклонения текста (в категории). Работает эффективно при наличии выбросов и нелинейных зависимостей. Однако на небольшой выборке его результаты уступают линейной регрессии.  RotNet (Сверточная нейронная сеть) Глубокая модель, предназначенная для обработки изображений, предсказывает угол отклонения текста как категорию. Мощный инструмент для сложных задач, но требует большого объема данных для обучения. На текущей небольшой выборке показала низкие результаты.</vt:lpstr>
      <vt:lpstr>Результаты</vt:lpstr>
      <vt:lpstr>Выводы</vt:lpstr>
      <vt:lpstr>Итоги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Фёдор Филипьев</dc:creator>
  <cp:lastModifiedBy>Фёдор Филипьев</cp:lastModifiedBy>
  <cp:revision>5</cp:revision>
  <dcterms:created xsi:type="dcterms:W3CDTF">2024-01-05T14:58:10Z</dcterms:created>
  <dcterms:modified xsi:type="dcterms:W3CDTF">2024-12-19T10:09:25Z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