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21"/>
  </p:notesMasterIdLst>
  <p:sldIdLst>
    <p:sldId id="256" r:id="rId2"/>
    <p:sldId id="418" r:id="rId3"/>
    <p:sldId id="437" r:id="rId4"/>
    <p:sldId id="419" r:id="rId5"/>
    <p:sldId id="420" r:id="rId6"/>
    <p:sldId id="436" r:id="rId7"/>
    <p:sldId id="426" r:id="rId8"/>
    <p:sldId id="434" r:id="rId9"/>
    <p:sldId id="435" r:id="rId10"/>
    <p:sldId id="431" r:id="rId11"/>
    <p:sldId id="432" r:id="rId12"/>
    <p:sldId id="421" r:id="rId13"/>
    <p:sldId id="427" r:id="rId14"/>
    <p:sldId id="429" r:id="rId15"/>
    <p:sldId id="430" r:id="rId16"/>
    <p:sldId id="438" r:id="rId17"/>
    <p:sldId id="439" r:id="rId18"/>
    <p:sldId id="428" r:id="rId19"/>
    <p:sldId id="433" r:id="rId2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81661-3CF0-460E-AD7D-228BC8584284}" v="1" dt="2024-06-25T07:55:39.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varScale="1">
        <p:scale>
          <a:sx n="102" d="100"/>
          <a:sy n="102" d="100"/>
        </p:scale>
        <p:origin x="92" y="252"/>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2024-06-24</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35907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7</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8</a:t>
            </a:fld>
            <a:endParaRPr lang="en-US" dirty="0"/>
          </a:p>
        </p:txBody>
      </p:sp>
    </p:spTree>
    <p:extLst>
      <p:ext uri="{BB962C8B-B14F-4D97-AF65-F5344CB8AC3E}">
        <p14:creationId xmlns:p14="http://schemas.microsoft.com/office/powerpoint/2010/main" val="23758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9</a:t>
            </a:fld>
            <a:endParaRPr lang="en-US" dirty="0"/>
          </a:p>
        </p:txBody>
      </p:sp>
    </p:spTree>
    <p:extLst>
      <p:ext uri="{BB962C8B-B14F-4D97-AF65-F5344CB8AC3E}">
        <p14:creationId xmlns:p14="http://schemas.microsoft.com/office/powerpoint/2010/main" val="107892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10</a:t>
            </a:fld>
            <a:endParaRPr lang="en-US" dirty="0"/>
          </a:p>
        </p:txBody>
      </p:sp>
    </p:spTree>
    <p:extLst>
      <p:ext uri="{BB962C8B-B14F-4D97-AF65-F5344CB8AC3E}">
        <p14:creationId xmlns:p14="http://schemas.microsoft.com/office/powerpoint/2010/main" val="31935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12</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August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?{match}...</a:t>
            </a:r>
            <a:r>
              <a:rPr lang="en-US" sz="1600" baseline="-25000" dirty="0"/>
              <a:t>UPS-RS</a:t>
            </a:r>
            <a:r>
              <a:rPr lang="en-US" sz="1600" dirty="0"/>
              <a:t>	</a:t>
            </a:r>
            <a:r>
              <a:rPr lang="en-US" sz="1600" b="0" dirty="0">
                <a:solidFill>
                  <a:schemeClr val="tx1"/>
                </a:solidFill>
                <a:effectLst/>
                <a:highlight>
                  <a:srgbClr val="FFFFFF"/>
                </a:highlight>
              </a:rPr>
              <a:t>≡	C-FIND</a:t>
            </a:r>
            <a:r>
              <a:rPr lang="en-US" sz="1600" b="0" baseline="-25000" dirty="0">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b="0" dirty="0">
                <a:solidFill>
                  <a:schemeClr val="tx1"/>
                </a:solidFill>
                <a:effectLst/>
                <a:highlight>
                  <a:srgbClr val="FFFFFF"/>
                </a:highlight>
              </a:rPr>
              <a:t> ]	≡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N-GET</a:t>
            </a:r>
            <a:r>
              <a:rPr lang="en-US" sz="1600" b="0" baseline="-25000" dirty="0">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r>
              <a:rPr lang="en-US" sz="1600" i="1" dirty="0"/>
              <a:t>&lt;</a:t>
            </a:r>
            <a:r>
              <a:rPr lang="en-US" sz="1600" i="1" dirty="0" err="1"/>
              <a:t>websocket</a:t>
            </a:r>
            <a:r>
              <a:rPr lang="en-US" sz="1600" i="1" dirty="0"/>
              <a:t> call&gt;</a:t>
            </a:r>
            <a:r>
              <a:rPr lang="en-US" sz="1600" baseline="-25000" dirty="0"/>
              <a:t>UPS-RS</a:t>
            </a:r>
            <a:r>
              <a:rPr lang="en-US" sz="1600" dirty="0"/>
              <a:t>	</a:t>
            </a:r>
            <a:r>
              <a:rPr lang="en-US" sz="1600" dirty="0">
                <a:solidFill>
                  <a:schemeClr val="tx1"/>
                </a:solidFill>
                <a:highlight>
                  <a:srgbClr val="FFFFFF"/>
                </a:highlight>
              </a:rPr>
              <a:t>≡	N-EVENT-REPORT</a:t>
            </a:r>
            <a:r>
              <a:rPr lang="en-US" sz="1600" baseline="-25000" dirty="0">
                <a:solidFill>
                  <a:schemeClr val="tx1"/>
                </a:solidFill>
                <a:highlight>
                  <a:srgbClr val="FFFFFF"/>
                </a:highlight>
              </a:rPr>
              <a:t>UPS</a:t>
            </a:r>
            <a:endParaRPr lang="en-US" sz="1600" baseline="-25000" dirty="0"/>
          </a:p>
        </p:txBody>
      </p:sp>
      <p:grpSp>
        <p:nvGrpSpPr>
          <p:cNvPr id="3" name="Group 2">
            <a:extLst>
              <a:ext uri="{FF2B5EF4-FFF2-40B4-BE49-F238E27FC236}">
                <a16:creationId xmlns:a16="http://schemas.microsoft.com/office/drawing/2014/main" id="{CD018ABB-B125-2E43-8C09-B3C8B3F2AA00}"/>
              </a:ext>
            </a:extLst>
          </p:cNvPr>
          <p:cNvGrpSpPr/>
          <p:nvPr/>
        </p:nvGrpSpPr>
        <p:grpSpPr>
          <a:xfrm>
            <a:off x="9465092" y="2083457"/>
            <a:ext cx="2285793" cy="1518253"/>
            <a:chOff x="9335738" y="4534378"/>
            <a:chExt cx="2285793" cy="1518253"/>
          </a:xfrm>
        </p:grpSpPr>
        <p:sp>
          <p:nvSpPr>
            <p:cNvPr id="7" name="TextBox 6">
              <a:extLst>
                <a:ext uri="{FF2B5EF4-FFF2-40B4-BE49-F238E27FC236}">
                  <a16:creationId xmlns:a16="http://schemas.microsoft.com/office/drawing/2014/main" id="{9DA6312B-E772-FD3E-090C-739F12EAB380}"/>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TextBox 8">
              <a:extLst>
                <a:ext uri="{FF2B5EF4-FFF2-40B4-BE49-F238E27FC236}">
                  <a16:creationId xmlns:a16="http://schemas.microsoft.com/office/drawing/2014/main" id="{E888D4E6-8740-D591-FD9D-10A3388EEDC8}"/>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0" name="TextBox 9">
              <a:extLst>
                <a:ext uri="{FF2B5EF4-FFF2-40B4-BE49-F238E27FC236}">
                  <a16:creationId xmlns:a16="http://schemas.microsoft.com/office/drawing/2014/main" id="{3319015A-B084-BC12-9B53-66F84B63B31C}"/>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11" name="TextBox 10">
              <a:extLst>
                <a:ext uri="{FF2B5EF4-FFF2-40B4-BE49-F238E27FC236}">
                  <a16:creationId xmlns:a16="http://schemas.microsoft.com/office/drawing/2014/main" id="{4897716D-AC33-7A3E-8E15-68B724F1BBFC}"/>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12" name="Rectangle: Rounded Corners 11">
              <a:extLst>
                <a:ext uri="{FF2B5EF4-FFF2-40B4-BE49-F238E27FC236}">
                  <a16:creationId xmlns:a16="http://schemas.microsoft.com/office/drawing/2014/main" id="{C67B17CD-3BE8-58AD-2E85-3DACC4FE23DC}"/>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17" name="Rectangle: Rounded Corners 16">
              <a:extLst>
                <a:ext uri="{FF2B5EF4-FFF2-40B4-BE49-F238E27FC236}">
                  <a16:creationId xmlns:a16="http://schemas.microsoft.com/office/drawing/2014/main" id="{8361F730-5CDE-20F1-ECCF-45DC83F28704}"/>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0" name="Rectangle: Rounded Corners 19">
              <a:extLst>
                <a:ext uri="{FF2B5EF4-FFF2-40B4-BE49-F238E27FC236}">
                  <a16:creationId xmlns:a16="http://schemas.microsoft.com/office/drawing/2014/main" id="{55ED373D-56C0-0041-9787-36ED715D30D8}"/>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1" name="Rectangle: Rounded Corners 20">
              <a:extLst>
                <a:ext uri="{FF2B5EF4-FFF2-40B4-BE49-F238E27FC236}">
                  <a16:creationId xmlns:a16="http://schemas.microsoft.com/office/drawing/2014/main" id="{5911F527-F654-122F-0F23-CCE1814E5B19}"/>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23" name="Straight Connector 22">
              <a:extLst>
                <a:ext uri="{FF2B5EF4-FFF2-40B4-BE49-F238E27FC236}">
                  <a16:creationId xmlns:a16="http://schemas.microsoft.com/office/drawing/2014/main" id="{A44A9AA5-2D5A-0303-EC20-C1EAF78934C4}"/>
                </a:ext>
              </a:extLst>
            </p:cNvPr>
            <p:cNvCxnSpPr>
              <a:cxnSpLocks/>
              <a:stCxn id="20" idx="2"/>
              <a:endCxn id="21"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17543B-BD5B-02DA-9C04-99EF7E850DA8}"/>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78A972-A756-6CAF-F26B-80372A766888}"/>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B52B4B-969E-2C29-B0EC-9622E1274796}"/>
                </a:ext>
              </a:extLst>
            </p:cNvPr>
            <p:cNvCxnSpPr>
              <a:cxnSpLocks/>
              <a:stCxn id="12" idx="0"/>
              <a:endCxn id="17"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5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CB2F-9156-8145-AFA6-B1FC0087A92A}"/>
              </a:ext>
            </a:extLst>
          </p:cNvPr>
          <p:cNvSpPr>
            <a:spLocks noGrp="1"/>
          </p:cNvSpPr>
          <p:nvPr>
            <p:ph type="title"/>
          </p:nvPr>
        </p:nvSpPr>
        <p:spPr/>
        <p:txBody>
          <a:bodyPr/>
          <a:lstStyle/>
          <a:p>
            <a:r>
              <a:rPr lang="en-US" dirty="0"/>
              <a:t>DIMSE Notifications vs DICOMweb notifications</a:t>
            </a:r>
          </a:p>
        </p:txBody>
      </p:sp>
      <p:sp>
        <p:nvSpPr>
          <p:cNvPr id="3" name="Content Placeholder 2">
            <a:extLst>
              <a:ext uri="{FF2B5EF4-FFF2-40B4-BE49-F238E27FC236}">
                <a16:creationId xmlns:a16="http://schemas.microsoft.com/office/drawing/2014/main" id="{067BA738-9BC2-395F-BE69-BEFFB1A3C3F1}"/>
              </a:ext>
            </a:extLst>
          </p:cNvPr>
          <p:cNvSpPr>
            <a:spLocks noGrp="1"/>
          </p:cNvSpPr>
          <p:nvPr>
            <p:ph idx="1"/>
          </p:nvPr>
        </p:nvSpPr>
        <p:spPr>
          <a:xfrm>
            <a:off x="581192" y="2180496"/>
            <a:ext cx="11029615" cy="4677504"/>
          </a:xfrm>
        </p:spPr>
        <p:txBody>
          <a:bodyPr>
            <a:normAutofit/>
          </a:bodyPr>
          <a:lstStyle/>
          <a:p>
            <a:pPr marL="0" indent="0">
              <a:buNone/>
            </a:pPr>
            <a:r>
              <a:rPr lang="en-US" sz="1600" dirty="0"/>
              <a:t>For modality services, SCPs can send update messages</a:t>
            </a:r>
          </a:p>
          <a:p>
            <a:r>
              <a:rPr lang="en-US" sz="1600" dirty="0"/>
              <a:t>PS3.4, F.9.2 Notifications [of MPPS]</a:t>
            </a:r>
            <a:br>
              <a:rPr lang="en-US" sz="1600" dirty="0"/>
            </a:br>
            <a:r>
              <a:rPr lang="en-US" sz="1600" dirty="0"/>
              <a:t>“The Application Entity that claims conformance as an SCU to this SOP Class shall be permitted to receive the </a:t>
            </a:r>
            <a:r>
              <a:rPr lang="en-US" sz="1600" dirty="0">
                <a:effectLst>
                  <a:outerShdw blurRad="38100" dist="38100" dir="2700000" algn="tl">
                    <a:srgbClr val="000000">
                      <a:alpha val="43137"/>
                    </a:srgbClr>
                  </a:outerShdw>
                </a:effectLst>
              </a:rPr>
              <a:t>following notification</a:t>
            </a:r>
            <a:r>
              <a:rPr lang="en-US" sz="1600" dirty="0"/>
              <a:t>. The Application Entity that claims conformance as an SCP to this SOP Class shall be capable of providing the notifications defined in Table F.9.2-1.” Q: Can notification indeed be unsolicited/unsubscribed?</a:t>
            </a:r>
          </a:p>
          <a:p>
            <a:r>
              <a:rPr lang="en-US" sz="1600" dirty="0"/>
              <a:t>PS3.4, CC.2.4 Report a Change in UPS Status (N-EVENT-REPORT)</a:t>
            </a:r>
            <a:br>
              <a:rPr lang="en-US" sz="1600" dirty="0"/>
            </a:br>
            <a:r>
              <a:rPr lang="en-US" sz="1600" dirty="0"/>
              <a:t>“This operation allows an SCP to notify an SCU of a change in state of a UPS instance or a change in state of the SCP itself. This operation shall be invoked by the SCP through the DIMSE N-EVENT-REPORT Service.”</a:t>
            </a:r>
          </a:p>
          <a:p>
            <a:pPr marL="0" indent="0">
              <a:buNone/>
            </a:pPr>
            <a:r>
              <a:rPr lang="en-US" sz="1600" dirty="0"/>
              <a:t>PS3.18, 8.10: “Some RESTful services support Notifications.” Applicable transactions for MSs-RS:</a:t>
            </a:r>
          </a:p>
          <a:p>
            <a:pPr>
              <a:tabLst>
                <a:tab pos="1793875" algn="l"/>
                <a:tab pos="4843463" algn="l"/>
                <a:tab pos="5022850" algn="l"/>
                <a:tab pos="9326563" algn="l"/>
              </a:tabLst>
            </a:pPr>
            <a:r>
              <a:rPr lang="en-US" sz="1600" dirty="0" err="1"/>
              <a:t>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/{resource}/…</a:t>
            </a:r>
            <a:r>
              <a:rPr lang="en-US" sz="1600" dirty="0">
                <a:latin typeface="Courier New" panose="02070309020205020404" pitchFamily="49" charset="0"/>
                <a:cs typeface="Courier New" panose="02070309020205020404" pitchFamily="49" charset="0"/>
              </a:rPr>
              <a:t>	</a:t>
            </a:r>
            <a:r>
              <a:rPr lang="en-US" sz="1600" b="0" dirty="0">
                <a:solidFill>
                  <a:schemeClr val="tx1"/>
                </a:solidFill>
                <a:effectLst/>
                <a:highlight>
                  <a:srgbClr val="FFFFFF"/>
                </a:highlight>
              </a:rPr>
              <a:t>≡	</a:t>
            </a:r>
            <a:r>
              <a:rPr lang="en-US" sz="1600" dirty="0">
                <a:solidFill>
                  <a:srgbClr val="000000"/>
                </a:solidFill>
              </a:rPr>
              <a:t>Subscribe to Receive UPS Event </a:t>
            </a:r>
            <a:r>
              <a:rPr lang="en-US" sz="1600" dirty="0" err="1">
                <a:solidFill>
                  <a:srgbClr val="000000"/>
                </a:solidFill>
              </a:rPr>
              <a:t>Reports</a:t>
            </a:r>
            <a:r>
              <a:rPr lang="en-US" sz="1600" baseline="-25000" dirty="0" err="1">
                <a:solidFill>
                  <a:srgbClr val="000000"/>
                </a:solidFill>
              </a:rPr>
              <a:t>MPPS</a:t>
            </a:r>
            <a:r>
              <a:rPr lang="en-US" sz="160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Unsubscribe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DELETE {/resource}	</a:t>
            </a:r>
            <a:r>
              <a:rPr lang="en-US" sz="1600" b="0" dirty="0">
                <a:solidFill>
                  <a:schemeClr val="tx1"/>
                </a:solidFill>
                <a:effectLst/>
                <a:highlight>
                  <a:srgbClr val="FFFFFF"/>
                </a:highlight>
              </a:rPr>
              <a:t>≡</a:t>
            </a:r>
            <a:r>
              <a:rPr lang="en-US" sz="1600" dirty="0"/>
              <a:t>	Uns</a:t>
            </a:r>
            <a:r>
              <a:rPr lang="en-US" sz="1600" b="0" i="0" u="none" strike="noStrike" baseline="0" dirty="0">
                <a:solidFill>
                  <a:srgbClr val="000000"/>
                </a:solidFill>
              </a:rPr>
              <a:t>ubscribe from Receiving UPS Event </a:t>
            </a:r>
            <a:r>
              <a:rPr lang="en-US" sz="1600" b="0" i="0" u="none" strike="noStrike" baseline="0" dirty="0" err="1">
                <a:solidFill>
                  <a:srgbClr val="000000"/>
                </a:solidFill>
              </a:rPr>
              <a:t>Reports</a:t>
            </a:r>
            <a:r>
              <a:rPr lang="en-US" sz="1600" baseline="-25000" dirty="0" err="1">
                <a:solidFill>
                  <a:srgbClr val="000000"/>
                </a:solidFill>
              </a:rPr>
              <a:t>MPPS</a:t>
            </a:r>
            <a:r>
              <a:rPr lang="en-US" sz="1600" b="0" i="0" u="none" strike="noStrike" baseline="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Suspend</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{/resource}</a:t>
            </a:r>
            <a:r>
              <a:rPr lang="en-US" sz="1600" dirty="0"/>
              <a:t>	</a:t>
            </a:r>
            <a:r>
              <a:rPr lang="en-US" sz="1600" b="0" dirty="0">
                <a:solidFill>
                  <a:schemeClr val="tx1"/>
                </a:solidFill>
                <a:effectLst/>
                <a:highlight>
                  <a:srgbClr val="FFFFFF"/>
                </a:highlight>
              </a:rPr>
              <a:t>≡</a:t>
            </a:r>
            <a:r>
              <a:rPr lang="en-US" sz="1600" dirty="0"/>
              <a:t>	Suspend Global </a:t>
            </a:r>
            <a:r>
              <a:rPr lang="en-US" sz="1600" dirty="0" err="1"/>
              <a:t>Subscription</a:t>
            </a:r>
            <a:r>
              <a:rPr lang="en-US" sz="1600" baseline="-25000" dirty="0" err="1">
                <a:solidFill>
                  <a:srgbClr val="000000"/>
                </a:solidFill>
              </a:rPr>
              <a:t>MPPS</a:t>
            </a:r>
            <a:r>
              <a:rPr lang="en-US" sz="1600" dirty="0"/>
              <a:t>	N-ACTION</a:t>
            </a:r>
            <a:r>
              <a:rPr lang="en-US" sz="1600" baseline="-25000" dirty="0"/>
              <a:t>MPPS</a:t>
            </a:r>
            <a:endParaRPr lang="en-US" sz="1600" dirty="0"/>
          </a:p>
          <a:p>
            <a:pPr marL="0" indent="0">
              <a:buNone/>
              <a:tabLst>
                <a:tab pos="2057400" algn="l"/>
              </a:tabLst>
            </a:pPr>
            <a:r>
              <a:rPr lang="en-US" sz="1600" dirty="0"/>
              <a:t>Q: Resuming indeed not possible?</a:t>
            </a:r>
          </a:p>
        </p:txBody>
      </p:sp>
      <p:sp>
        <p:nvSpPr>
          <p:cNvPr id="4" name="Date Placeholder 3">
            <a:extLst>
              <a:ext uri="{FF2B5EF4-FFF2-40B4-BE49-F238E27FC236}">
                <a16:creationId xmlns:a16="http://schemas.microsoft.com/office/drawing/2014/main" id="{08F35C4C-1626-5A47-5522-390822C3D3D5}"/>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ED81BC20-E926-8D43-AE14-FC401D597F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8E36DEA-E2DD-D28E-F65F-80B5A35B1ABD}"/>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867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8EC048-EDD4-A688-6595-F431ED23BEB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79628" y="1809477"/>
            <a:ext cx="6632745" cy="5075283"/>
          </a:xfrm>
          <a:prstGeom prst="rect">
            <a:avLst/>
          </a:prstGeom>
        </p:spPr>
      </p:pic>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
        <p:nvSpPr>
          <p:cNvPr id="15" name="Rectangle 14">
            <a:extLst>
              <a:ext uri="{FF2B5EF4-FFF2-40B4-BE49-F238E27FC236}">
                <a16:creationId xmlns:a16="http://schemas.microsoft.com/office/drawing/2014/main" id="{34B2418D-C76E-C9FA-BB55-9E1A9B11C9AE}"/>
              </a:ext>
            </a:extLst>
          </p:cNvPr>
          <p:cNvSpPr/>
          <p:nvPr/>
        </p:nvSpPr>
        <p:spPr>
          <a:xfrm>
            <a:off x="8869680" y="781700"/>
            <a:ext cx="2722072" cy="84836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dirty="0"/>
              <a:t>Currently, sections 11.7 and 11.8 are not following the PS3.18 conventions, as they do not have ‘Transaction’ in their name. This has been reported to the editor.</a:t>
            </a:r>
          </a:p>
        </p:txBody>
      </p:sp>
      <p:cxnSp>
        <p:nvCxnSpPr>
          <p:cNvPr id="17" name="Connector: Curved 16">
            <a:extLst>
              <a:ext uri="{FF2B5EF4-FFF2-40B4-BE49-F238E27FC236}">
                <a16:creationId xmlns:a16="http://schemas.microsoft.com/office/drawing/2014/main" id="{85B2F526-4F49-70E4-B11B-C018F3D1075F}"/>
              </a:ext>
            </a:extLst>
          </p:cNvPr>
          <p:cNvCxnSpPr>
            <a:cxnSpLocks/>
            <a:stCxn id="15" idx="2"/>
            <a:endCxn id="18" idx="0"/>
          </p:cNvCxnSpPr>
          <p:nvPr/>
        </p:nvCxnSpPr>
        <p:spPr>
          <a:xfrm rot="5400000">
            <a:off x="6640533" y="-349231"/>
            <a:ext cx="1610893" cy="5569474"/>
          </a:xfrm>
          <a:prstGeom prst="curvedConnector3">
            <a:avLst>
              <a:gd name="adj1" fmla="val 4473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C9E234-A3DF-52F8-C5BE-C77D6FE669A7}"/>
              </a:ext>
            </a:extLst>
          </p:cNvPr>
          <p:cNvSpPr/>
          <p:nvPr/>
        </p:nvSpPr>
        <p:spPr>
          <a:xfrm>
            <a:off x="4391407" y="3240953"/>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pPr marL="0" indent="0">
              <a:buNone/>
            </a:pPr>
            <a:r>
              <a:rPr lang="en-US" dirty="0"/>
              <a:t>Observation</a:t>
            </a:r>
          </a:p>
          <a:p>
            <a:r>
              <a:rPr lang="en-US" dirty="0"/>
              <a:t>In DIMSE, the modality must copy information from the MWL to the MPPS. This is no longer needed when using UPS-RS, as (some of) the applicable information </a:t>
            </a:r>
            <a:r>
              <a:rPr lang="en-US" i="1" dirty="0"/>
              <a:t>is </a:t>
            </a:r>
            <a:r>
              <a:rPr lang="en-US" dirty="0"/>
              <a:t>already in the </a:t>
            </a:r>
            <a:r>
              <a:rPr lang="en-US" dirty="0" err="1"/>
              <a:t>workitem</a:t>
            </a:r>
            <a:r>
              <a:rPr lang="en-US" dirty="0"/>
              <a:t>.</a:t>
            </a:r>
          </a:p>
          <a:p>
            <a:pPr lvl="1"/>
            <a:r>
              <a:rPr lang="en-US" dirty="0"/>
              <a:t>So, when a DIMSE Modality wants to use an Origin Server for Modality Services, the job of the proxy is relatively easy, namely it can ignore some of the provided data.</a:t>
            </a:r>
          </a:p>
          <a:p>
            <a:pPr lvl="1"/>
            <a:r>
              <a:rPr lang="en-US" dirty="0"/>
              <a:t>The other way around, when a DICOMweb Modality wants to connect to an SCP for MWL and/or MPPS, the proxy must provide information, as the Modality will not provide it.</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14</a:t>
            </a:fld>
            <a:endParaRPr lang="en-US" dirty="0"/>
          </a:p>
        </p:txBody>
      </p:sp>
      <p:pic>
        <p:nvPicPr>
          <p:cNvPr id="3" name="Picture 2">
            <a:extLst>
              <a:ext uri="{FF2B5EF4-FFF2-40B4-BE49-F238E27FC236}">
                <a16:creationId xmlns:a16="http://schemas.microsoft.com/office/drawing/2014/main" id="{E2015A15-5D80-7AC2-0D43-C0D063025BE7}"/>
              </a:ext>
            </a:extLst>
          </p:cNvPr>
          <p:cNvPicPr>
            <a:picLocks noChangeAspect="1"/>
          </p:cNvPicPr>
          <p:nvPr/>
        </p:nvPicPr>
        <p:blipFill rotWithShape="1">
          <a:blip r:embed="rId2"/>
          <a:srcRect b="73851"/>
          <a:stretch/>
        </p:blipFill>
        <p:spPr>
          <a:xfrm>
            <a:off x="3244215" y="1804690"/>
            <a:ext cx="5703570" cy="4115620"/>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MPPS Initialization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15</a:t>
            </a:fld>
            <a:endParaRPr lang="en-US" dirty="0"/>
          </a:p>
        </p:txBody>
      </p:sp>
      <p:grpSp>
        <p:nvGrpSpPr>
          <p:cNvPr id="14" name="Group 13">
            <a:extLst>
              <a:ext uri="{FF2B5EF4-FFF2-40B4-BE49-F238E27FC236}">
                <a16:creationId xmlns:a16="http://schemas.microsoft.com/office/drawing/2014/main" id="{0731FD41-B13A-93A0-AB38-98AF636C04F1}"/>
              </a:ext>
            </a:extLst>
          </p:cNvPr>
          <p:cNvGrpSpPr/>
          <p:nvPr/>
        </p:nvGrpSpPr>
        <p:grpSpPr>
          <a:xfrm>
            <a:off x="3244215" y="1807648"/>
            <a:ext cx="5703570" cy="4925570"/>
            <a:chOff x="2563796" y="1515354"/>
            <a:chExt cx="5703570" cy="4925570"/>
          </a:xfrm>
        </p:grpSpPr>
        <p:pic>
          <p:nvPicPr>
            <p:cNvPr id="9" name="Picture 8">
              <a:extLst>
                <a:ext uri="{FF2B5EF4-FFF2-40B4-BE49-F238E27FC236}">
                  <a16:creationId xmlns:a16="http://schemas.microsoft.com/office/drawing/2014/main" id="{5A747FAB-FECD-8855-77A4-44CB0C7C4CEB}"/>
                </a:ext>
              </a:extLst>
            </p:cNvPr>
            <p:cNvPicPr>
              <a:picLocks noChangeAspect="1"/>
            </p:cNvPicPr>
            <p:nvPr/>
          </p:nvPicPr>
          <p:blipFill rotWithShape="1">
            <a:blip r:embed="rId2"/>
            <a:srcRect t="26487" b="44630"/>
            <a:stretch/>
          </p:blipFill>
          <p:spPr>
            <a:xfrm>
              <a:off x="2563796" y="1894997"/>
              <a:ext cx="5703570" cy="4545927"/>
            </a:xfrm>
            <a:prstGeom prst="rect">
              <a:avLst/>
            </a:prstGeom>
          </p:spPr>
        </p:pic>
        <p:pic>
          <p:nvPicPr>
            <p:cNvPr id="11" name="Picture 10">
              <a:extLst>
                <a:ext uri="{FF2B5EF4-FFF2-40B4-BE49-F238E27FC236}">
                  <a16:creationId xmlns:a16="http://schemas.microsoft.com/office/drawing/2014/main" id="{D55AF7B8-5525-DDB4-A5CC-DC57F19FC796}"/>
                </a:ext>
              </a:extLst>
            </p:cNvPr>
            <p:cNvPicPr>
              <a:picLocks noChangeAspect="1"/>
            </p:cNvPicPr>
            <p:nvPr/>
          </p:nvPicPr>
          <p:blipFill rotWithShape="1">
            <a:blip r:embed="rId2"/>
            <a:srcRect b="97546"/>
            <a:stretch/>
          </p:blipFill>
          <p:spPr>
            <a:xfrm>
              <a:off x="2563796" y="1515354"/>
              <a:ext cx="5703570" cy="386238"/>
            </a:xfrm>
            <a:prstGeom prst="rect">
              <a:avLst/>
            </a:prstGeom>
          </p:spPr>
        </p:pic>
      </p:grpSp>
    </p:spTree>
    <p:extLst>
      <p:ext uri="{BB962C8B-B14F-4D97-AF65-F5344CB8AC3E}">
        <p14:creationId xmlns:p14="http://schemas.microsoft.com/office/powerpoint/2010/main" val="3667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7BE-1977-A803-6AAD-3FA1F603DBEF}"/>
              </a:ext>
            </a:extLst>
          </p:cNvPr>
          <p:cNvSpPr>
            <a:spLocks noGrp="1"/>
          </p:cNvSpPr>
          <p:nvPr>
            <p:ph type="title"/>
          </p:nvPr>
        </p:nvSpPr>
        <p:spPr/>
        <p:txBody>
          <a:bodyPr/>
          <a:lstStyle/>
          <a:p>
            <a:r>
              <a:rPr lang="en-US" dirty="0"/>
              <a:t>SCP / User Agent Proxy – MPPS PROGRESS with UPS-RS</a:t>
            </a:r>
          </a:p>
        </p:txBody>
      </p:sp>
      <p:sp>
        <p:nvSpPr>
          <p:cNvPr id="3" name="Content Placeholder 2">
            <a:extLst>
              <a:ext uri="{FF2B5EF4-FFF2-40B4-BE49-F238E27FC236}">
                <a16:creationId xmlns:a16="http://schemas.microsoft.com/office/drawing/2014/main" id="{D3343DA9-356D-53E3-2B72-59A6A03C57D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648F278-7732-FCCC-1B5E-103FFA86E9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7BA9E723-7FC9-015E-54CD-A9C6A9F27157}"/>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A1DE6CA-AF4D-23BE-0F39-AF2CFA642DF0}"/>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79955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7BE-1977-A803-6AAD-3FA1F603DBEF}"/>
              </a:ext>
            </a:extLst>
          </p:cNvPr>
          <p:cNvSpPr>
            <a:spLocks noGrp="1"/>
          </p:cNvSpPr>
          <p:nvPr>
            <p:ph type="title"/>
          </p:nvPr>
        </p:nvSpPr>
        <p:spPr/>
        <p:txBody>
          <a:bodyPr/>
          <a:lstStyle/>
          <a:p>
            <a:r>
              <a:rPr lang="en-US" dirty="0"/>
              <a:t>SCP / User Agent Proxy – </a:t>
            </a:r>
            <a:r>
              <a:rPr lang="en-US"/>
              <a:t>MPPS Finalization </a:t>
            </a:r>
            <a:r>
              <a:rPr lang="en-US" dirty="0"/>
              <a:t>with UPS-RS</a:t>
            </a:r>
          </a:p>
        </p:txBody>
      </p:sp>
      <p:sp>
        <p:nvSpPr>
          <p:cNvPr id="3" name="Content Placeholder 2">
            <a:extLst>
              <a:ext uri="{FF2B5EF4-FFF2-40B4-BE49-F238E27FC236}">
                <a16:creationId xmlns:a16="http://schemas.microsoft.com/office/drawing/2014/main" id="{D3343DA9-356D-53E3-2B72-59A6A03C57D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648F278-7732-FCCC-1B5E-103FFA86E9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7BA9E723-7FC9-015E-54CD-A9C6A9F27157}"/>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A1DE6CA-AF4D-23BE-0F39-AF2CFA642DF0}"/>
              </a:ext>
            </a:extLst>
          </p:cNvPr>
          <p:cNvSpPr>
            <a:spLocks noGrp="1"/>
          </p:cNvSpPr>
          <p:nvPr>
            <p:ph type="sldNum" sz="quarter" idx="4"/>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4433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Note in 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a:t>
            </a:r>
            <a:br>
              <a:rPr lang="en-US" dirty="0"/>
            </a:br>
            <a:r>
              <a:rPr lang="en-US" dirty="0"/>
              <a:t>Questions: 1. Clarify what is meant by ‘(if supported)’. 2. What attributes are already known at the beginning (and thus must be provided)? If these are not in DICOMweb </a:t>
            </a:r>
            <a:r>
              <a:rPr lang="en-US" dirty="0" err="1"/>
              <a:t>workitems</a:t>
            </a:r>
            <a:r>
              <a:rPr lang="en-US" dirty="0"/>
              <a:t>, these should be added at ‘claim time’. 3. Given the language, this note should not be a note.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BA61-6672-2152-5093-51B809AD92A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99241BB-6EE7-44E8-D835-03637102E458}"/>
              </a:ext>
            </a:extLst>
          </p:cNvPr>
          <p:cNvSpPr>
            <a:spLocks noGrp="1"/>
          </p:cNvSpPr>
          <p:nvPr>
            <p:ph idx="1"/>
          </p:nvPr>
        </p:nvSpPr>
        <p:spPr/>
        <p:txBody>
          <a:bodyPr/>
          <a:lstStyle/>
          <a:p>
            <a:r>
              <a:rPr lang="en-US" dirty="0"/>
              <a:t>Get a supplement number</a:t>
            </a:r>
          </a:p>
          <a:p>
            <a:r>
              <a:rPr lang="en-US" dirty="0"/>
              <a:t>Sketch more scenarios (e.g. reviewing)</a:t>
            </a:r>
          </a:p>
          <a:p>
            <a:r>
              <a:rPr lang="en-US" dirty="0"/>
              <a:t>Continue the elaboration of proxies</a:t>
            </a:r>
          </a:p>
          <a:p>
            <a:r>
              <a:rPr lang="en-US" dirty="0"/>
              <a:t>Elaborate the ‘convert’ comments to set clear mappings to datasets / payloads</a:t>
            </a:r>
          </a:p>
        </p:txBody>
      </p:sp>
      <p:sp>
        <p:nvSpPr>
          <p:cNvPr id="4" name="Date Placeholder 3">
            <a:extLst>
              <a:ext uri="{FF2B5EF4-FFF2-40B4-BE49-F238E27FC236}">
                <a16:creationId xmlns:a16="http://schemas.microsoft.com/office/drawing/2014/main" id="{5254F037-D6C2-9A61-65AD-18B50EFF865E}"/>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8D0E2E3F-4967-1322-8E56-DAEF2A1F43F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A3864F8-69FA-DC6D-E912-807522AD00A9}"/>
              </a:ext>
            </a:extLst>
          </p:cNvPr>
          <p:cNvSpPr>
            <a:spLocks noGrp="1"/>
          </p:cNvSpPr>
          <p:nvPr>
            <p:ph type="sldNum" sz="quarter" idx="4"/>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615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367C-5E29-8AF9-0D43-7861934BDA57}"/>
              </a:ext>
            </a:extLst>
          </p:cNvPr>
          <p:cNvSpPr>
            <a:spLocks noGrp="1"/>
          </p:cNvSpPr>
          <p:nvPr>
            <p:ph type="title"/>
          </p:nvPr>
        </p:nvSpPr>
        <p:spPr/>
        <p:txBody>
          <a:bodyPr/>
          <a:lstStyle/>
          <a:p>
            <a:r>
              <a:rPr lang="en-US" dirty="0"/>
              <a:t>Scenarios Sketching the Context</a:t>
            </a:r>
          </a:p>
        </p:txBody>
      </p:sp>
      <p:sp>
        <p:nvSpPr>
          <p:cNvPr id="4" name="Date Placeholder 3">
            <a:extLst>
              <a:ext uri="{FF2B5EF4-FFF2-40B4-BE49-F238E27FC236}">
                <a16:creationId xmlns:a16="http://schemas.microsoft.com/office/drawing/2014/main" id="{734C6EF8-003B-DBDA-A5BD-E4F636D80F92}"/>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96D1E9A-383D-25DB-873D-96A3CA781A90}"/>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CD9E5411-4503-7709-A3C4-A736467EC04F}"/>
              </a:ext>
            </a:extLst>
          </p:cNvPr>
          <p:cNvSpPr>
            <a:spLocks noGrp="1"/>
          </p:cNvSpPr>
          <p:nvPr>
            <p:ph type="sldNum" sz="quarter" idx="4"/>
          </p:nvPr>
        </p:nvSpPr>
        <p:spPr/>
        <p:txBody>
          <a:bodyPr/>
          <a:lstStyle/>
          <a:p>
            <a:fld id="{D57F1E4F-1CFF-5643-939E-217C01CDF565}" type="slidenum">
              <a:rPr lang="en-US" smtClean="0"/>
              <a:pPr/>
              <a:t>3</a:t>
            </a:fld>
            <a:endParaRPr lang="en-US" dirty="0"/>
          </a:p>
        </p:txBody>
      </p:sp>
      <p:grpSp>
        <p:nvGrpSpPr>
          <p:cNvPr id="13" name="Group 12">
            <a:extLst>
              <a:ext uri="{FF2B5EF4-FFF2-40B4-BE49-F238E27FC236}">
                <a16:creationId xmlns:a16="http://schemas.microsoft.com/office/drawing/2014/main" id="{49FBBDD3-E491-5FE5-C587-904C6EC900D2}"/>
              </a:ext>
            </a:extLst>
          </p:cNvPr>
          <p:cNvGrpSpPr/>
          <p:nvPr/>
        </p:nvGrpSpPr>
        <p:grpSpPr>
          <a:xfrm>
            <a:off x="461258" y="1843904"/>
            <a:ext cx="2420303" cy="3451563"/>
            <a:chOff x="461258" y="2231954"/>
            <a:chExt cx="2420303" cy="3451563"/>
          </a:xfrm>
        </p:grpSpPr>
        <p:pic>
          <p:nvPicPr>
            <p:cNvPr id="7" name="Picture 6" descr="A screenshot of a computer&#10;&#10;Description automatically generated">
              <a:extLst>
                <a:ext uri="{FF2B5EF4-FFF2-40B4-BE49-F238E27FC236}">
                  <a16:creationId xmlns:a16="http://schemas.microsoft.com/office/drawing/2014/main" id="{E1C07E53-5193-90C6-A583-6F9860BD2C76}"/>
                </a:ext>
              </a:extLst>
            </p:cNvPr>
            <p:cNvPicPr>
              <a:picLocks noChangeAspect="1"/>
            </p:cNvPicPr>
            <p:nvPr/>
          </p:nvPicPr>
          <p:blipFill>
            <a:blip r:embed="rId2"/>
            <a:stretch>
              <a:fillRect/>
            </a:stretch>
          </p:blipFill>
          <p:spPr>
            <a:xfrm>
              <a:off x="461258" y="2629802"/>
              <a:ext cx="2420303" cy="3053715"/>
            </a:xfrm>
            <a:prstGeom prst="rect">
              <a:avLst/>
            </a:prstGeom>
          </p:spPr>
        </p:pic>
        <p:sp>
          <p:nvSpPr>
            <p:cNvPr id="10" name="TextBox 9">
              <a:extLst>
                <a:ext uri="{FF2B5EF4-FFF2-40B4-BE49-F238E27FC236}">
                  <a16:creationId xmlns:a16="http://schemas.microsoft.com/office/drawing/2014/main" id="{9CA15274-9D7F-398F-187E-921C87A5A664}"/>
                </a:ext>
              </a:extLst>
            </p:cNvPr>
            <p:cNvSpPr txBox="1"/>
            <p:nvPr/>
          </p:nvSpPr>
          <p:spPr>
            <a:xfrm>
              <a:off x="461258" y="2231954"/>
              <a:ext cx="2011513" cy="184666"/>
            </a:xfrm>
            <a:prstGeom prst="rect">
              <a:avLst/>
            </a:prstGeom>
            <a:noFill/>
          </p:spPr>
          <p:txBody>
            <a:bodyPr wrap="none" lIns="0" tIns="0" rIns="0" bIns="0" rtlCol="0">
              <a:spAutoFit/>
            </a:bodyPr>
            <a:lstStyle/>
            <a:p>
              <a:r>
                <a:rPr lang="en-US" sz="1200" dirty="0"/>
                <a:t>Scheduled Acquisition Workflow</a:t>
              </a:r>
            </a:p>
          </p:txBody>
        </p:sp>
      </p:grpSp>
      <p:grpSp>
        <p:nvGrpSpPr>
          <p:cNvPr id="14" name="Group 13">
            <a:extLst>
              <a:ext uri="{FF2B5EF4-FFF2-40B4-BE49-F238E27FC236}">
                <a16:creationId xmlns:a16="http://schemas.microsoft.com/office/drawing/2014/main" id="{147F6FA3-3417-D8BD-7906-21ADDF8BAB2E}"/>
              </a:ext>
            </a:extLst>
          </p:cNvPr>
          <p:cNvGrpSpPr/>
          <p:nvPr/>
        </p:nvGrpSpPr>
        <p:grpSpPr>
          <a:xfrm>
            <a:off x="7897395" y="1843904"/>
            <a:ext cx="2428806" cy="2244744"/>
            <a:chOff x="3692883" y="2231954"/>
            <a:chExt cx="2428806" cy="2244744"/>
          </a:xfrm>
        </p:grpSpPr>
        <p:pic>
          <p:nvPicPr>
            <p:cNvPr id="8" name="Picture 7" descr="A diagram of a workflow&#10;&#10;Description automatically generated">
              <a:extLst>
                <a:ext uri="{FF2B5EF4-FFF2-40B4-BE49-F238E27FC236}">
                  <a16:creationId xmlns:a16="http://schemas.microsoft.com/office/drawing/2014/main" id="{7E5666F0-C80B-67D8-9782-33DC3EB064FD}"/>
                </a:ext>
              </a:extLst>
            </p:cNvPr>
            <p:cNvPicPr>
              <a:picLocks noChangeAspect="1"/>
            </p:cNvPicPr>
            <p:nvPr/>
          </p:nvPicPr>
          <p:blipFill>
            <a:blip r:embed="rId3">
              <a:alphaModFix amt="70000"/>
            </a:blip>
            <a:stretch>
              <a:fillRect/>
            </a:stretch>
          </p:blipFill>
          <p:spPr>
            <a:xfrm>
              <a:off x="3692883" y="2629801"/>
              <a:ext cx="2106930" cy="1846897"/>
            </a:xfrm>
            <a:prstGeom prst="rect">
              <a:avLst/>
            </a:prstGeom>
          </p:spPr>
        </p:pic>
        <p:sp>
          <p:nvSpPr>
            <p:cNvPr id="11" name="TextBox 10">
              <a:extLst>
                <a:ext uri="{FF2B5EF4-FFF2-40B4-BE49-F238E27FC236}">
                  <a16:creationId xmlns:a16="http://schemas.microsoft.com/office/drawing/2014/main" id="{5704D4BF-C265-9D2C-2729-D1F567F9421A}"/>
                </a:ext>
              </a:extLst>
            </p:cNvPr>
            <p:cNvSpPr txBox="1"/>
            <p:nvPr/>
          </p:nvSpPr>
          <p:spPr>
            <a:xfrm>
              <a:off x="3692883" y="2231954"/>
              <a:ext cx="2428806" cy="184666"/>
            </a:xfrm>
            <a:prstGeom prst="rect">
              <a:avLst/>
            </a:prstGeom>
            <a:noFill/>
          </p:spPr>
          <p:txBody>
            <a:bodyPr wrap="none" lIns="0" tIns="0" rIns="0" bIns="0" rtlCol="0">
              <a:spAutoFit/>
            </a:bodyPr>
            <a:lstStyle/>
            <a:p>
              <a:r>
                <a:rPr lang="en-US" sz="1200" dirty="0"/>
                <a:t>Encounter-Based Acquisition Workflow</a:t>
              </a:r>
            </a:p>
          </p:txBody>
        </p:sp>
      </p:grpSp>
      <p:grpSp>
        <p:nvGrpSpPr>
          <p:cNvPr id="15" name="Group 14">
            <a:extLst>
              <a:ext uri="{FF2B5EF4-FFF2-40B4-BE49-F238E27FC236}">
                <a16:creationId xmlns:a16="http://schemas.microsoft.com/office/drawing/2014/main" id="{99F2BC4D-D022-7550-855D-21717CF4CAD9}"/>
              </a:ext>
            </a:extLst>
          </p:cNvPr>
          <p:cNvGrpSpPr/>
          <p:nvPr/>
        </p:nvGrpSpPr>
        <p:grpSpPr>
          <a:xfrm>
            <a:off x="2978283" y="1843904"/>
            <a:ext cx="4687254" cy="4200035"/>
            <a:chOff x="6588752" y="2230242"/>
            <a:chExt cx="4687254" cy="4200035"/>
          </a:xfrm>
        </p:grpSpPr>
        <p:pic>
          <p:nvPicPr>
            <p:cNvPr id="9" name="Picture 8" descr="A diagram of a project&#10;&#10;Description automatically generated">
              <a:extLst>
                <a:ext uri="{FF2B5EF4-FFF2-40B4-BE49-F238E27FC236}">
                  <a16:creationId xmlns:a16="http://schemas.microsoft.com/office/drawing/2014/main" id="{F09F00D0-6D49-D6D2-EA21-7027E650B5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88753" y="2629802"/>
              <a:ext cx="4687253" cy="3800475"/>
            </a:xfrm>
            <a:prstGeom prst="rect">
              <a:avLst/>
            </a:prstGeom>
          </p:spPr>
        </p:pic>
        <p:sp>
          <p:nvSpPr>
            <p:cNvPr id="12" name="TextBox 11">
              <a:extLst>
                <a:ext uri="{FF2B5EF4-FFF2-40B4-BE49-F238E27FC236}">
                  <a16:creationId xmlns:a16="http://schemas.microsoft.com/office/drawing/2014/main" id="{82DCBBA0-4B81-EA0C-F26C-A6F6ABB8749E}"/>
                </a:ext>
              </a:extLst>
            </p:cNvPr>
            <p:cNvSpPr txBox="1"/>
            <p:nvPr/>
          </p:nvSpPr>
          <p:spPr>
            <a:xfrm>
              <a:off x="6588752" y="2230242"/>
              <a:ext cx="2086212" cy="184666"/>
            </a:xfrm>
            <a:prstGeom prst="rect">
              <a:avLst/>
            </a:prstGeom>
            <a:noFill/>
          </p:spPr>
          <p:txBody>
            <a:bodyPr wrap="none" lIns="0" tIns="0" rIns="0" bIns="0" rtlCol="0">
              <a:spAutoFit/>
            </a:bodyPr>
            <a:lstStyle/>
            <a:p>
              <a:r>
                <a:rPr lang="en-US" sz="1200" dirty="0"/>
                <a:t>Acquisition Workflow Monitoring</a:t>
              </a:r>
            </a:p>
          </p:txBody>
        </p:sp>
      </p:grpSp>
      <p:grpSp>
        <p:nvGrpSpPr>
          <p:cNvPr id="18" name="Group 17">
            <a:extLst>
              <a:ext uri="{FF2B5EF4-FFF2-40B4-BE49-F238E27FC236}">
                <a16:creationId xmlns:a16="http://schemas.microsoft.com/office/drawing/2014/main" id="{FEC8ED25-EC65-1281-250E-A421C8A32AEB}"/>
              </a:ext>
            </a:extLst>
          </p:cNvPr>
          <p:cNvGrpSpPr/>
          <p:nvPr/>
        </p:nvGrpSpPr>
        <p:grpSpPr>
          <a:xfrm>
            <a:off x="7897395" y="4209496"/>
            <a:ext cx="4133850" cy="2791224"/>
            <a:chOff x="7897395" y="4209496"/>
            <a:chExt cx="4133850" cy="2791224"/>
          </a:xfrm>
        </p:grpSpPr>
        <p:pic>
          <p:nvPicPr>
            <p:cNvPr id="16" name="Picture 15">
              <a:extLst>
                <a:ext uri="{FF2B5EF4-FFF2-40B4-BE49-F238E27FC236}">
                  <a16:creationId xmlns:a16="http://schemas.microsoft.com/office/drawing/2014/main" id="{5BB41549-149A-9755-2E0B-5FE96F09A312}"/>
                </a:ext>
              </a:extLst>
            </p:cNvPr>
            <p:cNvPicPr>
              <a:picLocks noChangeAspect="1"/>
            </p:cNvPicPr>
            <p:nvPr/>
          </p:nvPicPr>
          <p:blipFill>
            <a:blip r:embed="rId5">
              <a:alphaModFix amt="70000"/>
            </a:blip>
            <a:stretch>
              <a:fillRect/>
            </a:stretch>
          </p:blipFill>
          <p:spPr>
            <a:xfrm>
              <a:off x="7897395" y="4553747"/>
              <a:ext cx="4133850" cy="2446973"/>
            </a:xfrm>
            <a:prstGeom prst="rect">
              <a:avLst/>
            </a:prstGeom>
          </p:spPr>
        </p:pic>
        <p:sp>
          <p:nvSpPr>
            <p:cNvPr id="17" name="TextBox 16">
              <a:extLst>
                <a:ext uri="{FF2B5EF4-FFF2-40B4-BE49-F238E27FC236}">
                  <a16:creationId xmlns:a16="http://schemas.microsoft.com/office/drawing/2014/main" id="{AFB9293C-D147-8E1D-FE4E-2204675E399F}"/>
                </a:ext>
              </a:extLst>
            </p:cNvPr>
            <p:cNvSpPr txBox="1"/>
            <p:nvPr/>
          </p:nvSpPr>
          <p:spPr>
            <a:xfrm>
              <a:off x="7897395" y="4209496"/>
              <a:ext cx="1280094" cy="184666"/>
            </a:xfrm>
            <a:prstGeom prst="rect">
              <a:avLst/>
            </a:prstGeom>
            <a:noFill/>
          </p:spPr>
          <p:txBody>
            <a:bodyPr wrap="none" lIns="0" tIns="0" rIns="0" bIns="0" rtlCol="0">
              <a:spAutoFit/>
            </a:bodyPr>
            <a:lstStyle/>
            <a:p>
              <a:r>
                <a:rPr lang="en-US" sz="1200" dirty="0"/>
                <a:t>Reviewing Workflow</a:t>
              </a:r>
            </a:p>
          </p:txBody>
        </p:sp>
      </p:grpSp>
    </p:spTree>
    <p:extLst>
      <p:ext uri="{BB962C8B-B14F-4D97-AF65-F5344CB8AC3E}">
        <p14:creationId xmlns:p14="http://schemas.microsoft.com/office/powerpoint/2010/main" val="10606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4</a:t>
            </a:fld>
            <a:endParaRPr lang="en-US" dirty="0"/>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UPS</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MWL</a:t>
              </a:r>
              <a:br>
                <a:rPr lang="en-US" dirty="0"/>
              </a:br>
              <a:r>
                <a:rPr lang="en-US" dirty="0"/>
                <a:t>DIMSE MPPS</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Worklist Service (UPS-RS)</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Modality Services (MSs-RS)</a:t>
            </a:r>
          </a:p>
        </p:txBody>
      </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325812"/>
          </a:xfrm>
        </p:spPr>
        <p:txBody>
          <a:bodyPr>
            <a:normAutofit/>
          </a:bodyPr>
          <a:lstStyle/>
          <a:p>
            <a:pPr marL="342900" indent="-342900">
              <a:buFont typeface="+mj-lt"/>
              <a:buAutoNum type="arabicPeriod"/>
              <a:tabLst>
                <a:tab pos="627063" algn="l"/>
                <a:tab pos="3498850" algn="l"/>
                <a:tab pos="3768725" algn="l"/>
                <a:tab pos="5468938" algn="l"/>
              </a:tabLst>
            </a:pPr>
            <a:r>
              <a:rPr lang="en-US" sz="1600" dirty="0">
                <a:solidFill>
                  <a:schemeClr val="tx1"/>
                </a:solidFill>
              </a:rPr>
              <a:t> 	Get Applicable </a:t>
            </a:r>
            <a:r>
              <a:rPr lang="en-US" sz="1600" dirty="0" err="1">
                <a:solidFill>
                  <a:schemeClr val="tx1"/>
                </a:solidFill>
              </a:rPr>
              <a:t>Workitems</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t> 	Claim and Prepare </a:t>
            </a:r>
            <a:r>
              <a:rPr lang="en-US" sz="1600" dirty="0" err="1"/>
              <a:t>Workitem</a:t>
            </a:r>
            <a:br>
              <a:rPr lang="en-US" sz="1600" dirty="0">
                <a:solidFill>
                  <a:schemeClr val="tx1"/>
                </a:solidFill>
              </a:rPr>
            </a:br>
            <a:r>
              <a:rPr lang="en-US" sz="1600" dirty="0"/>
              <a:t> </a:t>
            </a:r>
            <a:br>
              <a:rPr lang="en-US" sz="1600" dirty="0"/>
            </a:b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Report Progress on </a:t>
            </a:r>
            <a:r>
              <a:rPr lang="en-US" sz="1600" dirty="0" err="1"/>
              <a:t>Workitem</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Change </a:t>
            </a:r>
            <a:r>
              <a:rPr lang="en-US" sz="1600" dirty="0" err="1"/>
              <a:t>Workitem</a:t>
            </a:r>
            <a:r>
              <a:rPr lang="en-US" sz="1600" dirty="0"/>
              <a:t> State</a:t>
            </a:r>
            <a:br>
              <a:rPr lang="en-US" sz="1600" dirty="0">
                <a:solidFill>
                  <a:schemeClr val="tx1"/>
                </a:solidFill>
              </a:rPr>
            </a:br>
            <a:r>
              <a:rPr lang="en-US" sz="1600" dirty="0"/>
              <a:t> </a:t>
            </a:r>
          </a:p>
          <a:p>
            <a:pPr marL="342900" indent="-342900">
              <a:buFont typeface="+mj-lt"/>
              <a:buAutoNum type="arabicPeriod"/>
              <a:tabLst>
                <a:tab pos="627063" algn="l"/>
                <a:tab pos="3498850" algn="l"/>
                <a:tab pos="3768725" algn="l"/>
                <a:tab pos="5468938" algn="l"/>
              </a:tabLst>
            </a:pPr>
            <a:r>
              <a:rPr lang="en-US" sz="1600" dirty="0">
                <a:solidFill>
                  <a:schemeClr val="bg1">
                    <a:lumMod val="65000"/>
                  </a:schemeClr>
                </a:solidFill>
              </a:rPr>
              <a:t> 	</a:t>
            </a:r>
            <a:r>
              <a:rPr lang="en-US" sz="1600" dirty="0">
                <a:solidFill>
                  <a:schemeClr val="tx1"/>
                </a:solidFill>
              </a:rPr>
              <a:t>Retrieve </a:t>
            </a:r>
            <a:r>
              <a:rPr lang="en-US" sz="1600" dirty="0" err="1">
                <a:solidFill>
                  <a:schemeClr val="tx1"/>
                </a:solidFill>
              </a:rPr>
              <a:t>Workitem</a:t>
            </a:r>
            <a:br>
              <a:rPr lang="en-US" sz="1600" dirty="0">
                <a:solidFill>
                  <a:schemeClr val="tx1"/>
                </a:solidFill>
              </a:rPr>
            </a:br>
            <a:endParaRPr lang="en-US" sz="16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solidFill>
                  <a:schemeClr val="tx1"/>
                </a:solidFill>
              </a:rPr>
              <a:t> 	Get Notified initialize </a:t>
            </a:r>
          </a:p>
        </p:txBody>
      </p:sp>
      <p:grpSp>
        <p:nvGrpSpPr>
          <p:cNvPr id="32" name="Group 31">
            <a:extLst>
              <a:ext uri="{FF2B5EF4-FFF2-40B4-BE49-F238E27FC236}">
                <a16:creationId xmlns:a16="http://schemas.microsoft.com/office/drawing/2014/main" id="{089CC006-7B82-0D71-E799-CB8CB0F324F5}"/>
              </a:ext>
            </a:extLst>
          </p:cNvPr>
          <p:cNvGrpSpPr/>
          <p:nvPr/>
        </p:nvGrpSpPr>
        <p:grpSpPr>
          <a:xfrm>
            <a:off x="2498685" y="2950510"/>
            <a:ext cx="7464465" cy="1821515"/>
            <a:chOff x="2498685" y="2950510"/>
            <a:chExt cx="7464465" cy="1821515"/>
          </a:xfrm>
        </p:grpSpPr>
        <p:sp>
          <p:nvSpPr>
            <p:cNvPr id="13" name="Rectangle 12">
              <a:extLst>
                <a:ext uri="{FF2B5EF4-FFF2-40B4-BE49-F238E27FC236}">
                  <a16:creationId xmlns:a16="http://schemas.microsoft.com/office/drawing/2014/main" id="{E14B00E1-3A8E-99BF-65ED-489522DB7AE5}"/>
                </a:ext>
              </a:extLst>
            </p:cNvPr>
            <p:cNvSpPr/>
            <p:nvPr/>
          </p:nvSpPr>
          <p:spPr>
            <a:xfrm>
              <a:off x="5729799" y="2950510"/>
              <a:ext cx="4233351" cy="1821515"/>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t>“The modality should inform the Information System as soon as possible that the performance of the Procedure Step has been started by sending the N-CREATE Service Request. … Some of the Attribute Values are already known at the beginning of the Procedure Step, they are required to be sent in the N-CREATE command.”</a:t>
              </a:r>
            </a:p>
            <a:p>
              <a:r>
                <a:rPr lang="en-US" sz="1400" dirty="0"/>
                <a:t>Note in PS3.4, F.7.2.1</a:t>
              </a:r>
            </a:p>
          </p:txBody>
        </p:sp>
        <p:cxnSp>
          <p:nvCxnSpPr>
            <p:cNvPr id="14" name="Connector: Curved 13">
              <a:extLst>
                <a:ext uri="{FF2B5EF4-FFF2-40B4-BE49-F238E27FC236}">
                  <a16:creationId xmlns:a16="http://schemas.microsoft.com/office/drawing/2014/main" id="{D68E66ED-4BBB-6D17-F58A-793A591E8E17}"/>
                </a:ext>
              </a:extLst>
            </p:cNvPr>
            <p:cNvCxnSpPr>
              <a:cxnSpLocks/>
              <a:stCxn id="13" idx="1"/>
              <a:endCxn id="12" idx="2"/>
            </p:cNvCxnSpPr>
            <p:nvPr/>
          </p:nvCxnSpPr>
          <p:spPr>
            <a:xfrm rot="10800000">
              <a:off x="2498685" y="3117558"/>
              <a:ext cx="3231114" cy="74371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E2E958-8BEC-897E-8D3D-5B45C93F878E}"/>
              </a:ext>
            </a:extLst>
          </p:cNvPr>
          <p:cNvSpPr/>
          <p:nvPr/>
        </p:nvSpPr>
        <p:spPr>
          <a:xfrm>
            <a:off x="2228850" y="2843168"/>
            <a:ext cx="539670" cy="27438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grpSp>
    </p:spTree>
    <p:extLst>
      <p:ext uri="{BB962C8B-B14F-4D97-AF65-F5344CB8AC3E}">
        <p14:creationId xmlns:p14="http://schemas.microsoft.com/office/powerpoint/2010/main" val="155929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p>
        </p:txBody>
      </p:sp>
      <p:grpSp>
        <p:nvGrpSpPr>
          <p:cNvPr id="3" name="Group 2">
            <a:extLst>
              <a:ext uri="{FF2B5EF4-FFF2-40B4-BE49-F238E27FC236}">
                <a16:creationId xmlns:a16="http://schemas.microsoft.com/office/drawing/2014/main" id="{875D3991-8FE3-07B4-4251-6528E16BF4A5}"/>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B15CD109-CDCC-D2F3-C597-FBD17F950317}"/>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Rectangle: Rounded Corners 8">
              <a:extLst>
                <a:ext uri="{FF2B5EF4-FFF2-40B4-BE49-F238E27FC236}">
                  <a16:creationId xmlns:a16="http://schemas.microsoft.com/office/drawing/2014/main" id="{98CF1BB9-E8FC-9A65-01AF-2A9EFEC75EE0}"/>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0" name="Rectangle: Rounded Corners 9">
              <a:extLst>
                <a:ext uri="{FF2B5EF4-FFF2-40B4-BE49-F238E27FC236}">
                  <a16:creationId xmlns:a16="http://schemas.microsoft.com/office/drawing/2014/main" id="{14BF1FA5-1907-D634-898B-BEB6449D63BB}"/>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1" name="Straight Connector 10">
              <a:extLst>
                <a:ext uri="{FF2B5EF4-FFF2-40B4-BE49-F238E27FC236}">
                  <a16:creationId xmlns:a16="http://schemas.microsoft.com/office/drawing/2014/main" id="{A7001875-D135-17B6-9AD3-14E818B2D844}"/>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6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8</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dirty="0"/>
              <a:t>August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9</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r>
              <a:rPr lang="en-US" sz="1600" dirty="0" err="1"/>
              <a:t>Search</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err="1">
                <a:solidFill>
                  <a:schemeClr val="tx1"/>
                </a:solidFill>
                <a:highlight>
                  <a:srgbClr val="FFFFFF"/>
                </a:highlight>
              </a:rPr>
              <a:t>Search</a:t>
            </a:r>
            <a:r>
              <a:rPr lang="en-US" sz="1600" b="0" baseline="-25000" dirty="0" err="1">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 pos="5381625" algn="l"/>
                <a:tab pos="5653088"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600" b="0" dirty="0">
                <a:solidFill>
                  <a:schemeClr val="tx1"/>
                </a:solidFill>
                <a:effectLst/>
                <a:highlight>
                  <a:srgbClr val="FFFFFF"/>
                </a:highlight>
              </a:rPr>
              <a:t>Update </a:t>
            </a:r>
            <a:r>
              <a:rPr lang="en-US" sz="1600" b="0" dirty="0" err="1">
                <a:solidFill>
                  <a:schemeClr val="tx1"/>
                </a:solidFill>
                <a:effectLst/>
                <a:highlight>
                  <a:srgbClr val="FFFFFF"/>
                </a:highlight>
              </a:rPr>
              <a:t>Workitem</a:t>
            </a:r>
            <a:r>
              <a:rPr lang="en-US" sz="1600" baseline="-25000" dirty="0" err="1"/>
              <a:t>UPS</a:t>
            </a:r>
            <a:r>
              <a:rPr lang="en-US" sz="1600" baseline="-25000" dirty="0"/>
              <a:t>-RS</a:t>
            </a:r>
            <a:r>
              <a:rPr lang="en-US" sz="1600" b="0" dirty="0">
                <a:solidFill>
                  <a:schemeClr val="tx1"/>
                </a:solidFill>
                <a:effectLst/>
                <a:highlight>
                  <a:srgbClr val="FFFFFF"/>
                </a:highlight>
              </a:rPr>
              <a:t> ]	≡	Set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Update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a:solidFill>
                  <a:schemeClr val="tx1"/>
                </a:solidFill>
                <a:highlight>
                  <a:srgbClr val="FFFFFF"/>
                </a:highlight>
              </a:rPr>
              <a:t>Set </a:t>
            </a:r>
            <a:r>
              <a:rPr lang="en-US" sz="1600" dirty="0" err="1">
                <a:solidFill>
                  <a:schemeClr val="tx1"/>
                </a:solidFill>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Retrieve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&lt;…&gt;</a:t>
            </a:r>
            <a:r>
              <a:rPr lang="en-US" sz="1600" baseline="-25000" dirty="0"/>
              <a:t>UPS-RS</a:t>
            </a:r>
            <a:r>
              <a:rPr lang="en-US" sz="1600" dirty="0"/>
              <a:t>	</a:t>
            </a:r>
            <a:r>
              <a:rPr lang="en-US" sz="1600" dirty="0">
                <a:solidFill>
                  <a:schemeClr val="tx1"/>
                </a:solidFill>
                <a:highlight>
                  <a:srgbClr val="FFFFFF"/>
                </a:highlight>
              </a:rPr>
              <a:t>≡	Report a </a:t>
            </a:r>
            <a:r>
              <a:rPr lang="en-US" sz="1600" dirty="0" err="1">
                <a:solidFill>
                  <a:schemeClr val="tx1"/>
                </a:solidFill>
                <a:highlight>
                  <a:srgbClr val="FFFFFF"/>
                </a:highlight>
              </a:rPr>
              <a:t>Change</a:t>
            </a:r>
            <a:r>
              <a:rPr lang="en-US" sz="1600" baseline="-25000" dirty="0" err="1">
                <a:solidFill>
                  <a:schemeClr val="tx1"/>
                </a:solidFill>
                <a:highlight>
                  <a:srgbClr val="FFFFFF"/>
                </a:highlight>
              </a:rPr>
              <a:t>UPS</a:t>
            </a:r>
            <a:endParaRPr lang="en-US" sz="1600" baseline="-25000" dirty="0"/>
          </a:p>
        </p:txBody>
      </p:sp>
      <p:grpSp>
        <p:nvGrpSpPr>
          <p:cNvPr id="46" name="Group 45">
            <a:extLst>
              <a:ext uri="{FF2B5EF4-FFF2-40B4-BE49-F238E27FC236}">
                <a16:creationId xmlns:a16="http://schemas.microsoft.com/office/drawing/2014/main" id="{E542B377-DFA5-8C5F-1B37-D89333346E6C}"/>
              </a:ext>
            </a:extLst>
          </p:cNvPr>
          <p:cNvGrpSpPr/>
          <p:nvPr/>
        </p:nvGrpSpPr>
        <p:grpSpPr>
          <a:xfrm>
            <a:off x="9465092" y="2083457"/>
            <a:ext cx="2285793" cy="1518253"/>
            <a:chOff x="9335738" y="4534378"/>
            <a:chExt cx="2285793" cy="1518253"/>
          </a:xfrm>
        </p:grpSpPr>
        <p:sp>
          <p:nvSpPr>
            <p:cNvPr id="29" name="TextBox 28">
              <a:extLst>
                <a:ext uri="{FF2B5EF4-FFF2-40B4-BE49-F238E27FC236}">
                  <a16:creationId xmlns:a16="http://schemas.microsoft.com/office/drawing/2014/main" id="{24829F32-66B5-4C45-44C5-0CF4556DE471}"/>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24" name="Rectangle: Rounded Corners 23">
              <a:extLst>
                <a:ext uri="{FF2B5EF4-FFF2-40B4-BE49-F238E27FC236}">
                  <a16:creationId xmlns:a16="http://schemas.microsoft.com/office/drawing/2014/main" id="{8F838A7A-4616-E772-55D3-8D0B0668A1E1}"/>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25" name="Rectangle: Rounded Corners 24">
              <a:extLst>
                <a:ext uri="{FF2B5EF4-FFF2-40B4-BE49-F238E27FC236}">
                  <a16:creationId xmlns:a16="http://schemas.microsoft.com/office/drawing/2014/main" id="{F6C26DD0-3AA8-FC60-E9E1-FCCBA2627BFD}"/>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7" name="Rectangle: Rounded Corners 26">
              <a:extLst>
                <a:ext uri="{FF2B5EF4-FFF2-40B4-BE49-F238E27FC236}">
                  <a16:creationId xmlns:a16="http://schemas.microsoft.com/office/drawing/2014/main" id="{39C35AA8-5FF1-75B3-EA9E-D55DA5C76EBC}"/>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8" name="Rectangle: Rounded Corners 27">
              <a:extLst>
                <a:ext uri="{FF2B5EF4-FFF2-40B4-BE49-F238E27FC236}">
                  <a16:creationId xmlns:a16="http://schemas.microsoft.com/office/drawing/2014/main" id="{047865B2-4988-508D-2BB5-71A37CFB136C}"/>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30" name="Straight Connector 29">
              <a:extLst>
                <a:ext uri="{FF2B5EF4-FFF2-40B4-BE49-F238E27FC236}">
                  <a16:creationId xmlns:a16="http://schemas.microsoft.com/office/drawing/2014/main" id="{DB6A13E0-EC50-7BAB-1A0C-75BE64C3AD18}"/>
                </a:ext>
              </a:extLst>
            </p:cNvPr>
            <p:cNvCxnSpPr>
              <a:cxnSpLocks/>
              <a:stCxn id="27" idx="2"/>
              <a:endCxn id="28"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5D793F-90DE-DAA0-78B6-E4F048F10AD3}"/>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808A8-13FD-54F9-3954-461FB940A5DF}"/>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089EAD-28DC-41BA-2AFE-95A009BB41D5}"/>
                </a:ext>
              </a:extLst>
            </p:cNvPr>
            <p:cNvCxnSpPr>
              <a:cxnSpLocks/>
              <a:stCxn id="24" idx="0"/>
              <a:endCxn id="25"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5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1963</Words>
  <Application>Microsoft Office PowerPoint</Application>
  <PresentationFormat>Widescreen</PresentationFormat>
  <Paragraphs>228</Paragraphs>
  <Slides>19</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Freestyle Script</vt:lpstr>
      <vt:lpstr>Gill Sans MT</vt:lpstr>
      <vt:lpstr>Wingdings 2</vt:lpstr>
      <vt:lpstr>Dividend</vt:lpstr>
      <vt:lpstr>DICOMweb Modality Services WG27 First Read</vt:lpstr>
      <vt:lpstr>Work item 2023-10-C – DICOMweb Modality Services</vt:lpstr>
      <vt:lpstr>Scenarios Sketching the Context</vt:lpstr>
      <vt:lpstr>Overview – Relations between specifications</vt:lpstr>
      <vt:lpstr>Overview – Primitives of DICOMweb Modality Services</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DIMSE Notifications vs DICOMweb notifications</vt:lpstr>
      <vt:lpstr>DICOMweb Modality Services – Happy Flow</vt:lpstr>
      <vt:lpstr>DICOMweb Proxies with DIMSE</vt:lpstr>
      <vt:lpstr>SCP / User Agent Proxy – MWL with UPS-RS</vt:lpstr>
      <vt:lpstr>SCP / User Agent Proxy – MPPS Initialization with UPS-RS</vt:lpstr>
      <vt:lpstr>SCP / User Agent Proxy – MPPS PROGRESS with UPS-RS</vt:lpstr>
      <vt:lpstr>SCP / User Agent Proxy – MPPS Finalization with UPS-RS</vt:lpstr>
      <vt:lpstr>Relating Workitems in MWL and MPPS</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2024-06-25T07:55:48Z</dcterms:modified>
  <cp:category>DICOMweb</cp:category>
</cp:coreProperties>
</file>