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2">
  <p:sldMasterIdLst>
    <p:sldMasterId id="2147483672" r:id="rId1"/>
  </p:sldMasterIdLst>
  <p:notesMasterIdLst>
    <p:notesMasterId r:id="rId14"/>
  </p:notesMasterIdLst>
  <p:sldIdLst>
    <p:sldId id="256" r:id="rId2"/>
    <p:sldId id="418" r:id="rId3"/>
    <p:sldId id="458" r:id="rId4"/>
    <p:sldId id="465" r:id="rId5"/>
    <p:sldId id="460" r:id="rId6"/>
    <p:sldId id="461" r:id="rId7"/>
    <p:sldId id="466" r:id="rId8"/>
    <p:sldId id="462" r:id="rId9"/>
    <p:sldId id="464" r:id="rId10"/>
    <p:sldId id="469" r:id="rId11"/>
    <p:sldId id="468" r:id="rId12"/>
    <p:sldId id="456" r:id="rId13"/>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C777"/>
    <a:srgbClr val="F0F5EC"/>
    <a:srgbClr val="B7E6FF"/>
    <a:srgbClr val="9AB6D3"/>
    <a:srgbClr val="86B2D8"/>
    <a:srgbClr val="F5EED6"/>
    <a:srgbClr val="005695"/>
    <a:srgbClr val="B2CEE7"/>
    <a:srgbClr val="CCDEF0"/>
    <a:srgbClr val="1859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3" autoAdjust="0"/>
    <p:restoredTop sz="90260" autoAdjust="0"/>
  </p:normalViewPr>
  <p:slideViewPr>
    <p:cSldViewPr snapToGrid="0">
      <p:cViewPr varScale="1">
        <p:scale>
          <a:sx n="90" d="100"/>
          <a:sy n="90" d="100"/>
        </p:scale>
        <p:origin x="1248" y="306"/>
      </p:cViewPr>
      <p:guideLst>
        <p:guide orient="horz" pos="2160"/>
        <p:guide pos="3840"/>
      </p:guideLst>
    </p:cSldViewPr>
  </p:slideViewPr>
  <p:outlineViewPr>
    <p:cViewPr>
      <p:scale>
        <a:sx n="33" d="100"/>
        <a:sy n="33" d="100"/>
      </p:scale>
      <p:origin x="0" y="-1493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dema, Jeroen" userId="90144b7f-eec6-4c83-8b10-defe49b600ac" providerId="ADAL" clId="{F410F2ED-DDF7-4D54-8631-6AA788A616E3}"/>
    <pc:docChg chg="undo custSel delSld modSld">
      <pc:chgData name="Medema, Jeroen" userId="90144b7f-eec6-4c83-8b10-defe49b600ac" providerId="ADAL" clId="{F410F2ED-DDF7-4D54-8631-6AA788A616E3}" dt="2025-06-16T08:23:30.867" v="436" actId="47"/>
      <pc:docMkLst>
        <pc:docMk/>
      </pc:docMkLst>
      <pc:sldChg chg="modSp mod">
        <pc:chgData name="Medema, Jeroen" userId="90144b7f-eec6-4c83-8b10-defe49b600ac" providerId="ADAL" clId="{F410F2ED-DDF7-4D54-8631-6AA788A616E3}" dt="2025-06-16T08:07:50.674" v="98" actId="20577"/>
        <pc:sldMkLst>
          <pc:docMk/>
          <pc:sldMk cId="3079939064" sldId="256"/>
        </pc:sldMkLst>
        <pc:spChg chg="mod">
          <ac:chgData name="Medema, Jeroen" userId="90144b7f-eec6-4c83-8b10-defe49b600ac" providerId="ADAL" clId="{F410F2ED-DDF7-4D54-8631-6AA788A616E3}" dt="2025-06-16T08:00:26.730" v="37" actId="20577"/>
          <ac:spMkLst>
            <pc:docMk/>
            <pc:sldMk cId="3079939064" sldId="256"/>
            <ac:spMk id="2" creationId="{71A3A248-A6ED-40FF-8B5D-11F02EC424CB}"/>
          </ac:spMkLst>
        </pc:spChg>
        <pc:spChg chg="mod">
          <ac:chgData name="Medema, Jeroen" userId="90144b7f-eec6-4c83-8b10-defe49b600ac" providerId="ADAL" clId="{F410F2ED-DDF7-4D54-8631-6AA788A616E3}" dt="2025-06-16T08:07:50.674" v="98" actId="20577"/>
          <ac:spMkLst>
            <pc:docMk/>
            <pc:sldMk cId="3079939064" sldId="256"/>
            <ac:spMk id="6" creationId="{2455F8EA-18DA-34F3-08EA-562E49818513}"/>
          </ac:spMkLst>
        </pc:spChg>
      </pc:sldChg>
      <pc:sldChg chg="modSp mod">
        <pc:chgData name="Medema, Jeroen" userId="90144b7f-eec6-4c83-8b10-defe49b600ac" providerId="ADAL" clId="{F410F2ED-DDF7-4D54-8631-6AA788A616E3}" dt="2025-06-16T08:22:02.051" v="425" actId="20577"/>
        <pc:sldMkLst>
          <pc:docMk/>
          <pc:sldMk cId="4150007195" sldId="418"/>
        </pc:sldMkLst>
        <pc:spChg chg="mod">
          <ac:chgData name="Medema, Jeroen" userId="90144b7f-eec6-4c83-8b10-defe49b600ac" providerId="ADAL" clId="{F410F2ED-DDF7-4D54-8631-6AA788A616E3}" dt="2025-06-16T08:22:02.051" v="425" actId="20577"/>
          <ac:spMkLst>
            <pc:docMk/>
            <pc:sldMk cId="4150007195" sldId="418"/>
            <ac:spMk id="4" creationId="{1A97ADF9-2A32-5C1F-5039-8E1B45A5F7A4}"/>
          </ac:spMkLst>
        </pc:spChg>
      </pc:sldChg>
      <pc:sldChg chg="modSp mod">
        <pc:chgData name="Medema, Jeroen" userId="90144b7f-eec6-4c83-8b10-defe49b600ac" providerId="ADAL" clId="{F410F2ED-DDF7-4D54-8631-6AA788A616E3}" dt="2025-06-16T08:22:55.644" v="435"/>
        <pc:sldMkLst>
          <pc:docMk/>
          <pc:sldMk cId="1209483798" sldId="456"/>
        </pc:sldMkLst>
        <pc:spChg chg="mod">
          <ac:chgData name="Medema, Jeroen" userId="90144b7f-eec6-4c83-8b10-defe49b600ac" providerId="ADAL" clId="{F410F2ED-DDF7-4D54-8631-6AA788A616E3}" dt="2025-06-16T08:21:31.570" v="421" actId="20577"/>
          <ac:spMkLst>
            <pc:docMk/>
            <pc:sldMk cId="1209483798" sldId="456"/>
            <ac:spMk id="3" creationId="{A5AE4AC8-BD7F-6B1D-BFF6-5AADCD98CA0D}"/>
          </ac:spMkLst>
        </pc:spChg>
        <pc:spChg chg="mod">
          <ac:chgData name="Medema, Jeroen" userId="90144b7f-eec6-4c83-8b10-defe49b600ac" providerId="ADAL" clId="{F410F2ED-DDF7-4D54-8631-6AA788A616E3}" dt="2025-06-16T08:22:55.644" v="435"/>
          <ac:spMkLst>
            <pc:docMk/>
            <pc:sldMk cId="1209483798" sldId="456"/>
            <ac:spMk id="4" creationId="{CC88D72F-6B69-0EE0-11FF-C674A7ED7D0F}"/>
          </ac:spMkLst>
        </pc:spChg>
      </pc:sldChg>
      <pc:sldChg chg="modSp mod">
        <pc:chgData name="Medema, Jeroen" userId="90144b7f-eec6-4c83-8b10-defe49b600ac" providerId="ADAL" clId="{F410F2ED-DDF7-4D54-8631-6AA788A616E3}" dt="2025-06-16T08:22:09.221" v="426"/>
        <pc:sldMkLst>
          <pc:docMk/>
          <pc:sldMk cId="3974170130" sldId="458"/>
        </pc:sldMkLst>
        <pc:spChg chg="mod">
          <ac:chgData name="Medema, Jeroen" userId="90144b7f-eec6-4c83-8b10-defe49b600ac" providerId="ADAL" clId="{F410F2ED-DDF7-4D54-8631-6AA788A616E3}" dt="2025-06-16T08:12:24.546" v="148" actId="20577"/>
          <ac:spMkLst>
            <pc:docMk/>
            <pc:sldMk cId="3974170130" sldId="458"/>
            <ac:spMk id="3" creationId="{707070F4-5548-3E1C-D6C3-13421DCE0B6B}"/>
          </ac:spMkLst>
        </pc:spChg>
        <pc:spChg chg="mod">
          <ac:chgData name="Medema, Jeroen" userId="90144b7f-eec6-4c83-8b10-defe49b600ac" providerId="ADAL" clId="{F410F2ED-DDF7-4D54-8631-6AA788A616E3}" dt="2025-06-16T08:22:09.221" v="426"/>
          <ac:spMkLst>
            <pc:docMk/>
            <pc:sldMk cId="3974170130" sldId="458"/>
            <ac:spMk id="4" creationId="{2EC86F40-1F08-1AF1-251C-190660672CA1}"/>
          </ac:spMkLst>
        </pc:spChg>
      </pc:sldChg>
      <pc:sldChg chg="modSp">
        <pc:chgData name="Medema, Jeroen" userId="90144b7f-eec6-4c83-8b10-defe49b600ac" providerId="ADAL" clId="{F410F2ED-DDF7-4D54-8631-6AA788A616E3}" dt="2025-06-16T08:22:18.843" v="428"/>
        <pc:sldMkLst>
          <pc:docMk/>
          <pc:sldMk cId="3988136681" sldId="460"/>
        </pc:sldMkLst>
        <pc:spChg chg="mod">
          <ac:chgData name="Medema, Jeroen" userId="90144b7f-eec6-4c83-8b10-defe49b600ac" providerId="ADAL" clId="{F410F2ED-DDF7-4D54-8631-6AA788A616E3}" dt="2025-06-16T08:22:18.843" v="428"/>
          <ac:spMkLst>
            <pc:docMk/>
            <pc:sldMk cId="3988136681" sldId="460"/>
            <ac:spMk id="4" creationId="{CE46DB7B-A76F-7506-368C-52E33376267F}"/>
          </ac:spMkLst>
        </pc:spChg>
      </pc:sldChg>
      <pc:sldChg chg="modSp">
        <pc:chgData name="Medema, Jeroen" userId="90144b7f-eec6-4c83-8b10-defe49b600ac" providerId="ADAL" clId="{F410F2ED-DDF7-4D54-8631-6AA788A616E3}" dt="2025-06-16T08:22:22.829" v="429"/>
        <pc:sldMkLst>
          <pc:docMk/>
          <pc:sldMk cId="2019308385" sldId="461"/>
        </pc:sldMkLst>
        <pc:spChg chg="mod">
          <ac:chgData name="Medema, Jeroen" userId="90144b7f-eec6-4c83-8b10-defe49b600ac" providerId="ADAL" clId="{F410F2ED-DDF7-4D54-8631-6AA788A616E3}" dt="2025-06-16T08:22:22.829" v="429"/>
          <ac:spMkLst>
            <pc:docMk/>
            <pc:sldMk cId="2019308385" sldId="461"/>
            <ac:spMk id="4" creationId="{307E57C2-EB72-BA55-CE3A-5FA66985FA26}"/>
          </ac:spMkLst>
        </pc:spChg>
      </pc:sldChg>
      <pc:sldChg chg="modSp">
        <pc:chgData name="Medema, Jeroen" userId="90144b7f-eec6-4c83-8b10-defe49b600ac" providerId="ADAL" clId="{F410F2ED-DDF7-4D54-8631-6AA788A616E3}" dt="2025-06-16T08:22:37.463" v="431"/>
        <pc:sldMkLst>
          <pc:docMk/>
          <pc:sldMk cId="2815730079" sldId="462"/>
        </pc:sldMkLst>
        <pc:spChg chg="mod">
          <ac:chgData name="Medema, Jeroen" userId="90144b7f-eec6-4c83-8b10-defe49b600ac" providerId="ADAL" clId="{F410F2ED-DDF7-4D54-8631-6AA788A616E3}" dt="2025-06-16T08:22:37.463" v="431"/>
          <ac:spMkLst>
            <pc:docMk/>
            <pc:sldMk cId="2815730079" sldId="462"/>
            <ac:spMk id="4" creationId="{92BC1A42-8F66-F71A-DEE4-7A86A0EC7A18}"/>
          </ac:spMkLst>
        </pc:spChg>
      </pc:sldChg>
      <pc:sldChg chg="modSp mod">
        <pc:chgData name="Medema, Jeroen" userId="90144b7f-eec6-4c83-8b10-defe49b600ac" providerId="ADAL" clId="{F410F2ED-DDF7-4D54-8631-6AA788A616E3}" dt="2025-06-16T08:22:42.868" v="432"/>
        <pc:sldMkLst>
          <pc:docMk/>
          <pc:sldMk cId="4193297353" sldId="464"/>
        </pc:sldMkLst>
        <pc:spChg chg="mod">
          <ac:chgData name="Medema, Jeroen" userId="90144b7f-eec6-4c83-8b10-defe49b600ac" providerId="ADAL" clId="{F410F2ED-DDF7-4D54-8631-6AA788A616E3}" dt="2025-06-16T08:15:10.776" v="170" actId="20577"/>
          <ac:spMkLst>
            <pc:docMk/>
            <pc:sldMk cId="4193297353" sldId="464"/>
            <ac:spMk id="2" creationId="{EF685E82-9107-8470-6E85-F497BDE355BB}"/>
          </ac:spMkLst>
        </pc:spChg>
        <pc:spChg chg="mod">
          <ac:chgData name="Medema, Jeroen" userId="90144b7f-eec6-4c83-8b10-defe49b600ac" providerId="ADAL" clId="{F410F2ED-DDF7-4D54-8631-6AA788A616E3}" dt="2025-06-16T08:22:42.868" v="432"/>
          <ac:spMkLst>
            <pc:docMk/>
            <pc:sldMk cId="4193297353" sldId="464"/>
            <ac:spMk id="4" creationId="{047B91A5-96D8-D309-C594-6146EF8289E5}"/>
          </ac:spMkLst>
        </pc:spChg>
        <pc:graphicFrameChg chg="modGraphic">
          <ac:chgData name="Medema, Jeroen" userId="90144b7f-eec6-4c83-8b10-defe49b600ac" providerId="ADAL" clId="{F410F2ED-DDF7-4D54-8631-6AA788A616E3}" dt="2025-06-16T08:15:56.185" v="204" actId="14734"/>
          <ac:graphicFrameMkLst>
            <pc:docMk/>
            <pc:sldMk cId="4193297353" sldId="464"/>
            <ac:graphicFrameMk id="7" creationId="{71F1FDC6-1982-5E8A-9530-656AAB20E29D}"/>
          </ac:graphicFrameMkLst>
        </pc:graphicFrameChg>
      </pc:sldChg>
      <pc:sldChg chg="modSp">
        <pc:chgData name="Medema, Jeroen" userId="90144b7f-eec6-4c83-8b10-defe49b600ac" providerId="ADAL" clId="{F410F2ED-DDF7-4D54-8631-6AA788A616E3}" dt="2025-06-16T08:22:14.679" v="427"/>
        <pc:sldMkLst>
          <pc:docMk/>
          <pc:sldMk cId="1217483667" sldId="465"/>
        </pc:sldMkLst>
        <pc:spChg chg="mod">
          <ac:chgData name="Medema, Jeroen" userId="90144b7f-eec6-4c83-8b10-defe49b600ac" providerId="ADAL" clId="{F410F2ED-DDF7-4D54-8631-6AA788A616E3}" dt="2025-06-16T08:22:14.679" v="427"/>
          <ac:spMkLst>
            <pc:docMk/>
            <pc:sldMk cId="1217483667" sldId="465"/>
            <ac:spMk id="4" creationId="{D234125F-9B09-64F5-1262-C6A091221EA0}"/>
          </ac:spMkLst>
        </pc:spChg>
      </pc:sldChg>
      <pc:sldChg chg="modSp">
        <pc:chgData name="Medema, Jeroen" userId="90144b7f-eec6-4c83-8b10-defe49b600ac" providerId="ADAL" clId="{F410F2ED-DDF7-4D54-8631-6AA788A616E3}" dt="2025-06-16T08:22:31.984" v="430"/>
        <pc:sldMkLst>
          <pc:docMk/>
          <pc:sldMk cId="2181196417" sldId="466"/>
        </pc:sldMkLst>
        <pc:spChg chg="mod">
          <ac:chgData name="Medema, Jeroen" userId="90144b7f-eec6-4c83-8b10-defe49b600ac" providerId="ADAL" clId="{F410F2ED-DDF7-4D54-8631-6AA788A616E3}" dt="2025-06-16T08:22:31.984" v="430"/>
          <ac:spMkLst>
            <pc:docMk/>
            <pc:sldMk cId="2181196417" sldId="466"/>
            <ac:spMk id="4" creationId="{F041E2AD-F345-6E7B-3F15-8BFDADC75EF5}"/>
          </ac:spMkLst>
        </pc:spChg>
      </pc:sldChg>
      <pc:sldChg chg="del mod modShow">
        <pc:chgData name="Medema, Jeroen" userId="90144b7f-eec6-4c83-8b10-defe49b600ac" providerId="ADAL" clId="{F410F2ED-DDF7-4D54-8631-6AA788A616E3}" dt="2025-06-16T08:23:30.867" v="436" actId="47"/>
        <pc:sldMkLst>
          <pc:docMk/>
          <pc:sldMk cId="4271352860" sldId="467"/>
        </pc:sldMkLst>
      </pc:sldChg>
      <pc:sldChg chg="addSp delSp modSp mod">
        <pc:chgData name="Medema, Jeroen" userId="90144b7f-eec6-4c83-8b10-defe49b600ac" providerId="ADAL" clId="{F410F2ED-DDF7-4D54-8631-6AA788A616E3}" dt="2025-06-16T08:22:52.357" v="434"/>
        <pc:sldMkLst>
          <pc:docMk/>
          <pc:sldMk cId="3410343352" sldId="468"/>
        </pc:sldMkLst>
        <pc:spChg chg="del">
          <ac:chgData name="Medema, Jeroen" userId="90144b7f-eec6-4c83-8b10-defe49b600ac" providerId="ADAL" clId="{F410F2ED-DDF7-4D54-8631-6AA788A616E3}" dt="2025-06-16T08:20:31.118" v="380" actId="478"/>
          <ac:spMkLst>
            <pc:docMk/>
            <pc:sldMk cId="3410343352" sldId="468"/>
            <ac:spMk id="3" creationId="{EEA0869F-1D6A-0364-51A9-51B73614BCEE}"/>
          </ac:spMkLst>
        </pc:spChg>
        <pc:spChg chg="mod">
          <ac:chgData name="Medema, Jeroen" userId="90144b7f-eec6-4c83-8b10-defe49b600ac" providerId="ADAL" clId="{F410F2ED-DDF7-4D54-8631-6AA788A616E3}" dt="2025-06-16T08:22:52.357" v="434"/>
          <ac:spMkLst>
            <pc:docMk/>
            <pc:sldMk cId="3410343352" sldId="468"/>
            <ac:spMk id="4" creationId="{CF50BDB0-BB62-BA9F-6A96-DC02108ED5A2}"/>
          </ac:spMkLst>
        </pc:spChg>
        <pc:spChg chg="add del mod">
          <ac:chgData name="Medema, Jeroen" userId="90144b7f-eec6-4c83-8b10-defe49b600ac" providerId="ADAL" clId="{F410F2ED-DDF7-4D54-8631-6AA788A616E3}" dt="2025-06-16T08:20:33.968" v="381" actId="478"/>
          <ac:spMkLst>
            <pc:docMk/>
            <pc:sldMk cId="3410343352" sldId="468"/>
            <ac:spMk id="8" creationId="{1EC3E885-394D-E455-93F7-F88C9EDFD8B1}"/>
          </ac:spMkLst>
        </pc:spChg>
        <pc:grpChg chg="mod">
          <ac:chgData name="Medema, Jeroen" userId="90144b7f-eec6-4c83-8b10-defe49b600ac" providerId="ADAL" clId="{F410F2ED-DDF7-4D54-8631-6AA788A616E3}" dt="2025-06-16T08:20:45.388" v="416" actId="1036"/>
          <ac:grpSpMkLst>
            <pc:docMk/>
            <pc:sldMk cId="3410343352" sldId="468"/>
            <ac:grpSpMk id="24" creationId="{68AAB75D-F0FC-BA1B-CE48-07BBC32B9A3A}"/>
          </ac:grpSpMkLst>
        </pc:grpChg>
        <pc:grpChg chg="mod">
          <ac:chgData name="Medema, Jeroen" userId="90144b7f-eec6-4c83-8b10-defe49b600ac" providerId="ADAL" clId="{F410F2ED-DDF7-4D54-8631-6AA788A616E3}" dt="2025-06-16T08:20:45.388" v="416" actId="1036"/>
          <ac:grpSpMkLst>
            <pc:docMk/>
            <pc:sldMk cId="3410343352" sldId="468"/>
            <ac:grpSpMk id="25" creationId="{FE34443B-58B5-0749-93A2-6039113F549A}"/>
          </ac:grpSpMkLst>
        </pc:grpChg>
      </pc:sldChg>
      <pc:sldChg chg="modSp mod">
        <pc:chgData name="Medema, Jeroen" userId="90144b7f-eec6-4c83-8b10-defe49b600ac" providerId="ADAL" clId="{F410F2ED-DDF7-4D54-8631-6AA788A616E3}" dt="2025-06-16T08:22:47.905" v="433"/>
        <pc:sldMkLst>
          <pc:docMk/>
          <pc:sldMk cId="2621043171" sldId="469"/>
        </pc:sldMkLst>
        <pc:spChg chg="mod">
          <ac:chgData name="Medema, Jeroen" userId="90144b7f-eec6-4c83-8b10-defe49b600ac" providerId="ADAL" clId="{F410F2ED-DDF7-4D54-8631-6AA788A616E3}" dt="2025-06-16T08:19:10.868" v="351" actId="20577"/>
          <ac:spMkLst>
            <pc:docMk/>
            <pc:sldMk cId="2621043171" sldId="469"/>
            <ac:spMk id="3" creationId="{96397A1A-20FA-9902-AB6F-C71B43251D86}"/>
          </ac:spMkLst>
        </pc:spChg>
        <pc:spChg chg="mod">
          <ac:chgData name="Medema, Jeroen" userId="90144b7f-eec6-4c83-8b10-defe49b600ac" providerId="ADAL" clId="{F410F2ED-DDF7-4D54-8631-6AA788A616E3}" dt="2025-06-16T08:22:47.905" v="433"/>
          <ac:spMkLst>
            <pc:docMk/>
            <pc:sldMk cId="2621043171" sldId="469"/>
            <ac:spMk id="4" creationId="{511371BF-F2D8-A3F3-2E1A-5200A8BBA42A}"/>
          </ac:spMkLst>
        </pc:spChg>
        <pc:picChg chg="mod">
          <ac:chgData name="Medema, Jeroen" userId="90144b7f-eec6-4c83-8b10-defe49b600ac" providerId="ADAL" clId="{F410F2ED-DDF7-4D54-8631-6AA788A616E3}" dt="2025-06-16T08:19:48.625" v="379" actId="12788"/>
          <ac:picMkLst>
            <pc:docMk/>
            <pc:sldMk cId="2621043171" sldId="469"/>
            <ac:picMk id="13" creationId="{9F8FE17E-20C2-7276-4A6F-8E8C10BAFDB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9C2D484-E815-E54C-BEA7-9A927767E662}" type="datetimeFigureOut">
              <a:rPr lang="en-US" smtClean="0"/>
              <a:t>2025-06-16</a:t>
            </a:fld>
            <a:endParaRPr lang="en-US" dirty="0"/>
          </a:p>
        </p:txBody>
      </p:sp>
      <p:sp>
        <p:nvSpPr>
          <p:cNvPr id="4" name="Espace réservé de l’image des diapositives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92D68CF-5598-6B46-BB52-E9FA2B921C31}" type="slidenum">
              <a:rPr lang="en-US" smtClean="0"/>
              <a:t>‹#›</a:t>
            </a:fld>
            <a:endParaRPr lang="en-US" dirty="0"/>
          </a:p>
        </p:txBody>
      </p:sp>
    </p:spTree>
    <p:extLst>
      <p:ext uri="{BB962C8B-B14F-4D97-AF65-F5344CB8AC3E}">
        <p14:creationId xmlns:p14="http://schemas.microsoft.com/office/powerpoint/2010/main" val="97852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47D16-88A0-20C3-33CF-3FBC8FA41D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28BA3D-2039-81B6-A5F6-53F5BE8A65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70CDEF-4BE1-942B-F5BC-CC8A013C61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02A59F-C3BC-D573-98B2-8FEA4412C663}"/>
              </a:ext>
            </a:extLst>
          </p:cNvPr>
          <p:cNvSpPr>
            <a:spLocks noGrp="1"/>
          </p:cNvSpPr>
          <p:nvPr>
            <p:ph type="sldNum" sz="quarter" idx="5"/>
          </p:nvPr>
        </p:nvSpPr>
        <p:spPr/>
        <p:txBody>
          <a:bodyPr/>
          <a:lstStyle/>
          <a:p>
            <a:fld id="{892D68CF-5598-6B46-BB52-E9FA2B921C31}" type="slidenum">
              <a:rPr lang="en-US" smtClean="0"/>
              <a:t>10</a:t>
            </a:fld>
            <a:endParaRPr lang="en-US" dirty="0"/>
          </a:p>
        </p:txBody>
      </p:sp>
    </p:spTree>
    <p:extLst>
      <p:ext uri="{BB962C8B-B14F-4D97-AF65-F5344CB8AC3E}">
        <p14:creationId xmlns:p14="http://schemas.microsoft.com/office/powerpoint/2010/main" val="1703092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11</a:t>
            </a:fld>
            <a:endParaRPr lang="en-US" dirty="0"/>
          </a:p>
        </p:txBody>
      </p:sp>
    </p:spTree>
    <p:extLst>
      <p:ext uri="{BB962C8B-B14F-4D97-AF65-F5344CB8AC3E}">
        <p14:creationId xmlns:p14="http://schemas.microsoft.com/office/powerpoint/2010/main" val="397470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63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r-FR" dirty="0"/>
              <a:t>2019-03-25</a:t>
            </a:r>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52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96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459AFA8C-1841-3144-0832-C80B981FEFE8}"/>
              </a:ext>
            </a:extLst>
          </p:cNvPr>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dirty="0"/>
              <a:t>March 2025</a:t>
            </a:r>
          </a:p>
        </p:txBody>
      </p:sp>
      <p:sp>
        <p:nvSpPr>
          <p:cNvPr id="9" name="Footer Placeholder 4">
            <a:extLst>
              <a:ext uri="{FF2B5EF4-FFF2-40B4-BE49-F238E27FC236}">
                <a16:creationId xmlns:a16="http://schemas.microsoft.com/office/drawing/2014/main" id="{1A0C623B-6006-2EAE-1071-364F19BA30C9}"/>
              </a:ext>
            </a:extLst>
          </p:cNvPr>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2025</a:t>
            </a:r>
            <a:endParaRPr lang="en-US" dirty="0"/>
          </a:p>
        </p:txBody>
      </p:sp>
      <p:sp>
        <p:nvSpPr>
          <p:cNvPr id="10" name="Slide Number Placeholder 5">
            <a:extLst>
              <a:ext uri="{FF2B5EF4-FFF2-40B4-BE49-F238E27FC236}">
                <a16:creationId xmlns:a16="http://schemas.microsoft.com/office/drawing/2014/main" id="{912A9FA4-6156-3457-560C-8391E21309C6}"/>
              </a:ext>
            </a:extLst>
          </p:cNvPr>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27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6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r-FR" dirty="0"/>
              <a:t>2019-03-25</a:t>
            </a:r>
            <a:endParaRPr lang="en-US" dirty="0"/>
          </a:p>
        </p:txBody>
      </p:sp>
      <p:sp>
        <p:nvSpPr>
          <p:cNvPr id="8" name="Footer Placeholder 7"/>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49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dirty="0"/>
              <a:t>2019-03-25</a:t>
            </a:r>
            <a:endParaRPr lang="en-US" dirty="0"/>
          </a:p>
        </p:txBody>
      </p:sp>
      <p:sp>
        <p:nvSpPr>
          <p:cNvPr id="4" name="Footer Placeholder 3"/>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96359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dirty="0"/>
              <a:t>2019-03-25</a:t>
            </a:r>
            <a:endParaRPr lang="en-US" dirty="0"/>
          </a:p>
        </p:txBody>
      </p:sp>
      <p:sp>
        <p:nvSpPr>
          <p:cNvPr id="3" name="Footer Placeholder 2"/>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83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88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61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dirty="0"/>
              <a:t>March 2025</a:t>
            </a:r>
          </a:p>
        </p:txBody>
      </p:sp>
      <p:sp>
        <p:nvSpPr>
          <p:cNvPr id="5" name="Footer Placeholder 4"/>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0E4972C0-5D2F-6AA2-A39F-575ED127B18D}"/>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8962201" y="607784"/>
            <a:ext cx="2648607" cy="578070"/>
          </a:xfrm>
          <a:prstGeom prst="rect">
            <a:avLst/>
          </a:prstGeom>
        </p:spPr>
      </p:pic>
    </p:spTree>
    <p:extLst>
      <p:ext uri="{BB962C8B-B14F-4D97-AF65-F5344CB8AC3E}">
        <p14:creationId xmlns:p14="http://schemas.microsoft.com/office/powerpoint/2010/main" val="2708962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com.nema.org/medical/dicom/current/output/html/part04.html#sect_K.6.1" TargetMode="External"/><Relationship Id="rId2" Type="http://schemas.openxmlformats.org/officeDocument/2006/relationships/hyperlink" Target="https://dicom.nema.org/medical/dicom/current/output/html/part04.html#chapter_K" TargetMode="External"/><Relationship Id="rId1" Type="http://schemas.openxmlformats.org/officeDocument/2006/relationships/slideLayout" Target="../slideLayouts/slideLayout2.xml"/><Relationship Id="rId6" Type="http://schemas.openxmlformats.org/officeDocument/2006/relationships/hyperlink" Target="https://dicom.nema.org/medical/dicom/current/output/html/part18.html#chapter_11" TargetMode="External"/><Relationship Id="rId5" Type="http://schemas.openxmlformats.org/officeDocument/2006/relationships/hyperlink" Target="https://dicom.nema.org/medical/dicom/current/output/html/part04.html#sect_F.7" TargetMode="External"/><Relationship Id="rId4" Type="http://schemas.openxmlformats.org/officeDocument/2006/relationships/hyperlink" Target="https://dicom.nema.org/medical/dicom/current/output/html/part04.html#chapter_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title"/>
          </p:nvPr>
        </p:nvSpPr>
        <p:spPr/>
        <p:txBody>
          <a:bodyPr>
            <a:normAutofit/>
          </a:bodyPr>
          <a:lstStyle/>
          <a:p>
            <a:r>
              <a:rPr lang="en-US" sz="2800" b="1" cap="none" dirty="0">
                <a:solidFill>
                  <a:schemeClr val="accent2"/>
                </a:solidFill>
                <a:latin typeface="Arial" panose="020B0604020202020204" pitchFamily="34" charset="0"/>
                <a:cs typeface="Arial" panose="020B0604020202020204" pitchFamily="34" charset="0"/>
              </a:rPr>
              <a:t>Supplement 246 – DICOMweb Modality Procedure Step Services</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WG27</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Letter Ballot</a:t>
            </a: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1899130" y="4656527"/>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2455F8EA-18DA-34F3-08EA-562E49818513}"/>
              </a:ext>
            </a:extLst>
          </p:cNvPr>
          <p:cNvSpPr>
            <a:spLocks noGrp="1"/>
          </p:cNvSpPr>
          <p:nvPr>
            <p:ph type="body" idx="1"/>
          </p:nvPr>
        </p:nvSpPr>
        <p:spPr/>
        <p:txBody>
          <a:bodyPr/>
          <a:lstStyle/>
          <a:p>
            <a:r>
              <a:rPr lang="en-US" sz="1800" b="1" cap="none" dirty="0">
                <a:solidFill>
                  <a:schemeClr val="accent2"/>
                </a:solidFill>
                <a:latin typeface="Arial" panose="020B0604020202020204" pitchFamily="34" charset="0"/>
                <a:cs typeface="Arial" panose="020B0604020202020204" pitchFamily="34" charset="0"/>
              </a:rPr>
              <a:t>July 2025</a:t>
            </a:r>
            <a:endParaRPr lang="en-US" cap="none" dirty="0"/>
          </a:p>
        </p:txBody>
      </p:sp>
    </p:spTree>
    <p:extLst>
      <p:ext uri="{BB962C8B-B14F-4D97-AF65-F5344CB8AC3E}">
        <p14:creationId xmlns:p14="http://schemas.microsoft.com/office/powerpoint/2010/main" val="307993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5ADAB-004F-E0EC-F32B-DA4517675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BBB70-59D4-247D-74CB-E6BC61B459C2}"/>
              </a:ext>
            </a:extLst>
          </p:cNvPr>
          <p:cNvSpPr>
            <a:spLocks noGrp="1"/>
          </p:cNvSpPr>
          <p:nvPr>
            <p:ph type="title"/>
          </p:nvPr>
        </p:nvSpPr>
        <p:spPr/>
        <p:txBody>
          <a:bodyPr>
            <a:normAutofit/>
          </a:bodyPr>
          <a:lstStyle/>
          <a:p>
            <a:r>
              <a:rPr lang="en-US" dirty="0"/>
              <a:t>Example of a Dual-Headed Server in Mixed Eco-System</a:t>
            </a:r>
            <a:br>
              <a:rPr lang="en-US" dirty="0"/>
            </a:br>
            <a:r>
              <a:rPr lang="en-US" sz="1800" dirty="0"/>
              <a:t>Basic Worklist Service / Modality Scheduled Procedure Step Service</a:t>
            </a:r>
            <a:endParaRPr lang="en-US" sz="2000" dirty="0"/>
          </a:p>
        </p:txBody>
      </p:sp>
      <p:sp>
        <p:nvSpPr>
          <p:cNvPr id="4" name="Date Placeholder 3">
            <a:extLst>
              <a:ext uri="{FF2B5EF4-FFF2-40B4-BE49-F238E27FC236}">
                <a16:creationId xmlns:a16="http://schemas.microsoft.com/office/drawing/2014/main" id="{511371BF-F2D8-A3F3-2E1A-5200A8BBA42A}"/>
              </a:ext>
            </a:extLst>
          </p:cNvPr>
          <p:cNvSpPr>
            <a:spLocks noGrp="1"/>
          </p:cNvSpPr>
          <p:nvPr>
            <p:ph type="dt" sz="half" idx="2"/>
          </p:nvPr>
        </p:nvSpPr>
        <p:spPr/>
        <p:txBody>
          <a:bodyPr/>
          <a:lstStyle/>
          <a:p>
            <a:r>
              <a:rPr lang="en-US" dirty="0"/>
              <a:t>July 2025</a:t>
            </a:r>
          </a:p>
        </p:txBody>
      </p:sp>
      <p:sp>
        <p:nvSpPr>
          <p:cNvPr id="5" name="Footer Placeholder 4">
            <a:extLst>
              <a:ext uri="{FF2B5EF4-FFF2-40B4-BE49-F238E27FC236}">
                <a16:creationId xmlns:a16="http://schemas.microsoft.com/office/drawing/2014/main" id="{0EEEE070-11E2-7417-22FE-65E43CF75191}"/>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5B4D8661-B88D-AAE0-51AD-F2AC3D9C9C41}"/>
              </a:ext>
            </a:extLst>
          </p:cNvPr>
          <p:cNvSpPr>
            <a:spLocks noGrp="1"/>
          </p:cNvSpPr>
          <p:nvPr>
            <p:ph type="sldNum" sz="quarter" idx="4"/>
          </p:nvPr>
        </p:nvSpPr>
        <p:spPr/>
        <p:txBody>
          <a:bodyPr/>
          <a:lstStyle/>
          <a:p>
            <a:fld id="{D57F1E4F-1CFF-5643-939E-217C01CDF565}" type="slidenum">
              <a:rPr lang="en-US" smtClean="0"/>
              <a:pPr/>
              <a:t>10</a:t>
            </a:fld>
            <a:endParaRPr lang="en-US" dirty="0"/>
          </a:p>
        </p:txBody>
      </p:sp>
      <p:sp>
        <p:nvSpPr>
          <p:cNvPr id="3" name="Content Placeholder 2">
            <a:extLst>
              <a:ext uri="{FF2B5EF4-FFF2-40B4-BE49-F238E27FC236}">
                <a16:creationId xmlns:a16="http://schemas.microsoft.com/office/drawing/2014/main" id="{96397A1A-20FA-9902-AB6F-C71B43251D86}"/>
              </a:ext>
            </a:extLst>
          </p:cNvPr>
          <p:cNvSpPr>
            <a:spLocks noGrp="1"/>
          </p:cNvSpPr>
          <p:nvPr>
            <p:ph idx="1"/>
          </p:nvPr>
        </p:nvSpPr>
        <p:spPr>
          <a:xfrm>
            <a:off x="581192" y="2180496"/>
            <a:ext cx="11029615" cy="3678303"/>
          </a:xfrm>
        </p:spPr>
        <p:txBody>
          <a:bodyPr/>
          <a:lstStyle/>
          <a:p>
            <a:pPr marL="0" indent="0">
              <a:buNone/>
            </a:pPr>
            <a:r>
              <a:rPr lang="en-US" dirty="0"/>
              <a:t>A PACS might implement both DIMSE and DICOMweb interfaces to the same procedure step resources.</a:t>
            </a:r>
          </a:p>
        </p:txBody>
      </p:sp>
      <p:sp>
        <p:nvSpPr>
          <p:cNvPr id="9" name="TextBox 8">
            <a:extLst>
              <a:ext uri="{FF2B5EF4-FFF2-40B4-BE49-F238E27FC236}">
                <a16:creationId xmlns:a16="http://schemas.microsoft.com/office/drawing/2014/main" id="{A5FCC877-D9E9-1BE9-E242-E4F6D8B0C5AF}"/>
              </a:ext>
            </a:extLst>
          </p:cNvPr>
          <p:cNvSpPr txBox="1"/>
          <p:nvPr/>
        </p:nvSpPr>
        <p:spPr>
          <a:xfrm>
            <a:off x="9694972" y="5529883"/>
            <a:ext cx="2354153" cy="861774"/>
          </a:xfrm>
          <a:prstGeom prst="rect">
            <a:avLst/>
          </a:prstGeom>
          <a:noFill/>
        </p:spPr>
        <p:txBody>
          <a:bodyPr wrap="square" rtlCol="0">
            <a:spAutoFit/>
          </a:bodyPr>
          <a:lstStyle/>
          <a:p>
            <a:r>
              <a:rPr lang="en-US" sz="1000" dirty="0"/>
              <a:t>Note that although some messages are drawn next to each other, this does not mean they need to happen at the same time. It is only done to indicate semantic equivalence.</a:t>
            </a:r>
          </a:p>
        </p:txBody>
      </p:sp>
      <p:pic>
        <p:nvPicPr>
          <p:cNvPr id="13" name="Picture 12">
            <a:extLst>
              <a:ext uri="{FF2B5EF4-FFF2-40B4-BE49-F238E27FC236}">
                <a16:creationId xmlns:a16="http://schemas.microsoft.com/office/drawing/2014/main" id="{9F8FE17E-20C2-7276-4A6F-8E8C10BAFDBC}"/>
              </a:ext>
            </a:extLst>
          </p:cNvPr>
          <p:cNvPicPr>
            <a:picLocks noChangeAspect="1"/>
          </p:cNvPicPr>
          <p:nvPr/>
        </p:nvPicPr>
        <p:blipFill>
          <a:blip r:embed="rId3"/>
          <a:srcRect b="65470"/>
          <a:stretch/>
        </p:blipFill>
        <p:spPr>
          <a:xfrm>
            <a:off x="2751103" y="2660915"/>
            <a:ext cx="6689795" cy="3662424"/>
          </a:xfrm>
          <a:prstGeom prst="rect">
            <a:avLst/>
          </a:prstGeom>
        </p:spPr>
      </p:pic>
    </p:spTree>
    <p:extLst>
      <p:ext uri="{BB962C8B-B14F-4D97-AF65-F5344CB8AC3E}">
        <p14:creationId xmlns:p14="http://schemas.microsoft.com/office/powerpoint/2010/main" val="262104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91F9-D8A1-E091-4382-603975BB5A66}"/>
              </a:ext>
            </a:extLst>
          </p:cNvPr>
          <p:cNvSpPr>
            <a:spLocks noGrp="1"/>
          </p:cNvSpPr>
          <p:nvPr>
            <p:ph type="title"/>
          </p:nvPr>
        </p:nvSpPr>
        <p:spPr/>
        <p:txBody>
          <a:bodyPr/>
          <a:lstStyle/>
          <a:p>
            <a:r>
              <a:rPr lang="en-US" dirty="0"/>
              <a:t>Example of a Dual-Headed Server in Mixed Eco-System</a:t>
            </a:r>
            <a:br>
              <a:rPr lang="en-US" dirty="0"/>
            </a:br>
            <a:r>
              <a:rPr lang="en-US" sz="1800" dirty="0"/>
              <a:t>Modality Performed Procedure Step Service</a:t>
            </a:r>
            <a:endParaRPr lang="en-US" dirty="0"/>
          </a:p>
        </p:txBody>
      </p:sp>
      <p:sp>
        <p:nvSpPr>
          <p:cNvPr id="4" name="Date Placeholder 3">
            <a:extLst>
              <a:ext uri="{FF2B5EF4-FFF2-40B4-BE49-F238E27FC236}">
                <a16:creationId xmlns:a16="http://schemas.microsoft.com/office/drawing/2014/main" id="{CF50BDB0-BB62-BA9F-6A96-DC02108ED5A2}"/>
              </a:ext>
            </a:extLst>
          </p:cNvPr>
          <p:cNvSpPr>
            <a:spLocks noGrp="1"/>
          </p:cNvSpPr>
          <p:nvPr>
            <p:ph type="dt" sz="half" idx="2"/>
          </p:nvPr>
        </p:nvSpPr>
        <p:spPr/>
        <p:txBody>
          <a:bodyPr/>
          <a:lstStyle/>
          <a:p>
            <a:r>
              <a:rPr lang="en-US" dirty="0"/>
              <a:t>July 2025</a:t>
            </a:r>
          </a:p>
        </p:txBody>
      </p:sp>
      <p:sp>
        <p:nvSpPr>
          <p:cNvPr id="5" name="Footer Placeholder 4">
            <a:extLst>
              <a:ext uri="{FF2B5EF4-FFF2-40B4-BE49-F238E27FC236}">
                <a16:creationId xmlns:a16="http://schemas.microsoft.com/office/drawing/2014/main" id="{D858B570-F13B-38DD-D3D9-D7FF0623AE7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84EC8C15-194B-0179-55FD-E7E595D03C74}"/>
              </a:ext>
            </a:extLst>
          </p:cNvPr>
          <p:cNvSpPr>
            <a:spLocks noGrp="1"/>
          </p:cNvSpPr>
          <p:nvPr>
            <p:ph type="sldNum" sz="quarter" idx="4"/>
          </p:nvPr>
        </p:nvSpPr>
        <p:spPr/>
        <p:txBody>
          <a:bodyPr/>
          <a:lstStyle/>
          <a:p>
            <a:fld id="{D57F1E4F-1CFF-5643-939E-217C01CDF565}" type="slidenum">
              <a:rPr lang="en-US" smtClean="0"/>
              <a:pPr/>
              <a:t>11</a:t>
            </a:fld>
            <a:endParaRPr lang="en-US" dirty="0"/>
          </a:p>
        </p:txBody>
      </p:sp>
      <p:grpSp>
        <p:nvGrpSpPr>
          <p:cNvPr id="24" name="Group 23">
            <a:extLst>
              <a:ext uri="{FF2B5EF4-FFF2-40B4-BE49-F238E27FC236}">
                <a16:creationId xmlns:a16="http://schemas.microsoft.com/office/drawing/2014/main" id="{68AAB75D-F0FC-BA1B-CE48-07BBC32B9A3A}"/>
              </a:ext>
            </a:extLst>
          </p:cNvPr>
          <p:cNvGrpSpPr/>
          <p:nvPr/>
        </p:nvGrpSpPr>
        <p:grpSpPr>
          <a:xfrm>
            <a:off x="6416040" y="2329075"/>
            <a:ext cx="4944428" cy="1983167"/>
            <a:chOff x="6096000" y="3161305"/>
            <a:chExt cx="4944428" cy="1983167"/>
          </a:xfrm>
        </p:grpSpPr>
        <p:pic>
          <p:nvPicPr>
            <p:cNvPr id="21" name="Picture 20">
              <a:extLst>
                <a:ext uri="{FF2B5EF4-FFF2-40B4-BE49-F238E27FC236}">
                  <a16:creationId xmlns:a16="http://schemas.microsoft.com/office/drawing/2014/main" id="{4DAF111C-208C-66F2-0649-CE397CF9570D}"/>
                </a:ext>
              </a:extLst>
            </p:cNvPr>
            <p:cNvPicPr>
              <a:picLocks noChangeAspect="1"/>
            </p:cNvPicPr>
            <p:nvPr/>
          </p:nvPicPr>
          <p:blipFill>
            <a:blip r:embed="rId3"/>
            <a:srcRect t="79338"/>
            <a:stretch/>
          </p:blipFill>
          <p:spPr>
            <a:xfrm>
              <a:off x="6096000" y="3524689"/>
              <a:ext cx="4944428" cy="1619783"/>
            </a:xfrm>
            <a:prstGeom prst="rect">
              <a:avLst/>
            </a:prstGeom>
          </p:spPr>
        </p:pic>
        <p:pic>
          <p:nvPicPr>
            <p:cNvPr id="22" name="Picture 21">
              <a:extLst>
                <a:ext uri="{FF2B5EF4-FFF2-40B4-BE49-F238E27FC236}">
                  <a16:creationId xmlns:a16="http://schemas.microsoft.com/office/drawing/2014/main" id="{2138ED74-772A-C7EA-F372-D1A08B4D77EA}"/>
                </a:ext>
              </a:extLst>
            </p:cNvPr>
            <p:cNvPicPr>
              <a:picLocks noChangeAspect="1"/>
            </p:cNvPicPr>
            <p:nvPr/>
          </p:nvPicPr>
          <p:blipFill>
            <a:blip r:embed="rId3"/>
            <a:srcRect b="94839"/>
            <a:stretch/>
          </p:blipFill>
          <p:spPr>
            <a:xfrm>
              <a:off x="6096000" y="3161305"/>
              <a:ext cx="4944428" cy="404469"/>
            </a:xfrm>
            <a:prstGeom prst="rect">
              <a:avLst/>
            </a:prstGeom>
          </p:spPr>
        </p:pic>
      </p:grpSp>
      <p:grpSp>
        <p:nvGrpSpPr>
          <p:cNvPr id="25" name="Group 24">
            <a:extLst>
              <a:ext uri="{FF2B5EF4-FFF2-40B4-BE49-F238E27FC236}">
                <a16:creationId xmlns:a16="http://schemas.microsoft.com/office/drawing/2014/main" id="{FE34443B-58B5-0749-93A2-6039113F549A}"/>
              </a:ext>
            </a:extLst>
          </p:cNvPr>
          <p:cNvGrpSpPr/>
          <p:nvPr/>
        </p:nvGrpSpPr>
        <p:grpSpPr>
          <a:xfrm>
            <a:off x="657813" y="2329075"/>
            <a:ext cx="4944428" cy="3749426"/>
            <a:chOff x="728933" y="3168333"/>
            <a:chExt cx="4944428" cy="3749426"/>
          </a:xfrm>
        </p:grpSpPr>
        <p:pic>
          <p:nvPicPr>
            <p:cNvPr id="23" name="Picture 22">
              <a:extLst>
                <a:ext uri="{FF2B5EF4-FFF2-40B4-BE49-F238E27FC236}">
                  <a16:creationId xmlns:a16="http://schemas.microsoft.com/office/drawing/2014/main" id="{B9B2274D-3E01-FED8-AC72-3113A6F5920E}"/>
                </a:ext>
              </a:extLst>
            </p:cNvPr>
            <p:cNvPicPr>
              <a:picLocks noChangeAspect="1"/>
            </p:cNvPicPr>
            <p:nvPr/>
          </p:nvPicPr>
          <p:blipFill>
            <a:blip r:embed="rId3"/>
            <a:srcRect t="34624" b="21764"/>
            <a:stretch/>
          </p:blipFill>
          <p:spPr>
            <a:xfrm>
              <a:off x="728933" y="3498919"/>
              <a:ext cx="4944428" cy="3418840"/>
            </a:xfrm>
            <a:prstGeom prst="rect">
              <a:avLst/>
            </a:prstGeom>
          </p:spPr>
        </p:pic>
        <p:pic>
          <p:nvPicPr>
            <p:cNvPr id="19" name="Picture 18">
              <a:extLst>
                <a:ext uri="{FF2B5EF4-FFF2-40B4-BE49-F238E27FC236}">
                  <a16:creationId xmlns:a16="http://schemas.microsoft.com/office/drawing/2014/main" id="{DF05343A-5167-7EC9-023B-7669374C40E2}"/>
                </a:ext>
              </a:extLst>
            </p:cNvPr>
            <p:cNvPicPr>
              <a:picLocks noChangeAspect="1"/>
            </p:cNvPicPr>
            <p:nvPr/>
          </p:nvPicPr>
          <p:blipFill>
            <a:blip r:embed="rId3"/>
            <a:srcRect b="94839"/>
            <a:stretch/>
          </p:blipFill>
          <p:spPr>
            <a:xfrm>
              <a:off x="728933" y="3168333"/>
              <a:ext cx="4944428" cy="404469"/>
            </a:xfrm>
            <a:prstGeom prst="rect">
              <a:avLst/>
            </a:prstGeom>
          </p:spPr>
        </p:pic>
      </p:grpSp>
    </p:spTree>
    <p:extLst>
      <p:ext uri="{BB962C8B-B14F-4D97-AF65-F5344CB8AC3E}">
        <p14:creationId xmlns:p14="http://schemas.microsoft.com/office/powerpoint/2010/main" val="341034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DCF4-7B68-6F81-E4F7-F511D27AD69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5AE4AC8-BD7F-6B1D-BFF6-5AADCD98CA0D}"/>
              </a:ext>
            </a:extLst>
          </p:cNvPr>
          <p:cNvSpPr>
            <a:spLocks noGrp="1"/>
          </p:cNvSpPr>
          <p:nvPr>
            <p:ph idx="1"/>
          </p:nvPr>
        </p:nvSpPr>
        <p:spPr/>
        <p:txBody>
          <a:bodyPr/>
          <a:lstStyle/>
          <a:p>
            <a:pPr marL="0" indent="0">
              <a:buNone/>
            </a:pPr>
            <a:r>
              <a:rPr lang="en-US" dirty="0"/>
              <a:t>This presentation, the supplement, and the examples (and much more) can be found at</a:t>
            </a:r>
          </a:p>
          <a:p>
            <a:r>
              <a:rPr lang="en-US" dirty="0"/>
              <a:t>https://github.com/krotz-dieter/dicomweb-dmwl-mpps</a:t>
            </a:r>
          </a:p>
        </p:txBody>
      </p:sp>
      <p:sp>
        <p:nvSpPr>
          <p:cNvPr id="4" name="Date Placeholder 3">
            <a:extLst>
              <a:ext uri="{FF2B5EF4-FFF2-40B4-BE49-F238E27FC236}">
                <a16:creationId xmlns:a16="http://schemas.microsoft.com/office/drawing/2014/main" id="{CC88D72F-6B69-0EE0-11FF-C674A7ED7D0F}"/>
              </a:ext>
            </a:extLst>
          </p:cNvPr>
          <p:cNvSpPr>
            <a:spLocks noGrp="1"/>
          </p:cNvSpPr>
          <p:nvPr>
            <p:ph type="dt" sz="half" idx="2"/>
          </p:nvPr>
        </p:nvSpPr>
        <p:spPr/>
        <p:txBody>
          <a:bodyPr/>
          <a:lstStyle/>
          <a:p>
            <a:r>
              <a:rPr lang="en-US" dirty="0"/>
              <a:t>July 2025</a:t>
            </a:r>
          </a:p>
        </p:txBody>
      </p:sp>
      <p:sp>
        <p:nvSpPr>
          <p:cNvPr id="5" name="Footer Placeholder 4">
            <a:extLst>
              <a:ext uri="{FF2B5EF4-FFF2-40B4-BE49-F238E27FC236}">
                <a16:creationId xmlns:a16="http://schemas.microsoft.com/office/drawing/2014/main" id="{41774195-886B-21FC-5C86-AF7CC7D5E2BC}"/>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6FBD552C-A955-9B26-676C-007DD5694D5B}"/>
              </a:ext>
            </a:extLst>
          </p:cNvPr>
          <p:cNvSpPr>
            <a:spLocks noGrp="1"/>
          </p:cNvSpPr>
          <p:nvPr>
            <p:ph type="sldNum" sz="quarter" idx="4"/>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20948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F4F1-41A9-24CD-5F65-9D6739E15E18}"/>
              </a:ext>
            </a:extLst>
          </p:cNvPr>
          <p:cNvSpPr>
            <a:spLocks noGrp="1"/>
          </p:cNvSpPr>
          <p:nvPr>
            <p:ph type="title"/>
          </p:nvPr>
        </p:nvSpPr>
        <p:spPr/>
        <p:txBody>
          <a:bodyPr/>
          <a:lstStyle/>
          <a:p>
            <a:r>
              <a:rPr lang="en-US" dirty="0"/>
              <a:t>Work item 2023-10-C – DICOMweb Modality Services</a:t>
            </a:r>
          </a:p>
        </p:txBody>
      </p:sp>
      <p:sp>
        <p:nvSpPr>
          <p:cNvPr id="3" name="Content Placeholder 2">
            <a:extLst>
              <a:ext uri="{FF2B5EF4-FFF2-40B4-BE49-F238E27FC236}">
                <a16:creationId xmlns:a16="http://schemas.microsoft.com/office/drawing/2014/main" id="{A1E980AF-C3D4-6646-C437-6D7FF5DECD5F}"/>
              </a:ext>
            </a:extLst>
          </p:cNvPr>
          <p:cNvSpPr>
            <a:spLocks noGrp="1"/>
          </p:cNvSpPr>
          <p:nvPr>
            <p:ph idx="1"/>
          </p:nvPr>
        </p:nvSpPr>
        <p:spPr/>
        <p:txBody>
          <a:bodyPr>
            <a:noAutofit/>
          </a:bodyPr>
          <a:lstStyle/>
          <a:p>
            <a:pPr marL="0" indent="0">
              <a:buNone/>
            </a:pPr>
            <a:r>
              <a:rPr lang="en-US" b="1" dirty="0">
                <a:solidFill>
                  <a:srgbClr val="000000"/>
                </a:solidFill>
                <a:effectLst/>
                <a:latin typeface="+mj-lt"/>
                <a:ea typeface="Times New Roman" panose="02020603050405020304" pitchFamily="18" charset="0"/>
              </a:rPr>
              <a:t>Introduction</a:t>
            </a:r>
          </a:p>
          <a:p>
            <a:pPr marL="0" indent="0">
              <a:buNone/>
            </a:pPr>
            <a:r>
              <a:rPr lang="en-US" dirty="0">
                <a:effectLst/>
                <a:latin typeface="+mj-lt"/>
                <a:ea typeface="Times New Roman" panose="02020603050405020304" pitchFamily="18" charset="0"/>
              </a:rPr>
              <a:t>The DICOM Standard defines several services. Two of these are targeted towards modalities, namely the Modality Worklist service (see </a:t>
            </a:r>
            <a:r>
              <a:rPr lang="en-US" u="sng" dirty="0">
                <a:solidFill>
                  <a:srgbClr val="0000FF"/>
                </a:solidFill>
                <a:effectLst/>
                <a:latin typeface="+mj-lt"/>
                <a:ea typeface="Times New Roman" panose="02020603050405020304" pitchFamily="18" charset="0"/>
                <a:hlinkClick r:id="rId2"/>
              </a:rPr>
              <a:t>PS3.4, Annex K</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3"/>
              </a:rPr>
              <a:t>K.6.1</a:t>
            </a:r>
            <a:r>
              <a:rPr lang="en-US" dirty="0">
                <a:effectLst/>
                <a:latin typeface="+mj-lt"/>
                <a:ea typeface="Times New Roman" panose="02020603050405020304" pitchFamily="18" charset="0"/>
              </a:rPr>
              <a:t>) and the Modality Performed Procedure Step service (see </a:t>
            </a:r>
            <a:r>
              <a:rPr lang="en-US" u="sng" dirty="0">
                <a:solidFill>
                  <a:srgbClr val="0000FF"/>
                </a:solidFill>
                <a:effectLst/>
                <a:latin typeface="+mj-lt"/>
                <a:ea typeface="Times New Roman" panose="02020603050405020304" pitchFamily="18" charset="0"/>
                <a:hlinkClick r:id="rId4"/>
              </a:rPr>
              <a:t>PS3.4, Annex F</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5"/>
              </a:rPr>
              <a:t>F.7-F.9</a:t>
            </a:r>
            <a:r>
              <a:rPr lang="en-US" dirty="0">
                <a:effectLst/>
                <a:latin typeface="+mj-lt"/>
                <a:ea typeface="Times New Roman" panose="02020603050405020304" pitchFamily="18" charset="0"/>
              </a:rPr>
              <a:t>). Currently, these services are defined using DIMSE.</a:t>
            </a:r>
          </a:p>
          <a:p>
            <a:pPr marL="0" indent="0">
              <a:buNone/>
            </a:pPr>
            <a:r>
              <a:rPr lang="en-US" b="1" dirty="0">
                <a:solidFill>
                  <a:srgbClr val="000000"/>
                </a:solidFill>
                <a:effectLst/>
                <a:latin typeface="+mj-lt"/>
                <a:ea typeface="Times New Roman" panose="02020603050405020304" pitchFamily="18" charset="0"/>
              </a:rPr>
              <a:t>Limitations of Current Standard</a:t>
            </a:r>
          </a:p>
          <a:p>
            <a:pPr marL="0" indent="0">
              <a:buNone/>
            </a:pPr>
            <a:r>
              <a:rPr lang="en-US" dirty="0">
                <a:solidFill>
                  <a:srgbClr val="000000"/>
                </a:solidFill>
                <a:effectLst/>
                <a:latin typeface="+mj-lt"/>
                <a:ea typeface="Times New Roman" panose="02020603050405020304" pitchFamily="18" charset="0"/>
              </a:rPr>
              <a:t>Both the Modality Worklist service and the Modality Performed Procedure Step service are not yet available in DICOMweb. This limits a) the uptake of DICOMweb for modalities and b) the support of workflow services for modalities that are (intended to be) part of a web-based ecosystem.</a:t>
            </a:r>
          </a:p>
          <a:p>
            <a:pPr marL="0" indent="0">
              <a:buNone/>
            </a:pPr>
            <a:r>
              <a:rPr lang="en-US" b="1" dirty="0">
                <a:solidFill>
                  <a:srgbClr val="000000"/>
                </a:solidFill>
                <a:effectLst/>
                <a:latin typeface="+mj-lt"/>
                <a:ea typeface="Times New Roman" panose="02020603050405020304" pitchFamily="18" charset="0"/>
              </a:rPr>
              <a:t>Description of Proposal</a:t>
            </a:r>
          </a:p>
          <a:p>
            <a:pPr marL="0" indent="0">
              <a:buNone/>
            </a:pPr>
            <a:r>
              <a:rPr lang="en-US" dirty="0">
                <a:solidFill>
                  <a:srgbClr val="000000"/>
                </a:solidFill>
                <a:effectLst/>
                <a:latin typeface="+mj-lt"/>
                <a:ea typeface="Times New Roman" panose="02020603050405020304" pitchFamily="18" charset="0"/>
              </a:rPr>
              <a:t>Add the Modality Worklist and the Modality Performed Procedure Step services to DICOMweb, in principle based on the existing DICOMweb Worklist service (UPS-RS; see </a:t>
            </a:r>
            <a:r>
              <a:rPr lang="en-US" u="sng" dirty="0">
                <a:solidFill>
                  <a:srgbClr val="0000FF"/>
                </a:solidFill>
                <a:effectLst/>
                <a:latin typeface="+mj-lt"/>
                <a:ea typeface="Times New Roman" panose="02020603050405020304" pitchFamily="18" charset="0"/>
                <a:hlinkClick r:id="rId6"/>
              </a:rPr>
              <a:t>PS3.18, section 11</a:t>
            </a:r>
            <a:r>
              <a:rPr lang="en-US" dirty="0">
                <a:solidFill>
                  <a:srgbClr val="000000"/>
                </a:solidFill>
                <a:effectLst/>
                <a:latin typeface="+mj-lt"/>
                <a:ea typeface="Times New Roman" panose="02020603050405020304" pitchFamily="18" charset="0"/>
              </a:rPr>
              <a:t>). This would boil down to creating an informative annex and any normative changes needed if gaps are discovered.</a:t>
            </a:r>
            <a:endParaRPr lang="en-US" dirty="0">
              <a:effectLst/>
              <a:latin typeface="+mj-lt"/>
              <a:ea typeface="Times New Roman" panose="02020603050405020304" pitchFamily="18" charset="0"/>
            </a:endParaRPr>
          </a:p>
        </p:txBody>
      </p:sp>
      <p:sp>
        <p:nvSpPr>
          <p:cNvPr id="4" name="Date Placeholder 3">
            <a:extLst>
              <a:ext uri="{FF2B5EF4-FFF2-40B4-BE49-F238E27FC236}">
                <a16:creationId xmlns:a16="http://schemas.microsoft.com/office/drawing/2014/main" id="{1A97ADF9-2A32-5C1F-5039-8E1B45A5F7A4}"/>
              </a:ext>
            </a:extLst>
          </p:cNvPr>
          <p:cNvSpPr>
            <a:spLocks noGrp="1"/>
          </p:cNvSpPr>
          <p:nvPr>
            <p:ph type="dt" sz="half" idx="2"/>
          </p:nvPr>
        </p:nvSpPr>
        <p:spPr/>
        <p:txBody>
          <a:bodyPr/>
          <a:lstStyle/>
          <a:p>
            <a:r>
              <a:rPr lang="en-US" dirty="0"/>
              <a:t>July 2025</a:t>
            </a:r>
          </a:p>
        </p:txBody>
      </p:sp>
      <p:sp>
        <p:nvSpPr>
          <p:cNvPr id="5" name="Footer Placeholder 4">
            <a:extLst>
              <a:ext uri="{FF2B5EF4-FFF2-40B4-BE49-F238E27FC236}">
                <a16:creationId xmlns:a16="http://schemas.microsoft.com/office/drawing/2014/main" id="{46A3FD48-942A-523F-07E5-B64C1CEBD94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5A4EC334-1537-9ACE-165E-1CD0266E0D85}"/>
              </a:ext>
            </a:extLst>
          </p:cNvPr>
          <p:cNvSpPr>
            <a:spLocks noGrp="1"/>
          </p:cNvSpPr>
          <p:nvPr>
            <p:ph type="sldNum" sz="quarter" idx="4"/>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5000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69EB-EA2A-C8C8-3A0B-D5CDA75D3F9C}"/>
              </a:ext>
            </a:extLst>
          </p:cNvPr>
          <p:cNvSpPr>
            <a:spLocks noGrp="1"/>
          </p:cNvSpPr>
          <p:nvPr>
            <p:ph type="title"/>
          </p:nvPr>
        </p:nvSpPr>
        <p:spPr/>
        <p:txBody>
          <a:bodyPr/>
          <a:lstStyle/>
          <a:p>
            <a:r>
              <a:rPr lang="en-US" dirty="0"/>
              <a:t>Overview of Services</a:t>
            </a:r>
          </a:p>
        </p:txBody>
      </p:sp>
      <p:sp>
        <p:nvSpPr>
          <p:cNvPr id="3" name="Content Placeholder 2">
            <a:extLst>
              <a:ext uri="{FF2B5EF4-FFF2-40B4-BE49-F238E27FC236}">
                <a16:creationId xmlns:a16="http://schemas.microsoft.com/office/drawing/2014/main" id="{707070F4-5548-3E1C-D6C3-13421DCE0B6B}"/>
              </a:ext>
            </a:extLst>
          </p:cNvPr>
          <p:cNvSpPr>
            <a:spLocks noGrp="1"/>
          </p:cNvSpPr>
          <p:nvPr>
            <p:ph idx="1"/>
          </p:nvPr>
        </p:nvSpPr>
        <p:spPr>
          <a:xfrm>
            <a:off x="581192" y="2180496"/>
            <a:ext cx="11029615" cy="4065559"/>
          </a:xfrm>
        </p:spPr>
        <p:txBody>
          <a:bodyPr>
            <a:normAutofit lnSpcReduction="10000"/>
          </a:bodyPr>
          <a:lstStyle/>
          <a:p>
            <a:pPr marL="0" indent="0">
              <a:buNone/>
            </a:pPr>
            <a:r>
              <a:rPr lang="en-US" dirty="0"/>
              <a:t>Supplement 246 – DICOMweb Modality Procedure Step Services contains two new services:</a:t>
            </a:r>
          </a:p>
          <a:p>
            <a:r>
              <a:rPr lang="en-US" b="1" dirty="0"/>
              <a:t>Modality Scheduled Procedure Step Service</a:t>
            </a:r>
            <a:r>
              <a:rPr lang="en-US" dirty="0"/>
              <a:t>, mimicking DIMSE’s Basic Worklist Management Service (PS3.4, Annex K).</a:t>
            </a:r>
          </a:p>
          <a:p>
            <a:r>
              <a:rPr lang="en-US" b="1" dirty="0"/>
              <a:t>Modality Performed Procedure Step Service</a:t>
            </a:r>
            <a:r>
              <a:rPr lang="en-US" dirty="0"/>
              <a:t>, mimicking DIMSE’s Procedure Step SOP Classes (PS3.4, Annex F), where the DIMSE notifications are not covered.</a:t>
            </a:r>
          </a:p>
          <a:p>
            <a:pPr lvl="1"/>
            <a:r>
              <a:rPr lang="en-US" dirty="0"/>
              <a:t>To achieve notification-like behavior, it is recommended to mimic the approach taken in IHE’s Scheduled Workflow integration profile, where the Actor Modality Performed Procedure Step Manager forwards the creation and updating of Modality Performed Procedure Steps to other Actors that are interested in progress.</a:t>
            </a:r>
          </a:p>
          <a:p>
            <a:pPr marL="0" indent="0">
              <a:buNone/>
            </a:pPr>
            <a:endParaRPr lang="en-US" dirty="0"/>
          </a:p>
          <a:p>
            <a:pPr marL="0" indent="0">
              <a:buNone/>
            </a:pPr>
            <a:endParaRPr lang="en-US" dirty="0"/>
          </a:p>
          <a:p>
            <a:pPr marL="0" indent="0">
              <a:buNone/>
            </a:pPr>
            <a:r>
              <a:rPr lang="en-US" dirty="0"/>
              <a:t>The principle of basing the Modality Performed Procedure Step Services on the existing DICOMweb Worklist Service (UPS-RS) has been relaxed to more closely mirror the DIMSE services.</a:t>
            </a:r>
          </a:p>
        </p:txBody>
      </p:sp>
      <p:sp>
        <p:nvSpPr>
          <p:cNvPr id="4" name="Date Placeholder 3">
            <a:extLst>
              <a:ext uri="{FF2B5EF4-FFF2-40B4-BE49-F238E27FC236}">
                <a16:creationId xmlns:a16="http://schemas.microsoft.com/office/drawing/2014/main" id="{2EC86F40-1F08-1AF1-251C-190660672CA1}"/>
              </a:ext>
            </a:extLst>
          </p:cNvPr>
          <p:cNvSpPr>
            <a:spLocks noGrp="1"/>
          </p:cNvSpPr>
          <p:nvPr>
            <p:ph type="dt" sz="half" idx="2"/>
          </p:nvPr>
        </p:nvSpPr>
        <p:spPr/>
        <p:txBody>
          <a:bodyPr/>
          <a:lstStyle/>
          <a:p>
            <a:r>
              <a:rPr lang="en-US" dirty="0"/>
              <a:t>July 2025</a:t>
            </a:r>
          </a:p>
        </p:txBody>
      </p:sp>
      <p:sp>
        <p:nvSpPr>
          <p:cNvPr id="5" name="Footer Placeholder 4">
            <a:extLst>
              <a:ext uri="{FF2B5EF4-FFF2-40B4-BE49-F238E27FC236}">
                <a16:creationId xmlns:a16="http://schemas.microsoft.com/office/drawing/2014/main" id="{A4A0AA05-470D-9C55-92A6-ECB7A78C3C04}"/>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4ACBDA20-C3D5-33AC-E3F9-FFE486948FC9}"/>
              </a:ext>
            </a:extLst>
          </p:cNvPr>
          <p:cNvSpPr>
            <a:spLocks noGrp="1"/>
          </p:cNvSpPr>
          <p:nvPr>
            <p:ph type="sldNum" sz="quarter" idx="4"/>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97417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6FF33-9CC1-0468-006C-8A231DF5D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5D10B-149E-E79E-3384-8A97F85EBA19}"/>
              </a:ext>
            </a:extLst>
          </p:cNvPr>
          <p:cNvSpPr>
            <a:spLocks noGrp="1"/>
          </p:cNvSpPr>
          <p:nvPr>
            <p:ph type="title"/>
          </p:nvPr>
        </p:nvSpPr>
        <p:spPr/>
        <p:txBody>
          <a:bodyPr/>
          <a:lstStyle/>
          <a:p>
            <a:r>
              <a:rPr lang="en-US" dirty="0"/>
              <a:t>Modality Scheduled Procedure Step Service </a:t>
            </a:r>
            <a:br>
              <a:rPr lang="en-US" dirty="0"/>
            </a:br>
            <a:r>
              <a:rPr lang="en-US" sz="1800" dirty="0"/>
              <a:t>Resources and Transactions</a:t>
            </a:r>
            <a:endParaRPr lang="en-US" dirty="0"/>
          </a:p>
        </p:txBody>
      </p:sp>
      <p:sp>
        <p:nvSpPr>
          <p:cNvPr id="4" name="Date Placeholder 3">
            <a:extLst>
              <a:ext uri="{FF2B5EF4-FFF2-40B4-BE49-F238E27FC236}">
                <a16:creationId xmlns:a16="http://schemas.microsoft.com/office/drawing/2014/main" id="{D234125F-9B09-64F5-1262-C6A091221EA0}"/>
              </a:ext>
            </a:extLst>
          </p:cNvPr>
          <p:cNvSpPr>
            <a:spLocks noGrp="1"/>
          </p:cNvSpPr>
          <p:nvPr>
            <p:ph type="dt" sz="half" idx="2"/>
          </p:nvPr>
        </p:nvSpPr>
        <p:spPr/>
        <p:txBody>
          <a:bodyPr/>
          <a:lstStyle/>
          <a:p>
            <a:r>
              <a:rPr lang="en-US" dirty="0"/>
              <a:t>July 2025</a:t>
            </a:r>
          </a:p>
        </p:txBody>
      </p:sp>
      <p:sp>
        <p:nvSpPr>
          <p:cNvPr id="5" name="Footer Placeholder 4">
            <a:extLst>
              <a:ext uri="{FF2B5EF4-FFF2-40B4-BE49-F238E27FC236}">
                <a16:creationId xmlns:a16="http://schemas.microsoft.com/office/drawing/2014/main" id="{79D14507-2964-EF95-AF5A-F40264B3853A}"/>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7A673E51-C8DD-2EA2-EB0C-CD75B5348F34}"/>
              </a:ext>
            </a:extLst>
          </p:cNvPr>
          <p:cNvSpPr>
            <a:spLocks noGrp="1"/>
          </p:cNvSpPr>
          <p:nvPr>
            <p:ph type="sldNum" sz="quarter" idx="4"/>
          </p:nvPr>
        </p:nvSpPr>
        <p:spPr/>
        <p:txBody>
          <a:bodyPr/>
          <a:lstStyle/>
          <a:p>
            <a:fld id="{D57F1E4F-1CFF-5643-939E-217C01CDF565}" type="slidenum">
              <a:rPr lang="en-US" smtClean="0"/>
              <a:pPr/>
              <a:t>4</a:t>
            </a:fld>
            <a:endParaRPr lang="en-US" dirty="0"/>
          </a:p>
        </p:txBody>
      </p:sp>
      <p:graphicFrame>
        <p:nvGraphicFramePr>
          <p:cNvPr id="14" name="Content Placeholder 13">
            <a:extLst>
              <a:ext uri="{FF2B5EF4-FFF2-40B4-BE49-F238E27FC236}">
                <a16:creationId xmlns:a16="http://schemas.microsoft.com/office/drawing/2014/main" id="{E5580A8B-B361-A589-B5F4-07438FE79951}"/>
              </a:ext>
            </a:extLst>
          </p:cNvPr>
          <p:cNvGraphicFramePr>
            <a:graphicFrameLocks noGrp="1"/>
          </p:cNvGraphicFramePr>
          <p:nvPr>
            <p:ph idx="1"/>
            <p:extLst>
              <p:ext uri="{D42A27DB-BD31-4B8C-83A1-F6EECF244321}">
                <p14:modId xmlns:p14="http://schemas.microsoft.com/office/powerpoint/2010/main" val="2578655363"/>
              </p:ext>
            </p:extLst>
          </p:nvPr>
        </p:nvGraphicFramePr>
        <p:xfrm>
          <a:off x="581025" y="2181225"/>
          <a:ext cx="11029950" cy="858520"/>
        </p:xfrm>
        <a:graphic>
          <a:graphicData uri="http://schemas.openxmlformats.org/drawingml/2006/table">
            <a:tbl>
              <a:tblPr firstRow="1">
                <a:tableStyleId>{7DF18680-E054-41AD-8BC1-D1AEF772440D}</a:tableStyleId>
              </a:tblPr>
              <a:tblGrid>
                <a:gridCol w="3264144">
                  <a:extLst>
                    <a:ext uri="{9D8B030D-6E8A-4147-A177-3AD203B41FA5}">
                      <a16:colId xmlns:a16="http://schemas.microsoft.com/office/drawing/2014/main" val="2637817559"/>
                    </a:ext>
                  </a:extLst>
                </a:gridCol>
                <a:gridCol w="3399693">
                  <a:extLst>
                    <a:ext uri="{9D8B030D-6E8A-4147-A177-3AD203B41FA5}">
                      <a16:colId xmlns:a16="http://schemas.microsoft.com/office/drawing/2014/main" val="3806953457"/>
                    </a:ext>
                  </a:extLst>
                </a:gridCol>
                <a:gridCol w="4366113">
                  <a:extLst>
                    <a:ext uri="{9D8B030D-6E8A-4147-A177-3AD203B41FA5}">
                      <a16:colId xmlns:a16="http://schemas.microsoft.com/office/drawing/2014/main" val="771629999"/>
                    </a:ext>
                  </a:extLst>
                </a:gridCol>
              </a:tblGrid>
              <a:tr h="370840">
                <a:tc>
                  <a:txBody>
                    <a:bodyPr/>
                    <a:lstStyle/>
                    <a:p>
                      <a:pPr algn="ctr" hangingPunct="0">
                        <a:spcBef>
                          <a:spcPts val="200"/>
                        </a:spcBef>
                        <a:spcAft>
                          <a:spcPts val="200"/>
                        </a:spcAft>
                        <a:buNone/>
                      </a:pPr>
                      <a:r>
                        <a:rPr lang="en-US" sz="1600" b="1" dirty="0">
                          <a:effectLst/>
                        </a:rPr>
                        <a:t>Resource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a:effectLst/>
                        </a:rPr>
                        <a:t>URI Template</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extLst>
                  <a:ext uri="{0D108BD9-81ED-4DB2-BD59-A6C34878D82A}">
                    <a16:rowId xmlns:a16="http://schemas.microsoft.com/office/drawing/2014/main" val="929295256"/>
                  </a:ext>
                </a:extLst>
              </a:tr>
              <a:tr h="370840">
                <a:tc>
                  <a:txBody>
                    <a:bodyPr/>
                    <a:lstStyle/>
                    <a:p>
                      <a:pPr algn="l" hangingPunct="0">
                        <a:spcBef>
                          <a:spcPts val="200"/>
                        </a:spcBef>
                        <a:spcAft>
                          <a:spcPts val="200"/>
                        </a:spcAft>
                        <a:buNone/>
                      </a:pPr>
                      <a:r>
                        <a:rPr lang="en-US" sz="1600" b="0" dirty="0">
                          <a:effectLst/>
                        </a:rPr>
                        <a:t>Modality Scheduled Procedure Steps</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tc>
                  <a:txBody>
                    <a:bodyPr/>
                    <a:lstStyle/>
                    <a:p>
                      <a:pPr algn="l" hangingPunct="0">
                        <a:spcBef>
                          <a:spcPts val="200"/>
                        </a:spcBef>
                        <a:spcAft>
                          <a:spcPts val="200"/>
                        </a:spcAft>
                        <a:buNone/>
                      </a:pPr>
                      <a:r>
                        <a:rPr lang="en-US" sz="1600" b="0" dirty="0">
                          <a:effectLst/>
                        </a:rPr>
                        <a:t>/modality-scheduled-procedure-steps</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tc>
                  <a:txBody>
                    <a:bodyPr/>
                    <a:lstStyle/>
                    <a:p>
                      <a:pPr algn="l" hangingPunct="0">
                        <a:spcBef>
                          <a:spcPts val="200"/>
                        </a:spcBef>
                        <a:spcAft>
                          <a:spcPts val="200"/>
                        </a:spcAft>
                        <a:buNone/>
                      </a:pPr>
                      <a:r>
                        <a:rPr lang="en-US" sz="1600" b="0" dirty="0">
                          <a:effectLst/>
                        </a:rPr>
                        <a:t>The collection of Modality Scheduled Procedure Steps managed by the origin server.</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extLst>
                  <a:ext uri="{0D108BD9-81ED-4DB2-BD59-A6C34878D82A}">
                    <a16:rowId xmlns:a16="http://schemas.microsoft.com/office/drawing/2014/main" val="3549897691"/>
                  </a:ext>
                </a:extLst>
              </a:tr>
            </a:tbl>
          </a:graphicData>
        </a:graphic>
      </p:graphicFrame>
      <p:graphicFrame>
        <p:nvGraphicFramePr>
          <p:cNvPr id="15" name="Table 14">
            <a:extLst>
              <a:ext uri="{FF2B5EF4-FFF2-40B4-BE49-F238E27FC236}">
                <a16:creationId xmlns:a16="http://schemas.microsoft.com/office/drawing/2014/main" id="{8029893D-20FF-2E25-5F07-ECEFCF60A356}"/>
              </a:ext>
            </a:extLst>
          </p:cNvPr>
          <p:cNvGraphicFramePr>
            <a:graphicFrameLocks noGrp="1"/>
          </p:cNvGraphicFramePr>
          <p:nvPr>
            <p:extLst>
              <p:ext uri="{D42A27DB-BD31-4B8C-83A1-F6EECF244321}">
                <p14:modId xmlns:p14="http://schemas.microsoft.com/office/powerpoint/2010/main" val="641568674"/>
              </p:ext>
            </p:extLst>
          </p:nvPr>
        </p:nvGraphicFramePr>
        <p:xfrm>
          <a:off x="581025" y="3330180"/>
          <a:ext cx="11029782" cy="1229360"/>
        </p:xfrm>
        <a:graphic>
          <a:graphicData uri="http://schemas.openxmlformats.org/drawingml/2006/table">
            <a:tbl>
              <a:tblPr firstRow="1">
                <a:tableStyleId>{7DF18680-E054-41AD-8BC1-D1AEF772440D}</a:tableStyleId>
              </a:tblPr>
              <a:tblGrid>
                <a:gridCol w="1809233">
                  <a:extLst>
                    <a:ext uri="{9D8B030D-6E8A-4147-A177-3AD203B41FA5}">
                      <a16:colId xmlns:a16="http://schemas.microsoft.com/office/drawing/2014/main" val="243226891"/>
                    </a:ext>
                  </a:extLst>
                </a:gridCol>
                <a:gridCol w="1438667">
                  <a:extLst>
                    <a:ext uri="{9D8B030D-6E8A-4147-A177-3AD203B41FA5}">
                      <a16:colId xmlns:a16="http://schemas.microsoft.com/office/drawing/2014/main" val="4132144876"/>
                    </a:ext>
                  </a:extLst>
                </a:gridCol>
                <a:gridCol w="1628900">
                  <a:extLst>
                    <a:ext uri="{9D8B030D-6E8A-4147-A177-3AD203B41FA5}">
                      <a16:colId xmlns:a16="http://schemas.microsoft.com/office/drawing/2014/main" val="2674041152"/>
                    </a:ext>
                  </a:extLst>
                </a:gridCol>
                <a:gridCol w="2266950">
                  <a:extLst>
                    <a:ext uri="{9D8B030D-6E8A-4147-A177-3AD203B41FA5}">
                      <a16:colId xmlns:a16="http://schemas.microsoft.com/office/drawing/2014/main" val="2517018374"/>
                    </a:ext>
                  </a:extLst>
                </a:gridCol>
                <a:gridCol w="3886032">
                  <a:extLst>
                    <a:ext uri="{9D8B030D-6E8A-4147-A177-3AD203B41FA5}">
                      <a16:colId xmlns:a16="http://schemas.microsoft.com/office/drawing/2014/main" val="503540631"/>
                    </a:ext>
                  </a:extLst>
                </a:gridCol>
              </a:tblGrid>
              <a:tr h="370840">
                <a:tc rowSpan="2">
                  <a:txBody>
                    <a:bodyPr/>
                    <a:lstStyle/>
                    <a:p>
                      <a:pPr algn="ctr" hangingPunct="0">
                        <a:spcBef>
                          <a:spcPts val="200"/>
                        </a:spcBef>
                        <a:spcAft>
                          <a:spcPts val="200"/>
                        </a:spcAft>
                        <a:buNone/>
                      </a:pPr>
                      <a:r>
                        <a:rPr lang="en-US" sz="1600" b="1" dirty="0">
                          <a:effectLst/>
                        </a:rPr>
                        <a:t>Transaction Name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hangingPunct="0">
                        <a:spcBef>
                          <a:spcPts val="200"/>
                        </a:spcBef>
                        <a:spcAft>
                          <a:spcPts val="200"/>
                        </a:spcAft>
                        <a:buNone/>
                      </a:pPr>
                      <a:r>
                        <a:rPr lang="en-US" sz="1600" b="1" dirty="0">
                          <a:effectLst/>
                        </a:rPr>
                        <a:t>Method</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hangingPunct="0">
                        <a:spcBef>
                          <a:spcPts val="200"/>
                        </a:spcBef>
                        <a:spcAft>
                          <a:spcPts val="200"/>
                        </a:spcAft>
                        <a:buNone/>
                      </a:pPr>
                      <a:r>
                        <a:rPr lang="en-US" sz="1600" b="1">
                          <a:effectLst/>
                        </a:rPr>
                        <a:t>Payload</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rowSpan="2">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94497036"/>
                  </a:ext>
                </a:extLst>
              </a:tr>
              <a:tr h="370840">
                <a:tc vMerge="1">
                  <a:txBody>
                    <a:bodyPr/>
                    <a:lstStyle/>
                    <a:p>
                      <a:endParaRPr lang="en-US"/>
                    </a:p>
                  </a:txBody>
                  <a:tcPr/>
                </a:tc>
                <a:tc vMerge="1">
                  <a:txBody>
                    <a:bodyPr/>
                    <a:lstStyle/>
                    <a:p>
                      <a:endParaRPr lang="en-US"/>
                    </a:p>
                  </a:txBody>
                  <a:tcPr/>
                </a:tc>
                <a:tc>
                  <a:txBody>
                    <a:bodyPr/>
                    <a:lstStyle/>
                    <a:p>
                      <a:pPr algn="ctr" hangingPunct="0">
                        <a:spcBef>
                          <a:spcPts val="200"/>
                        </a:spcBef>
                        <a:spcAft>
                          <a:spcPts val="200"/>
                        </a:spcAft>
                        <a:buNone/>
                      </a:pPr>
                      <a:r>
                        <a:rPr lang="en-US" sz="1600" b="1" dirty="0">
                          <a:solidFill>
                            <a:schemeClr val="bg1"/>
                          </a:solidFill>
                          <a:effectLst/>
                        </a:rPr>
                        <a:t>Request</a:t>
                      </a:r>
                      <a:endParaRPr lang="en-US" sz="16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a:txBody>
                    <a:bodyPr/>
                    <a:lstStyle/>
                    <a:p>
                      <a:pPr algn="ctr" hangingPunct="0">
                        <a:spcBef>
                          <a:spcPts val="200"/>
                        </a:spcBef>
                        <a:spcAft>
                          <a:spcPts val="200"/>
                        </a:spcAft>
                        <a:buNone/>
                      </a:pPr>
                      <a:r>
                        <a:rPr lang="en-US" sz="1600" b="1" dirty="0">
                          <a:solidFill>
                            <a:schemeClr val="bg1"/>
                          </a:solidFill>
                          <a:effectLst/>
                        </a:rPr>
                        <a:t>Success Response</a:t>
                      </a:r>
                      <a:endParaRPr lang="en-US" sz="16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vMerge="1">
                  <a:txBody>
                    <a:bodyPr/>
                    <a:lstStyle/>
                    <a:p>
                      <a:endParaRPr lang="en-US"/>
                    </a:p>
                  </a:txBody>
                  <a:tcPr/>
                </a:tc>
                <a:extLst>
                  <a:ext uri="{0D108BD9-81ED-4DB2-BD59-A6C34878D82A}">
                    <a16:rowId xmlns:a16="http://schemas.microsoft.com/office/drawing/2014/main" val="553449710"/>
                  </a:ext>
                </a:extLst>
              </a:tr>
              <a:tr h="370840">
                <a:tc>
                  <a:txBody>
                    <a:bodyPr/>
                    <a:lstStyle/>
                    <a:p>
                      <a:pPr hangingPunct="0">
                        <a:spcBef>
                          <a:spcPts val="200"/>
                        </a:spcBef>
                        <a:spcAft>
                          <a:spcPts val="200"/>
                        </a:spcAft>
                        <a:buNone/>
                      </a:pPr>
                      <a:r>
                        <a:rPr lang="en-US" sz="1600" dirty="0">
                          <a:effectLst/>
                        </a:rPr>
                        <a:t>Search</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GET</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none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dataset according to PS3.4, Table K.6-1</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Searches for Modality Scheduled Procedure Steps</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509923886"/>
                  </a:ext>
                </a:extLst>
              </a:tr>
            </a:tbl>
          </a:graphicData>
        </a:graphic>
      </p:graphicFrame>
    </p:spTree>
    <p:extLst>
      <p:ext uri="{BB962C8B-B14F-4D97-AF65-F5344CB8AC3E}">
        <p14:creationId xmlns:p14="http://schemas.microsoft.com/office/powerpoint/2010/main" val="121748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EC2F-05E6-30FE-3BAE-80232F8AB891}"/>
              </a:ext>
            </a:extLst>
          </p:cNvPr>
          <p:cNvSpPr>
            <a:spLocks noGrp="1"/>
          </p:cNvSpPr>
          <p:nvPr>
            <p:ph type="title"/>
          </p:nvPr>
        </p:nvSpPr>
        <p:spPr/>
        <p:txBody>
          <a:bodyPr/>
          <a:lstStyle/>
          <a:p>
            <a:r>
              <a:rPr lang="en-US" dirty="0"/>
              <a:t>Modality Scheduled Procedure Step Service</a:t>
            </a:r>
            <a:br>
              <a:rPr lang="en-US" dirty="0"/>
            </a:br>
            <a:r>
              <a:rPr lang="en-US" sz="1800" dirty="0"/>
              <a:t>DIMSE Relation and SYNTAX</a:t>
            </a:r>
            <a:endParaRPr lang="en-US" dirty="0"/>
          </a:p>
        </p:txBody>
      </p:sp>
      <p:sp>
        <p:nvSpPr>
          <p:cNvPr id="4" name="Date Placeholder 3">
            <a:extLst>
              <a:ext uri="{FF2B5EF4-FFF2-40B4-BE49-F238E27FC236}">
                <a16:creationId xmlns:a16="http://schemas.microsoft.com/office/drawing/2014/main" id="{CE46DB7B-A76F-7506-368C-52E33376267F}"/>
              </a:ext>
            </a:extLst>
          </p:cNvPr>
          <p:cNvSpPr>
            <a:spLocks noGrp="1"/>
          </p:cNvSpPr>
          <p:nvPr>
            <p:ph type="dt" sz="half" idx="2"/>
          </p:nvPr>
        </p:nvSpPr>
        <p:spPr/>
        <p:txBody>
          <a:bodyPr/>
          <a:lstStyle/>
          <a:p>
            <a:r>
              <a:rPr lang="en-US" dirty="0"/>
              <a:t>July 2025</a:t>
            </a:r>
          </a:p>
        </p:txBody>
      </p:sp>
      <p:sp>
        <p:nvSpPr>
          <p:cNvPr id="5" name="Footer Placeholder 4">
            <a:extLst>
              <a:ext uri="{FF2B5EF4-FFF2-40B4-BE49-F238E27FC236}">
                <a16:creationId xmlns:a16="http://schemas.microsoft.com/office/drawing/2014/main" id="{EAAE0F4C-76E5-0A13-F88A-4FA2032574DE}"/>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75AB9FF9-7703-CCCD-861E-E66535AC74E9}"/>
              </a:ext>
            </a:extLst>
          </p:cNvPr>
          <p:cNvSpPr>
            <a:spLocks noGrp="1"/>
          </p:cNvSpPr>
          <p:nvPr>
            <p:ph type="sldNum" sz="quarter" idx="4"/>
          </p:nvPr>
        </p:nvSpPr>
        <p:spPr/>
        <p:txBody>
          <a:bodyPr/>
          <a:lstStyle/>
          <a:p>
            <a:fld id="{D57F1E4F-1CFF-5643-939E-217C01CDF565}" type="slidenum">
              <a:rPr lang="en-US" smtClean="0"/>
              <a:pPr/>
              <a:t>5</a:t>
            </a:fld>
            <a:endParaRPr lang="en-US" dirty="0"/>
          </a:p>
        </p:txBody>
      </p:sp>
      <p:graphicFrame>
        <p:nvGraphicFramePr>
          <p:cNvPr id="18" name="Content Placeholder 17">
            <a:extLst>
              <a:ext uri="{FF2B5EF4-FFF2-40B4-BE49-F238E27FC236}">
                <a16:creationId xmlns:a16="http://schemas.microsoft.com/office/drawing/2014/main" id="{6768FCAC-4D2A-3AEF-E85E-497A0F7739FC}"/>
              </a:ext>
            </a:extLst>
          </p:cNvPr>
          <p:cNvGraphicFramePr>
            <a:graphicFrameLocks noGrp="1"/>
          </p:cNvGraphicFramePr>
          <p:nvPr>
            <p:ph idx="1"/>
            <p:extLst>
              <p:ext uri="{D42A27DB-BD31-4B8C-83A1-F6EECF244321}">
                <p14:modId xmlns:p14="http://schemas.microsoft.com/office/powerpoint/2010/main" val="3836365327"/>
              </p:ext>
            </p:extLst>
          </p:nvPr>
        </p:nvGraphicFramePr>
        <p:xfrm>
          <a:off x="581025" y="2181225"/>
          <a:ext cx="6536055" cy="741680"/>
        </p:xfrm>
        <a:graphic>
          <a:graphicData uri="http://schemas.openxmlformats.org/drawingml/2006/table">
            <a:tbl>
              <a:tblPr firstRow="1" bandRow="1">
                <a:tableStyleId>{7DF18680-E054-41AD-8BC1-D1AEF772440D}</a:tableStyleId>
              </a:tblPr>
              <a:tblGrid>
                <a:gridCol w="1489075">
                  <a:extLst>
                    <a:ext uri="{9D8B030D-6E8A-4147-A177-3AD203B41FA5}">
                      <a16:colId xmlns:a16="http://schemas.microsoft.com/office/drawing/2014/main" val="3339544296"/>
                    </a:ext>
                  </a:extLst>
                </a:gridCol>
                <a:gridCol w="1612900">
                  <a:extLst>
                    <a:ext uri="{9D8B030D-6E8A-4147-A177-3AD203B41FA5}">
                      <a16:colId xmlns:a16="http://schemas.microsoft.com/office/drawing/2014/main" val="2470649484"/>
                    </a:ext>
                  </a:extLst>
                </a:gridCol>
                <a:gridCol w="1562100">
                  <a:extLst>
                    <a:ext uri="{9D8B030D-6E8A-4147-A177-3AD203B41FA5}">
                      <a16:colId xmlns:a16="http://schemas.microsoft.com/office/drawing/2014/main" val="728669459"/>
                    </a:ext>
                  </a:extLst>
                </a:gridCol>
                <a:gridCol w="1871980">
                  <a:extLst>
                    <a:ext uri="{9D8B030D-6E8A-4147-A177-3AD203B41FA5}">
                      <a16:colId xmlns:a16="http://schemas.microsoft.com/office/drawing/2014/main" val="835499106"/>
                    </a:ext>
                  </a:extLst>
                </a:gridCol>
              </a:tblGrid>
              <a:tr h="370840">
                <a:tc>
                  <a:txBody>
                    <a:bodyPr/>
                    <a:lstStyle/>
                    <a:p>
                      <a:pPr algn="ctr" hangingPunct="0">
                        <a:spcBef>
                          <a:spcPts val="200"/>
                        </a:spcBef>
                        <a:spcAft>
                          <a:spcPts val="200"/>
                        </a:spcAft>
                        <a:buNone/>
                      </a:pPr>
                      <a:r>
                        <a:rPr lang="en-US" sz="1600" b="1" dirty="0">
                          <a:effectLst/>
                        </a:rPr>
                        <a:t>Transaction</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Operation</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Reference</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dirty="0">
                          <a:effectLst/>
                        </a:rPr>
                        <a:t>DIMSE Service</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2998230"/>
                  </a:ext>
                </a:extLst>
              </a:tr>
              <a:tr h="370840">
                <a:tc>
                  <a:txBody>
                    <a:bodyPr/>
                    <a:lstStyle/>
                    <a:p>
                      <a:pPr marL="0" algn="l" defTabSz="457200" rtl="0" eaLnBrk="1" latinLnBrk="0" hangingPunct="0">
                        <a:spcBef>
                          <a:spcPts val="200"/>
                        </a:spcBef>
                        <a:spcAft>
                          <a:spcPts val="200"/>
                        </a:spcAft>
                        <a:buNone/>
                      </a:pPr>
                      <a:r>
                        <a:rPr lang="en-US" sz="1600" kern="1200" dirty="0">
                          <a:solidFill>
                            <a:schemeClr val="dk1"/>
                          </a:solidFill>
                          <a:effectLst/>
                          <a:latin typeface="+mn-lt"/>
                          <a:ea typeface="+mn-ea"/>
                          <a:cs typeface="+mn-cs"/>
                        </a:rPr>
                        <a:t>Search</a:t>
                      </a:r>
                    </a:p>
                  </a:txBody>
                  <a:tcPr marL="68580" marR="68580" marT="0" marB="0" anchor="ctr">
                    <a:solidFill>
                      <a:schemeClr val="accent5">
                        <a:lumMod val="20000"/>
                        <a:lumOff val="80000"/>
                      </a:schemeClr>
                    </a:solidFill>
                  </a:tcPr>
                </a:tc>
                <a:tc>
                  <a:txBody>
                    <a:bodyPr/>
                    <a:lstStyle/>
                    <a:p>
                      <a:pPr marL="0" algn="l" defTabSz="457200" rtl="0" eaLnBrk="1" latinLnBrk="0" hangingPunct="0">
                        <a:spcBef>
                          <a:spcPts val="200"/>
                        </a:spcBef>
                        <a:spcAft>
                          <a:spcPts val="200"/>
                        </a:spcAft>
                        <a:buNone/>
                      </a:pPr>
                      <a:r>
                        <a:rPr lang="en-US" sz="1600" kern="1200" dirty="0">
                          <a:solidFill>
                            <a:schemeClr val="dk1"/>
                          </a:solidFill>
                          <a:effectLst/>
                          <a:latin typeface="+mn-lt"/>
                          <a:ea typeface="+mn-ea"/>
                          <a:cs typeface="+mn-cs"/>
                        </a:rPr>
                        <a:t>Query Worklist</a:t>
                      </a:r>
                    </a:p>
                  </a:txBody>
                  <a:tcPr marL="68580" marR="68580" marT="0" marB="0" anchor="ctr">
                    <a:solidFill>
                      <a:schemeClr val="accent5">
                        <a:lumMod val="20000"/>
                        <a:lumOff val="80000"/>
                      </a:schemeClr>
                    </a:solidFill>
                  </a:tcPr>
                </a:tc>
                <a:tc>
                  <a:txBody>
                    <a:bodyPr/>
                    <a:lstStyle/>
                    <a:p>
                      <a:pPr marL="0" algn="l" defTabSz="457200" rtl="0" eaLnBrk="1" latinLnBrk="0" hangingPunct="0">
                        <a:spcBef>
                          <a:spcPts val="200"/>
                        </a:spcBef>
                        <a:spcAft>
                          <a:spcPts val="200"/>
                        </a:spcAft>
                        <a:buNone/>
                      </a:pPr>
                      <a:r>
                        <a:rPr lang="en-US" sz="1600" kern="1200" dirty="0">
                          <a:solidFill>
                            <a:schemeClr val="dk1"/>
                          </a:solidFill>
                          <a:effectLst/>
                          <a:latin typeface="+mn-lt"/>
                          <a:ea typeface="+mn-ea"/>
                          <a:cs typeface="+mn-cs"/>
                        </a:rPr>
                        <a:t>PS3.4, K.4</a:t>
                      </a:r>
                    </a:p>
                  </a:txBody>
                  <a:tcPr marL="68580" marR="68580" marT="0" marB="0" anchor="ctr">
                    <a:solidFill>
                      <a:schemeClr val="accent5">
                        <a:lumMod val="20000"/>
                        <a:lumOff val="80000"/>
                      </a:schemeClr>
                    </a:solidFill>
                  </a:tcPr>
                </a:tc>
                <a:tc>
                  <a:txBody>
                    <a:bodyPr/>
                    <a:lstStyle/>
                    <a:p>
                      <a:pPr marL="0" algn="l" defTabSz="457200" rtl="0" eaLnBrk="1" latinLnBrk="0" hangingPunct="0">
                        <a:spcBef>
                          <a:spcPts val="200"/>
                        </a:spcBef>
                        <a:spcAft>
                          <a:spcPts val="200"/>
                        </a:spcAft>
                        <a:buNone/>
                      </a:pPr>
                      <a:r>
                        <a:rPr lang="en-US" sz="1600" kern="1200" dirty="0">
                          <a:solidFill>
                            <a:schemeClr val="dk1"/>
                          </a:solidFill>
                          <a:effectLst/>
                          <a:latin typeface="+mn-lt"/>
                          <a:ea typeface="+mn-ea"/>
                          <a:cs typeface="+mn-cs"/>
                        </a:rPr>
                        <a:t>C-FIND</a:t>
                      </a:r>
                    </a:p>
                  </a:txBody>
                  <a:tcPr marL="68580" marR="68580" marT="0" marB="0" anchor="ctr">
                    <a:solidFill>
                      <a:schemeClr val="accent5">
                        <a:lumMod val="20000"/>
                        <a:lumOff val="80000"/>
                      </a:schemeClr>
                    </a:solidFill>
                  </a:tcPr>
                </a:tc>
                <a:extLst>
                  <a:ext uri="{0D108BD9-81ED-4DB2-BD59-A6C34878D82A}">
                    <a16:rowId xmlns:a16="http://schemas.microsoft.com/office/drawing/2014/main" val="3578475225"/>
                  </a:ext>
                </a:extLst>
              </a:tr>
            </a:tbl>
          </a:graphicData>
        </a:graphic>
      </p:graphicFrame>
      <p:graphicFrame>
        <p:nvGraphicFramePr>
          <p:cNvPr id="21" name="Table 20">
            <a:extLst>
              <a:ext uri="{FF2B5EF4-FFF2-40B4-BE49-F238E27FC236}">
                <a16:creationId xmlns:a16="http://schemas.microsoft.com/office/drawing/2014/main" id="{0D232D18-31A0-B811-A0FA-4B5B0E7EB9BD}"/>
              </a:ext>
            </a:extLst>
          </p:cNvPr>
          <p:cNvGraphicFramePr>
            <a:graphicFrameLocks noGrp="1"/>
          </p:cNvGraphicFramePr>
          <p:nvPr>
            <p:extLst>
              <p:ext uri="{D42A27DB-BD31-4B8C-83A1-F6EECF244321}">
                <p14:modId xmlns:p14="http://schemas.microsoft.com/office/powerpoint/2010/main" val="1817253276"/>
              </p:ext>
            </p:extLst>
          </p:nvPr>
        </p:nvGraphicFramePr>
        <p:xfrm>
          <a:off x="581025" y="3170556"/>
          <a:ext cx="11029950" cy="1529080"/>
        </p:xfrm>
        <a:graphic>
          <a:graphicData uri="http://schemas.openxmlformats.org/drawingml/2006/table">
            <a:tbl>
              <a:tblPr firstRow="1">
                <a:tableStyleId>{7DF18680-E054-41AD-8BC1-D1AEF772440D}</a:tableStyleId>
              </a:tblPr>
              <a:tblGrid>
                <a:gridCol w="1514475">
                  <a:extLst>
                    <a:ext uri="{9D8B030D-6E8A-4147-A177-3AD203B41FA5}">
                      <a16:colId xmlns:a16="http://schemas.microsoft.com/office/drawing/2014/main" val="3505299169"/>
                    </a:ext>
                  </a:extLst>
                </a:gridCol>
                <a:gridCol w="9515475">
                  <a:extLst>
                    <a:ext uri="{9D8B030D-6E8A-4147-A177-3AD203B41FA5}">
                      <a16:colId xmlns:a16="http://schemas.microsoft.com/office/drawing/2014/main" val="1368822922"/>
                    </a:ext>
                  </a:extLst>
                </a:gridCol>
              </a:tblGrid>
              <a:tr h="370840">
                <a:tc>
                  <a:txBody>
                    <a:bodyPr/>
                    <a:lstStyle/>
                    <a:p>
                      <a:r>
                        <a:rPr lang="en-US" sz="1600" dirty="0"/>
                        <a:t>Transaction</a:t>
                      </a:r>
                    </a:p>
                  </a:txBody>
                  <a:tcPr/>
                </a:tc>
                <a:tc>
                  <a:txBody>
                    <a:bodyPr/>
                    <a:lstStyle/>
                    <a:p>
                      <a:r>
                        <a:rPr lang="en-US" sz="1600" dirty="0"/>
                        <a:t>Request Syntax</a:t>
                      </a:r>
                    </a:p>
                  </a:txBody>
                  <a:tcPr/>
                </a:tc>
                <a:extLst>
                  <a:ext uri="{0D108BD9-81ED-4DB2-BD59-A6C34878D82A}">
                    <a16:rowId xmlns:a16="http://schemas.microsoft.com/office/drawing/2014/main" val="2307041654"/>
                  </a:ext>
                </a:extLst>
              </a:tr>
              <a:tr h="370840">
                <a:tc>
                  <a:txBody>
                    <a:bodyPr/>
                    <a:lstStyle/>
                    <a:p>
                      <a:pPr hangingPunct="0">
                        <a:spcBef>
                          <a:spcPts val="200"/>
                        </a:spcBef>
                        <a:spcAft>
                          <a:spcPts val="200"/>
                        </a:spcAft>
                        <a:buNone/>
                      </a:pPr>
                      <a:r>
                        <a:rPr lang="en-US" sz="1600" dirty="0">
                          <a:effectLst/>
                        </a:rPr>
                        <a:t>Search</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GET SP /modality-scheduled-procedure-steps?{&amp;match*}{&amp;</a:t>
                      </a:r>
                      <a:r>
                        <a:rPr lang="en-US" sz="1400" dirty="0" err="1">
                          <a:effectLst/>
                          <a:latin typeface="Noto Sans Mono ExtraCondensed M" panose="020B0509040504020204" pitchFamily="50" charset="0"/>
                          <a:ea typeface="Times New Roman" panose="02020603050405020304" pitchFamily="18" charset="0"/>
                          <a:cs typeface="Times New Roman" panose="02020603050405020304" pitchFamily="18" charset="0"/>
                        </a:rPr>
                        <a:t>includefield</a:t>
                      </a: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}{&amp;</a:t>
                      </a:r>
                      <a:r>
                        <a:rPr lang="en-US" sz="1400" dirty="0" err="1">
                          <a:effectLst/>
                          <a:latin typeface="Noto Sans Mono ExtraCondensed M" panose="020B0509040504020204" pitchFamily="50" charset="0"/>
                          <a:ea typeface="Times New Roman" panose="02020603050405020304" pitchFamily="18" charset="0"/>
                          <a:cs typeface="Times New Roman" panose="02020603050405020304" pitchFamily="18" charset="0"/>
                        </a:rPr>
                        <a:t>fuzzymatching</a:t>
                      </a: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}{&amp;offset}{&amp;limit} SP version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Accept: 1#media-type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*(header-field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a:buNone/>
                      </a:pPr>
                      <a:r>
                        <a:rPr lang="en-US" sz="1400" dirty="0">
                          <a:effectLst/>
                          <a:latin typeface="Noto Sans Mono ExtraCondensed M" panose="020B0509040504020204" pitchFamily="50" charset="0"/>
                          <a:ea typeface="Times New Roman" panose="02020603050405020304" pitchFamily="18" charset="0"/>
                        </a:rPr>
                        <a:t>CRLF</a:t>
                      </a:r>
                      <a:endParaRPr lang="en-US" sz="1400" dirty="0"/>
                    </a:p>
                  </a:txBody>
                  <a:tcPr>
                    <a:solidFill>
                      <a:schemeClr val="accent5">
                        <a:lumMod val="20000"/>
                        <a:lumOff val="80000"/>
                      </a:schemeClr>
                    </a:solidFill>
                  </a:tcPr>
                </a:tc>
                <a:extLst>
                  <a:ext uri="{0D108BD9-81ED-4DB2-BD59-A6C34878D82A}">
                    <a16:rowId xmlns:a16="http://schemas.microsoft.com/office/drawing/2014/main" val="1882421464"/>
                  </a:ext>
                </a:extLst>
              </a:tr>
            </a:tbl>
          </a:graphicData>
        </a:graphic>
      </p:graphicFrame>
    </p:spTree>
    <p:extLst>
      <p:ext uri="{BB962C8B-B14F-4D97-AF65-F5344CB8AC3E}">
        <p14:creationId xmlns:p14="http://schemas.microsoft.com/office/powerpoint/2010/main" val="39881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459F-968F-34AE-4116-7EB25CB0BA8C}"/>
              </a:ext>
            </a:extLst>
          </p:cNvPr>
          <p:cNvSpPr>
            <a:spLocks noGrp="1"/>
          </p:cNvSpPr>
          <p:nvPr>
            <p:ph type="title"/>
          </p:nvPr>
        </p:nvSpPr>
        <p:spPr/>
        <p:txBody>
          <a:bodyPr/>
          <a:lstStyle/>
          <a:p>
            <a:r>
              <a:rPr lang="en-US" dirty="0"/>
              <a:t>Modality Performed Procedure Step Service</a:t>
            </a:r>
            <a:br>
              <a:rPr lang="en-US" dirty="0"/>
            </a:br>
            <a:r>
              <a:rPr lang="en-US" sz="1800" dirty="0" err="1"/>
              <a:t>RESources</a:t>
            </a:r>
            <a:r>
              <a:rPr lang="en-US" sz="1800" dirty="0"/>
              <a:t> and Transactions</a:t>
            </a:r>
            <a:endParaRPr lang="en-US" dirty="0"/>
          </a:p>
        </p:txBody>
      </p:sp>
      <p:graphicFrame>
        <p:nvGraphicFramePr>
          <p:cNvPr id="10" name="Content Placeholder 9">
            <a:extLst>
              <a:ext uri="{FF2B5EF4-FFF2-40B4-BE49-F238E27FC236}">
                <a16:creationId xmlns:a16="http://schemas.microsoft.com/office/drawing/2014/main" id="{8FE05E01-82A9-F5A4-78BD-E2FE9C6B6D26}"/>
              </a:ext>
            </a:extLst>
          </p:cNvPr>
          <p:cNvGraphicFramePr>
            <a:graphicFrameLocks noGrp="1"/>
          </p:cNvGraphicFramePr>
          <p:nvPr>
            <p:ph idx="1"/>
            <p:extLst>
              <p:ext uri="{D42A27DB-BD31-4B8C-83A1-F6EECF244321}">
                <p14:modId xmlns:p14="http://schemas.microsoft.com/office/powerpoint/2010/main" val="3319912979"/>
              </p:ext>
            </p:extLst>
          </p:nvPr>
        </p:nvGraphicFramePr>
        <p:xfrm>
          <a:off x="581025" y="1985645"/>
          <a:ext cx="11029950" cy="741680"/>
        </p:xfrm>
        <a:graphic>
          <a:graphicData uri="http://schemas.openxmlformats.org/drawingml/2006/table">
            <a:tbl>
              <a:tblPr firstRow="1">
                <a:tableStyleId>{7DF18680-E054-41AD-8BC1-D1AEF772440D}</a:tableStyleId>
              </a:tblPr>
              <a:tblGrid>
                <a:gridCol w="3067050">
                  <a:extLst>
                    <a:ext uri="{9D8B030D-6E8A-4147-A177-3AD203B41FA5}">
                      <a16:colId xmlns:a16="http://schemas.microsoft.com/office/drawing/2014/main" val="3178247660"/>
                    </a:ext>
                  </a:extLst>
                </a:gridCol>
                <a:gridCol w="4267200">
                  <a:extLst>
                    <a:ext uri="{9D8B030D-6E8A-4147-A177-3AD203B41FA5}">
                      <a16:colId xmlns:a16="http://schemas.microsoft.com/office/drawing/2014/main" val="2534245529"/>
                    </a:ext>
                  </a:extLst>
                </a:gridCol>
                <a:gridCol w="3695700">
                  <a:extLst>
                    <a:ext uri="{9D8B030D-6E8A-4147-A177-3AD203B41FA5}">
                      <a16:colId xmlns:a16="http://schemas.microsoft.com/office/drawing/2014/main" val="3496559803"/>
                    </a:ext>
                  </a:extLst>
                </a:gridCol>
              </a:tblGrid>
              <a:tr h="370840">
                <a:tc>
                  <a:txBody>
                    <a:bodyPr/>
                    <a:lstStyle/>
                    <a:p>
                      <a:pPr algn="ctr" hangingPunct="0">
                        <a:spcBef>
                          <a:spcPts val="200"/>
                        </a:spcBef>
                        <a:spcAft>
                          <a:spcPts val="200"/>
                        </a:spcAft>
                        <a:buNone/>
                      </a:pPr>
                      <a:r>
                        <a:rPr lang="en-US" sz="1600" b="1" dirty="0">
                          <a:effectLst/>
                        </a:rPr>
                        <a:t>Resource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URI Template</a:t>
                      </a:r>
                      <a:r>
                        <a:rPr lang="en-US" sz="1200" b="0" dirty="0">
                          <a:effectLst/>
                        </a:rPr>
                        <a:t>  </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extLst>
                  <a:ext uri="{0D108BD9-81ED-4DB2-BD59-A6C34878D82A}">
                    <a16:rowId xmlns:a16="http://schemas.microsoft.com/office/drawing/2014/main" val="3992746289"/>
                  </a:ext>
                </a:extLst>
              </a:tr>
              <a:tr h="370840">
                <a:tc>
                  <a:txBody>
                    <a:bodyPr/>
                    <a:lstStyle/>
                    <a:p>
                      <a:pPr hangingPunct="0">
                        <a:spcBef>
                          <a:spcPts val="200"/>
                        </a:spcBef>
                        <a:spcAft>
                          <a:spcPts val="200"/>
                        </a:spcAft>
                        <a:buNone/>
                      </a:pPr>
                      <a:r>
                        <a:rPr lang="en-US" sz="1600" dirty="0">
                          <a:effectLst/>
                        </a:rPr>
                        <a:t>Modality Performed Procedure Step</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/modality-performed-procedure-steps/{</a:t>
                      </a:r>
                      <a:r>
                        <a:rPr lang="en-US" sz="1600" dirty="0" err="1">
                          <a:effectLst/>
                        </a:rPr>
                        <a:t>mppsUID</a:t>
                      </a:r>
                      <a:r>
                        <a:rPr lang="en-US" sz="1600" dirty="0">
                          <a:effectLst/>
                        </a:rPr>
                        <a:t>}</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A Modality Performed Procedure Step.</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extLst>
                  <a:ext uri="{0D108BD9-81ED-4DB2-BD59-A6C34878D82A}">
                    <a16:rowId xmlns:a16="http://schemas.microsoft.com/office/drawing/2014/main" val="3304413503"/>
                  </a:ext>
                </a:extLst>
              </a:tr>
            </a:tbl>
          </a:graphicData>
        </a:graphic>
      </p:graphicFrame>
      <p:sp>
        <p:nvSpPr>
          <p:cNvPr id="4" name="Date Placeholder 3">
            <a:extLst>
              <a:ext uri="{FF2B5EF4-FFF2-40B4-BE49-F238E27FC236}">
                <a16:creationId xmlns:a16="http://schemas.microsoft.com/office/drawing/2014/main" id="{307E57C2-EB72-BA55-CE3A-5FA66985FA26}"/>
              </a:ext>
            </a:extLst>
          </p:cNvPr>
          <p:cNvSpPr>
            <a:spLocks noGrp="1"/>
          </p:cNvSpPr>
          <p:nvPr>
            <p:ph type="dt" sz="half" idx="2"/>
          </p:nvPr>
        </p:nvSpPr>
        <p:spPr>
          <a:xfrm>
            <a:off x="7605951" y="6421963"/>
            <a:ext cx="2844799" cy="365125"/>
          </a:xfrm>
        </p:spPr>
        <p:txBody>
          <a:bodyPr/>
          <a:lstStyle/>
          <a:p>
            <a:r>
              <a:rPr lang="en-US" dirty="0"/>
              <a:t>July 2025</a:t>
            </a:r>
          </a:p>
        </p:txBody>
      </p:sp>
      <p:sp>
        <p:nvSpPr>
          <p:cNvPr id="5" name="Footer Placeholder 4">
            <a:extLst>
              <a:ext uri="{FF2B5EF4-FFF2-40B4-BE49-F238E27FC236}">
                <a16:creationId xmlns:a16="http://schemas.microsoft.com/office/drawing/2014/main" id="{0459A8C7-49F2-D0F4-0BE5-A89E4CC3664F}"/>
              </a:ext>
            </a:extLst>
          </p:cNvPr>
          <p:cNvSpPr>
            <a:spLocks noGrp="1"/>
          </p:cNvSpPr>
          <p:nvPr>
            <p:ph type="ftr" sz="quarter" idx="3"/>
          </p:nvPr>
        </p:nvSpPr>
        <p:spPr>
          <a:xfrm>
            <a:off x="581192" y="6417637"/>
            <a:ext cx="6917210" cy="365125"/>
          </a:xfrm>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510115D8-415C-0ED4-1E7C-15F2D33BB186}"/>
              </a:ext>
            </a:extLst>
          </p:cNvPr>
          <p:cNvSpPr>
            <a:spLocks noGrp="1"/>
          </p:cNvSpPr>
          <p:nvPr>
            <p:ph type="sldNum" sz="quarter" idx="4"/>
          </p:nvPr>
        </p:nvSpPr>
        <p:spPr>
          <a:xfrm>
            <a:off x="10558300" y="6421963"/>
            <a:ext cx="1052510" cy="365125"/>
          </a:xfrm>
        </p:spPr>
        <p:txBody>
          <a:bodyPr/>
          <a:lstStyle/>
          <a:p>
            <a:fld id="{D57F1E4F-1CFF-5643-939E-217C01CDF565}" type="slidenum">
              <a:rPr lang="en-US" smtClean="0"/>
              <a:pPr/>
              <a:t>6</a:t>
            </a:fld>
            <a:endParaRPr lang="en-US" dirty="0"/>
          </a:p>
        </p:txBody>
      </p:sp>
      <p:graphicFrame>
        <p:nvGraphicFramePr>
          <p:cNvPr id="11" name="Table 10">
            <a:extLst>
              <a:ext uri="{FF2B5EF4-FFF2-40B4-BE49-F238E27FC236}">
                <a16:creationId xmlns:a16="http://schemas.microsoft.com/office/drawing/2014/main" id="{234AB5D1-33D4-BEC8-87EE-48A50368274D}"/>
              </a:ext>
            </a:extLst>
          </p:cNvPr>
          <p:cNvGraphicFramePr>
            <a:graphicFrameLocks noGrp="1"/>
          </p:cNvGraphicFramePr>
          <p:nvPr>
            <p:extLst>
              <p:ext uri="{D42A27DB-BD31-4B8C-83A1-F6EECF244321}">
                <p14:modId xmlns:p14="http://schemas.microsoft.com/office/powerpoint/2010/main" val="442314628"/>
              </p:ext>
            </p:extLst>
          </p:nvPr>
        </p:nvGraphicFramePr>
        <p:xfrm>
          <a:off x="581024" y="3375094"/>
          <a:ext cx="11029615" cy="2321560"/>
        </p:xfrm>
        <a:graphic>
          <a:graphicData uri="http://schemas.openxmlformats.org/drawingml/2006/table">
            <a:tbl>
              <a:tblPr firstRow="1">
                <a:tableStyleId>{7DF18680-E054-41AD-8BC1-D1AEF772440D}</a:tableStyleId>
              </a:tblPr>
              <a:tblGrid>
                <a:gridCol w="1260476">
                  <a:extLst>
                    <a:ext uri="{9D8B030D-6E8A-4147-A177-3AD203B41FA5}">
                      <a16:colId xmlns:a16="http://schemas.microsoft.com/office/drawing/2014/main" val="3600291290"/>
                    </a:ext>
                  </a:extLst>
                </a:gridCol>
                <a:gridCol w="990600">
                  <a:extLst>
                    <a:ext uri="{9D8B030D-6E8A-4147-A177-3AD203B41FA5}">
                      <a16:colId xmlns:a16="http://schemas.microsoft.com/office/drawing/2014/main" val="1226237600"/>
                    </a:ext>
                  </a:extLst>
                </a:gridCol>
                <a:gridCol w="2400300">
                  <a:extLst>
                    <a:ext uri="{9D8B030D-6E8A-4147-A177-3AD203B41FA5}">
                      <a16:colId xmlns:a16="http://schemas.microsoft.com/office/drawing/2014/main" val="2978770148"/>
                    </a:ext>
                  </a:extLst>
                </a:gridCol>
                <a:gridCol w="1816100">
                  <a:extLst>
                    <a:ext uri="{9D8B030D-6E8A-4147-A177-3AD203B41FA5}">
                      <a16:colId xmlns:a16="http://schemas.microsoft.com/office/drawing/2014/main" val="2599946615"/>
                    </a:ext>
                  </a:extLst>
                </a:gridCol>
                <a:gridCol w="4562139">
                  <a:extLst>
                    <a:ext uri="{9D8B030D-6E8A-4147-A177-3AD203B41FA5}">
                      <a16:colId xmlns:a16="http://schemas.microsoft.com/office/drawing/2014/main" val="3716949675"/>
                    </a:ext>
                  </a:extLst>
                </a:gridCol>
              </a:tblGrid>
              <a:tr h="370840">
                <a:tc rowSpan="2">
                  <a:txBody>
                    <a:bodyPr/>
                    <a:lstStyle/>
                    <a:p>
                      <a:pPr algn="ctr" hangingPunct="0">
                        <a:spcBef>
                          <a:spcPts val="200"/>
                        </a:spcBef>
                        <a:spcAft>
                          <a:spcPts val="200"/>
                        </a:spcAft>
                        <a:buNone/>
                      </a:pPr>
                      <a:r>
                        <a:rPr lang="en-US" sz="1600" b="1" dirty="0">
                          <a:effectLst/>
                        </a:rPr>
                        <a:t>Transaction Name</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hangingPunct="0">
                        <a:spcBef>
                          <a:spcPts val="200"/>
                        </a:spcBef>
                        <a:spcAft>
                          <a:spcPts val="200"/>
                        </a:spcAft>
                        <a:buNone/>
                      </a:pPr>
                      <a:r>
                        <a:rPr lang="en-US" sz="1600" b="1" dirty="0">
                          <a:effectLst/>
                        </a:rPr>
                        <a:t>Method</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hangingPunct="0">
                        <a:spcBef>
                          <a:spcPts val="200"/>
                        </a:spcBef>
                        <a:spcAft>
                          <a:spcPts val="200"/>
                        </a:spcAft>
                        <a:buNone/>
                      </a:pPr>
                      <a:r>
                        <a:rPr lang="en-US" sz="1600" b="1">
                          <a:effectLst/>
                        </a:rPr>
                        <a:t>Payload</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rowSpan="2">
                  <a:txBody>
                    <a:bodyPr/>
                    <a:lstStyle/>
                    <a:p>
                      <a:pPr algn="ctr" hangingPunct="0">
                        <a:spcBef>
                          <a:spcPts val="200"/>
                        </a:spcBef>
                        <a:spcAft>
                          <a:spcPts val="200"/>
                        </a:spcAft>
                        <a:buNone/>
                      </a:pPr>
                      <a:r>
                        <a:rPr lang="en-US" sz="1600" b="1">
                          <a:effectLst/>
                        </a:rPr>
                        <a:t>Description</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70283410"/>
                  </a:ext>
                </a:extLst>
              </a:tr>
              <a:tr h="370840">
                <a:tc vMerge="1">
                  <a:txBody>
                    <a:bodyPr/>
                    <a:lstStyle/>
                    <a:p>
                      <a:endParaRPr lang="en-US"/>
                    </a:p>
                  </a:txBody>
                  <a:tcPr/>
                </a:tc>
                <a:tc vMerge="1">
                  <a:txBody>
                    <a:bodyPr/>
                    <a:lstStyle/>
                    <a:p>
                      <a:endParaRPr lang="en-US"/>
                    </a:p>
                  </a:txBody>
                  <a:tcPr/>
                </a:tc>
                <a:tc>
                  <a:txBody>
                    <a:bodyPr/>
                    <a:lstStyle/>
                    <a:p>
                      <a:pPr algn="ctr" hangingPunct="0">
                        <a:spcBef>
                          <a:spcPts val="200"/>
                        </a:spcBef>
                        <a:spcAft>
                          <a:spcPts val="200"/>
                        </a:spcAft>
                        <a:buNone/>
                      </a:pPr>
                      <a:r>
                        <a:rPr lang="en-US" sz="1600" b="1" dirty="0">
                          <a:solidFill>
                            <a:schemeClr val="bg1"/>
                          </a:solidFill>
                          <a:effectLst/>
                        </a:rPr>
                        <a:t>Request</a:t>
                      </a:r>
                      <a:endParaRPr lang="en-US" sz="1600" b="1"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a:txBody>
                    <a:bodyPr/>
                    <a:lstStyle/>
                    <a:p>
                      <a:pPr algn="ctr" hangingPunct="0">
                        <a:spcBef>
                          <a:spcPts val="200"/>
                        </a:spcBef>
                        <a:spcAft>
                          <a:spcPts val="200"/>
                        </a:spcAft>
                        <a:buNone/>
                      </a:pPr>
                      <a:r>
                        <a:rPr lang="en-US" sz="1600" b="1" dirty="0">
                          <a:solidFill>
                            <a:schemeClr val="bg1"/>
                          </a:solidFill>
                          <a:effectLst/>
                        </a:rPr>
                        <a:t>Success Response</a:t>
                      </a:r>
                      <a:endParaRPr lang="en-US" sz="1600" b="1"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vMerge="1">
                  <a:txBody>
                    <a:bodyPr/>
                    <a:lstStyle/>
                    <a:p>
                      <a:endParaRPr lang="en-US"/>
                    </a:p>
                  </a:txBody>
                  <a:tcPr/>
                </a:tc>
                <a:extLst>
                  <a:ext uri="{0D108BD9-81ED-4DB2-BD59-A6C34878D82A}">
                    <a16:rowId xmlns:a16="http://schemas.microsoft.com/office/drawing/2014/main" val="4100295166"/>
                  </a:ext>
                </a:extLst>
              </a:tr>
              <a:tr h="370840">
                <a:tc>
                  <a:txBody>
                    <a:bodyPr/>
                    <a:lstStyle/>
                    <a:p>
                      <a:pPr hangingPunct="0">
                        <a:spcBef>
                          <a:spcPts val="200"/>
                        </a:spcBef>
                        <a:spcAft>
                          <a:spcPts val="200"/>
                        </a:spcAft>
                        <a:buNone/>
                      </a:pPr>
                      <a:r>
                        <a:rPr lang="en-US" sz="1600" dirty="0">
                          <a:effectLst/>
                        </a:rPr>
                        <a:t>Create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PUT</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dataset according to PS3.4, Table F.7.2-1 (N-CREATE)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none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Creates a new Modality Performed Procedure Step</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26023423"/>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PATCH  </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dataset according to PS3.4, Table F.7.2-1 (N-SET)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Updates the target Modality Performed Procedure Step</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73029005"/>
                  </a:ext>
                </a:extLst>
              </a:tr>
              <a:tr h="370840">
                <a:tc>
                  <a:txBody>
                    <a:bodyPr/>
                    <a:lstStyle/>
                    <a:p>
                      <a:pPr hangingPunct="0">
                        <a:spcBef>
                          <a:spcPts val="200"/>
                        </a:spcBef>
                        <a:spcAft>
                          <a:spcPts val="200"/>
                        </a:spcAft>
                        <a:buNone/>
                      </a:pPr>
                      <a:r>
                        <a:rPr lang="en-US" sz="1600" dirty="0">
                          <a:effectLst/>
                        </a:rPr>
                        <a:t>Retrieve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GET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dataset according to PS3.4, Table F.8.2-1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Retrieves the target Modality Performed Procedure Step</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41974744"/>
                  </a:ext>
                </a:extLst>
              </a:tr>
            </a:tbl>
          </a:graphicData>
        </a:graphic>
      </p:graphicFrame>
    </p:spTree>
    <p:extLst>
      <p:ext uri="{BB962C8B-B14F-4D97-AF65-F5344CB8AC3E}">
        <p14:creationId xmlns:p14="http://schemas.microsoft.com/office/powerpoint/2010/main" val="201930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F119-14EC-94F4-5C54-23E6F6F55A5A}"/>
              </a:ext>
            </a:extLst>
          </p:cNvPr>
          <p:cNvSpPr>
            <a:spLocks noGrp="1"/>
          </p:cNvSpPr>
          <p:nvPr>
            <p:ph type="title"/>
          </p:nvPr>
        </p:nvSpPr>
        <p:spPr/>
        <p:txBody>
          <a:bodyPr/>
          <a:lstStyle/>
          <a:p>
            <a:r>
              <a:rPr lang="en-US" dirty="0"/>
              <a:t>Modality Performed Procedure Step Service</a:t>
            </a:r>
            <a:br>
              <a:rPr lang="en-US" dirty="0"/>
            </a:br>
            <a:r>
              <a:rPr lang="en-US" sz="1800" dirty="0"/>
              <a:t>DIMSE Relation</a:t>
            </a:r>
            <a:endParaRPr lang="en-US" dirty="0"/>
          </a:p>
        </p:txBody>
      </p:sp>
      <p:graphicFrame>
        <p:nvGraphicFramePr>
          <p:cNvPr id="7" name="Content Placeholder 6">
            <a:extLst>
              <a:ext uri="{FF2B5EF4-FFF2-40B4-BE49-F238E27FC236}">
                <a16:creationId xmlns:a16="http://schemas.microsoft.com/office/drawing/2014/main" id="{CE8835CD-0DE5-3D8B-D8D8-0F7EB0E80D42}"/>
              </a:ext>
            </a:extLst>
          </p:cNvPr>
          <p:cNvGraphicFramePr>
            <a:graphicFrameLocks noGrp="1"/>
          </p:cNvGraphicFramePr>
          <p:nvPr>
            <p:ph idx="1"/>
            <p:extLst>
              <p:ext uri="{D42A27DB-BD31-4B8C-83A1-F6EECF244321}">
                <p14:modId xmlns:p14="http://schemas.microsoft.com/office/powerpoint/2010/main" val="1068856377"/>
              </p:ext>
            </p:extLst>
          </p:nvPr>
        </p:nvGraphicFramePr>
        <p:xfrm>
          <a:off x="581025" y="2181225"/>
          <a:ext cx="7178675" cy="1483360"/>
        </p:xfrm>
        <a:graphic>
          <a:graphicData uri="http://schemas.openxmlformats.org/drawingml/2006/table">
            <a:tbl>
              <a:tblPr firstRow="1">
                <a:tableStyleId>{7DF18680-E054-41AD-8BC1-D1AEF772440D}</a:tableStyleId>
              </a:tblPr>
              <a:tblGrid>
                <a:gridCol w="1539875">
                  <a:extLst>
                    <a:ext uri="{9D8B030D-6E8A-4147-A177-3AD203B41FA5}">
                      <a16:colId xmlns:a16="http://schemas.microsoft.com/office/drawing/2014/main" val="4040002323"/>
                    </a:ext>
                  </a:extLst>
                </a:gridCol>
                <a:gridCol w="2514600">
                  <a:extLst>
                    <a:ext uri="{9D8B030D-6E8A-4147-A177-3AD203B41FA5}">
                      <a16:colId xmlns:a16="http://schemas.microsoft.com/office/drawing/2014/main" val="2807320551"/>
                    </a:ext>
                  </a:extLst>
                </a:gridCol>
                <a:gridCol w="1244600">
                  <a:extLst>
                    <a:ext uri="{9D8B030D-6E8A-4147-A177-3AD203B41FA5}">
                      <a16:colId xmlns:a16="http://schemas.microsoft.com/office/drawing/2014/main" val="3559271138"/>
                    </a:ext>
                  </a:extLst>
                </a:gridCol>
                <a:gridCol w="1879600">
                  <a:extLst>
                    <a:ext uri="{9D8B030D-6E8A-4147-A177-3AD203B41FA5}">
                      <a16:colId xmlns:a16="http://schemas.microsoft.com/office/drawing/2014/main" val="2666899210"/>
                    </a:ext>
                  </a:extLst>
                </a:gridCol>
              </a:tblGrid>
              <a:tr h="370840">
                <a:tc>
                  <a:txBody>
                    <a:bodyPr/>
                    <a:lstStyle/>
                    <a:p>
                      <a:pPr algn="ctr" hangingPunct="0">
                        <a:spcBef>
                          <a:spcPts val="200"/>
                        </a:spcBef>
                        <a:spcAft>
                          <a:spcPts val="200"/>
                        </a:spcAft>
                        <a:buNone/>
                      </a:pPr>
                      <a:r>
                        <a:rPr lang="en-US" sz="1600" b="1" dirty="0">
                          <a:effectLst/>
                        </a:rPr>
                        <a:t>Transaction</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Operation</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Reference</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hangingPunct="0">
                        <a:spcBef>
                          <a:spcPts val="200"/>
                        </a:spcBef>
                        <a:spcAft>
                          <a:spcPts val="200"/>
                        </a:spcAft>
                        <a:buNone/>
                      </a:pPr>
                      <a:r>
                        <a:rPr lang="en-US" sz="1600" b="1" dirty="0">
                          <a:effectLst/>
                        </a:rPr>
                        <a:t>DIMSE Service</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6876597"/>
                  </a:ext>
                </a:extLst>
              </a:tr>
              <a:tr h="370840">
                <a:tc>
                  <a:txBody>
                    <a:bodyPr/>
                    <a:lstStyle/>
                    <a:p>
                      <a:pPr hangingPunct="0">
                        <a:spcBef>
                          <a:spcPts val="200"/>
                        </a:spcBef>
                        <a:spcAft>
                          <a:spcPts val="200"/>
                        </a:spcAft>
                        <a:buNone/>
                      </a:pPr>
                      <a:r>
                        <a:rPr lang="en-US" sz="1600">
                          <a:effectLst/>
                        </a:rPr>
                        <a:t>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Create MPPS Instance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PS3.4, F.7.2.1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N-CREATE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2017996114"/>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Set MPPS Information</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PS3.4, F.7.2.2</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N-SET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771102512"/>
                  </a:ext>
                </a:extLst>
              </a:tr>
              <a:tr h="370840">
                <a:tc>
                  <a:txBody>
                    <a:bodyPr/>
                    <a:lstStyle/>
                    <a:p>
                      <a:pPr hangingPunct="0">
                        <a:spcBef>
                          <a:spcPts val="200"/>
                        </a:spcBef>
                        <a:spcAft>
                          <a:spcPts val="200"/>
                        </a:spcAft>
                        <a:buNone/>
                      </a:pPr>
                      <a:r>
                        <a:rPr lang="en-US" sz="1600">
                          <a:effectLst/>
                        </a:rPr>
                        <a:t>Retrieve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Get MPPS Information  </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PS3.4, F.8.2.1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N-GET</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3947646028"/>
                  </a:ext>
                </a:extLst>
              </a:tr>
            </a:tbl>
          </a:graphicData>
        </a:graphic>
      </p:graphicFrame>
      <p:sp>
        <p:nvSpPr>
          <p:cNvPr id="4" name="Date Placeholder 3">
            <a:extLst>
              <a:ext uri="{FF2B5EF4-FFF2-40B4-BE49-F238E27FC236}">
                <a16:creationId xmlns:a16="http://schemas.microsoft.com/office/drawing/2014/main" id="{F041E2AD-F345-6E7B-3F15-8BFDADC75EF5}"/>
              </a:ext>
            </a:extLst>
          </p:cNvPr>
          <p:cNvSpPr>
            <a:spLocks noGrp="1"/>
          </p:cNvSpPr>
          <p:nvPr>
            <p:ph type="dt" sz="half" idx="2"/>
          </p:nvPr>
        </p:nvSpPr>
        <p:spPr/>
        <p:txBody>
          <a:bodyPr/>
          <a:lstStyle/>
          <a:p>
            <a:r>
              <a:rPr lang="en-US" dirty="0"/>
              <a:t>July 2025</a:t>
            </a:r>
          </a:p>
        </p:txBody>
      </p:sp>
      <p:sp>
        <p:nvSpPr>
          <p:cNvPr id="5" name="Footer Placeholder 4">
            <a:extLst>
              <a:ext uri="{FF2B5EF4-FFF2-40B4-BE49-F238E27FC236}">
                <a16:creationId xmlns:a16="http://schemas.microsoft.com/office/drawing/2014/main" id="{7C5EA4F3-D131-F32C-E1C1-A4C7C46B6742}"/>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A5C4BBFE-A501-3132-A49B-4C8CE9036491}"/>
              </a:ext>
            </a:extLst>
          </p:cNvPr>
          <p:cNvSpPr>
            <a:spLocks noGrp="1"/>
          </p:cNvSpPr>
          <p:nvPr>
            <p:ph type="sldNum" sz="quarter" idx="4"/>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18119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5894-C509-D1FB-40FD-28C4A305507A}"/>
              </a:ext>
            </a:extLst>
          </p:cNvPr>
          <p:cNvSpPr>
            <a:spLocks noGrp="1"/>
          </p:cNvSpPr>
          <p:nvPr>
            <p:ph type="title"/>
          </p:nvPr>
        </p:nvSpPr>
        <p:spPr/>
        <p:txBody>
          <a:bodyPr/>
          <a:lstStyle/>
          <a:p>
            <a:r>
              <a:rPr lang="en-US" dirty="0"/>
              <a:t>Modality Performed Procedure Step Service</a:t>
            </a:r>
            <a:br>
              <a:rPr lang="en-US" dirty="0"/>
            </a:br>
            <a:r>
              <a:rPr lang="en-US" sz="1800" dirty="0"/>
              <a:t>SYNTAX</a:t>
            </a:r>
            <a:endParaRPr lang="en-US" dirty="0"/>
          </a:p>
        </p:txBody>
      </p:sp>
      <p:graphicFrame>
        <p:nvGraphicFramePr>
          <p:cNvPr id="7" name="Content Placeholder 6">
            <a:extLst>
              <a:ext uri="{FF2B5EF4-FFF2-40B4-BE49-F238E27FC236}">
                <a16:creationId xmlns:a16="http://schemas.microsoft.com/office/drawing/2014/main" id="{1047DFBC-4C1F-0481-B684-62F918DE2B0F}"/>
              </a:ext>
            </a:extLst>
          </p:cNvPr>
          <p:cNvGraphicFramePr>
            <a:graphicFrameLocks noGrp="1"/>
          </p:cNvGraphicFramePr>
          <p:nvPr>
            <p:ph idx="1"/>
            <p:extLst>
              <p:ext uri="{D42A27DB-BD31-4B8C-83A1-F6EECF244321}">
                <p14:modId xmlns:p14="http://schemas.microsoft.com/office/powerpoint/2010/main" val="2919041579"/>
              </p:ext>
            </p:extLst>
          </p:nvPr>
        </p:nvGraphicFramePr>
        <p:xfrm>
          <a:off x="581025" y="2181225"/>
          <a:ext cx="11029950" cy="3632200"/>
        </p:xfrm>
        <a:graphic>
          <a:graphicData uri="http://schemas.openxmlformats.org/drawingml/2006/table">
            <a:tbl>
              <a:tblPr firstRow="1">
                <a:tableStyleId>{7DF18680-E054-41AD-8BC1-D1AEF772440D}</a:tableStyleId>
              </a:tblPr>
              <a:tblGrid>
                <a:gridCol w="1438275">
                  <a:extLst>
                    <a:ext uri="{9D8B030D-6E8A-4147-A177-3AD203B41FA5}">
                      <a16:colId xmlns:a16="http://schemas.microsoft.com/office/drawing/2014/main" val="3765249289"/>
                    </a:ext>
                  </a:extLst>
                </a:gridCol>
                <a:gridCol w="9591675">
                  <a:extLst>
                    <a:ext uri="{9D8B030D-6E8A-4147-A177-3AD203B41FA5}">
                      <a16:colId xmlns:a16="http://schemas.microsoft.com/office/drawing/2014/main" val="3302741916"/>
                    </a:ext>
                  </a:extLst>
                </a:gridCol>
              </a:tblGrid>
              <a:tr h="370840">
                <a:tc>
                  <a:txBody>
                    <a:bodyPr/>
                    <a:lstStyle/>
                    <a:p>
                      <a:r>
                        <a:rPr lang="en-US" dirty="0"/>
                        <a:t>Transaction</a:t>
                      </a:r>
                    </a:p>
                  </a:txBody>
                  <a:tcPr/>
                </a:tc>
                <a:tc>
                  <a:txBody>
                    <a:bodyPr/>
                    <a:lstStyle/>
                    <a:p>
                      <a:r>
                        <a:rPr lang="en-US" dirty="0"/>
                        <a:t>Request Syntax</a:t>
                      </a:r>
                    </a:p>
                  </a:txBody>
                  <a:tcPr/>
                </a:tc>
                <a:extLst>
                  <a:ext uri="{0D108BD9-81ED-4DB2-BD59-A6C34878D82A}">
                    <a16:rowId xmlns:a16="http://schemas.microsoft.com/office/drawing/2014/main" val="546136581"/>
                  </a:ext>
                </a:extLst>
              </a:tr>
              <a:tr h="370840">
                <a:tc>
                  <a:txBody>
                    <a:bodyPr/>
                    <a:lstStyle/>
                    <a:p>
                      <a:pPr hangingPunct="0">
                        <a:spcBef>
                          <a:spcPts val="200"/>
                        </a:spcBef>
                        <a:spcAft>
                          <a:spcPts val="200"/>
                        </a:spcAft>
                        <a:buNone/>
                      </a:pPr>
                      <a:r>
                        <a:rPr lang="en-US" sz="1600" dirty="0">
                          <a:effectLst/>
                        </a:rPr>
                        <a:t>Create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PUT SP /modality-performed-procedure-steps/{</a:t>
                      </a:r>
                      <a:r>
                        <a:rPr lang="en-US" sz="1400" kern="1200" dirty="0" err="1">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 </a:t>
                      </a:r>
                    </a:p>
                    <a:p>
                      <a:pPr hangingPunct="0"/>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payload</a:t>
                      </a:r>
                    </a:p>
                  </a:txBody>
                  <a:tcPr>
                    <a:solidFill>
                      <a:schemeClr val="accent5">
                        <a:lumMod val="20000"/>
                        <a:lumOff val="80000"/>
                      </a:schemeClr>
                    </a:solidFill>
                  </a:tcPr>
                </a:tc>
                <a:extLst>
                  <a:ext uri="{0D108BD9-81ED-4DB2-BD59-A6C34878D82A}">
                    <a16:rowId xmlns:a16="http://schemas.microsoft.com/office/drawing/2014/main" val="3211197354"/>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PATCH SP /modality-performed-procedure-steps/{</a:t>
                      </a:r>
                      <a:r>
                        <a:rPr lang="en-US" sz="1400" b="0" kern="1200" dirty="0" err="1">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payload</a:t>
                      </a:r>
                    </a:p>
                  </a:txBody>
                  <a:tcPr>
                    <a:solidFill>
                      <a:schemeClr val="accent5">
                        <a:lumMod val="20000"/>
                        <a:lumOff val="80000"/>
                      </a:schemeClr>
                    </a:solidFill>
                  </a:tcPr>
                </a:tc>
                <a:extLst>
                  <a:ext uri="{0D108BD9-81ED-4DB2-BD59-A6C34878D82A}">
                    <a16:rowId xmlns:a16="http://schemas.microsoft.com/office/drawing/2014/main" val="1653623691"/>
                  </a:ext>
                </a:extLst>
              </a:tr>
              <a:tr h="370840">
                <a:tc>
                  <a:txBody>
                    <a:bodyPr/>
                    <a:lstStyle/>
                    <a:p>
                      <a:pPr hangingPunct="0">
                        <a:spcBef>
                          <a:spcPts val="200"/>
                        </a:spcBef>
                        <a:spcAft>
                          <a:spcPts val="200"/>
                        </a:spcAft>
                        <a:buNone/>
                      </a:pPr>
                      <a:r>
                        <a:rPr lang="en-US" sz="1600" dirty="0">
                          <a:effectLst/>
                        </a:rPr>
                        <a:t>Retrieve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GET SP /modality-performed-procedure-steps/{</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includefield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a:t>
                      </a:r>
                    </a:p>
                  </a:txBody>
                  <a:tcPr>
                    <a:solidFill>
                      <a:schemeClr val="accent5">
                        <a:lumMod val="20000"/>
                        <a:lumOff val="80000"/>
                      </a:schemeClr>
                    </a:solidFill>
                  </a:tcPr>
                </a:tc>
                <a:extLst>
                  <a:ext uri="{0D108BD9-81ED-4DB2-BD59-A6C34878D82A}">
                    <a16:rowId xmlns:a16="http://schemas.microsoft.com/office/drawing/2014/main" val="3901137819"/>
                  </a:ext>
                </a:extLst>
              </a:tr>
            </a:tbl>
          </a:graphicData>
        </a:graphic>
      </p:graphicFrame>
      <p:sp>
        <p:nvSpPr>
          <p:cNvPr id="4" name="Date Placeholder 3">
            <a:extLst>
              <a:ext uri="{FF2B5EF4-FFF2-40B4-BE49-F238E27FC236}">
                <a16:creationId xmlns:a16="http://schemas.microsoft.com/office/drawing/2014/main" id="{92BC1A42-8F66-F71A-DEE4-7A86A0EC7A18}"/>
              </a:ext>
            </a:extLst>
          </p:cNvPr>
          <p:cNvSpPr>
            <a:spLocks noGrp="1"/>
          </p:cNvSpPr>
          <p:nvPr>
            <p:ph type="dt" sz="half" idx="2"/>
          </p:nvPr>
        </p:nvSpPr>
        <p:spPr/>
        <p:txBody>
          <a:bodyPr/>
          <a:lstStyle/>
          <a:p>
            <a:r>
              <a:rPr lang="en-US" dirty="0"/>
              <a:t>July 2025</a:t>
            </a:r>
          </a:p>
        </p:txBody>
      </p:sp>
      <p:sp>
        <p:nvSpPr>
          <p:cNvPr id="5" name="Footer Placeholder 4">
            <a:extLst>
              <a:ext uri="{FF2B5EF4-FFF2-40B4-BE49-F238E27FC236}">
                <a16:creationId xmlns:a16="http://schemas.microsoft.com/office/drawing/2014/main" id="{D75021FE-E069-429E-B81E-7BC91BA2D063}"/>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C01FDD3A-F8D3-7453-5D75-2F5C7FF04A26}"/>
              </a:ext>
            </a:extLst>
          </p:cNvPr>
          <p:cNvSpPr>
            <a:spLocks noGrp="1"/>
          </p:cNvSpPr>
          <p:nvPr>
            <p:ph type="sldNum" sz="quarter" idx="4"/>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81573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5E82-9107-8470-6E85-F497BDE355BB}"/>
              </a:ext>
            </a:extLst>
          </p:cNvPr>
          <p:cNvSpPr>
            <a:spLocks noGrp="1"/>
          </p:cNvSpPr>
          <p:nvPr>
            <p:ph type="title"/>
          </p:nvPr>
        </p:nvSpPr>
        <p:spPr/>
        <p:txBody>
          <a:bodyPr/>
          <a:lstStyle/>
          <a:p>
            <a:r>
              <a:rPr lang="en-US" dirty="0"/>
              <a:t>Modality Procedure STEP Services</a:t>
            </a:r>
            <a:br>
              <a:rPr lang="en-US" dirty="0"/>
            </a:br>
            <a:r>
              <a:rPr lang="en-US" sz="1800" dirty="0"/>
              <a:t>Support of Transactions</a:t>
            </a:r>
          </a:p>
        </p:txBody>
      </p:sp>
      <p:graphicFrame>
        <p:nvGraphicFramePr>
          <p:cNvPr id="7" name="Content Placeholder 6">
            <a:extLst>
              <a:ext uri="{FF2B5EF4-FFF2-40B4-BE49-F238E27FC236}">
                <a16:creationId xmlns:a16="http://schemas.microsoft.com/office/drawing/2014/main" id="{71F1FDC6-1982-5E8A-9530-656AAB20E29D}"/>
              </a:ext>
            </a:extLst>
          </p:cNvPr>
          <p:cNvGraphicFramePr>
            <a:graphicFrameLocks noGrp="1"/>
          </p:cNvGraphicFramePr>
          <p:nvPr>
            <p:ph idx="1"/>
            <p:extLst>
              <p:ext uri="{D42A27DB-BD31-4B8C-83A1-F6EECF244321}">
                <p14:modId xmlns:p14="http://schemas.microsoft.com/office/powerpoint/2010/main" val="1790673231"/>
              </p:ext>
            </p:extLst>
          </p:nvPr>
        </p:nvGraphicFramePr>
        <p:xfrm>
          <a:off x="581025" y="2181225"/>
          <a:ext cx="11029950" cy="2011680"/>
        </p:xfrm>
        <a:graphic>
          <a:graphicData uri="http://schemas.openxmlformats.org/drawingml/2006/table">
            <a:tbl>
              <a:tblPr firstRow="1">
                <a:tableStyleId>{7DF18680-E054-41AD-8BC1-D1AEF772440D}</a:tableStyleId>
              </a:tblPr>
              <a:tblGrid>
                <a:gridCol w="3959077">
                  <a:extLst>
                    <a:ext uri="{9D8B030D-6E8A-4147-A177-3AD203B41FA5}">
                      <a16:colId xmlns:a16="http://schemas.microsoft.com/office/drawing/2014/main" val="1921922721"/>
                    </a:ext>
                  </a:extLst>
                </a:gridCol>
                <a:gridCol w="3394223">
                  <a:extLst>
                    <a:ext uri="{9D8B030D-6E8A-4147-A177-3AD203B41FA5}">
                      <a16:colId xmlns:a16="http://schemas.microsoft.com/office/drawing/2014/main" val="760495755"/>
                    </a:ext>
                  </a:extLst>
                </a:gridCol>
                <a:gridCol w="3676650">
                  <a:extLst>
                    <a:ext uri="{9D8B030D-6E8A-4147-A177-3AD203B41FA5}">
                      <a16:colId xmlns:a16="http://schemas.microsoft.com/office/drawing/2014/main" val="1246490534"/>
                    </a:ext>
                  </a:extLst>
                </a:gridCol>
              </a:tblGrid>
              <a:tr h="188021">
                <a:tc>
                  <a:txBody>
                    <a:bodyPr/>
                    <a:lstStyle/>
                    <a:p>
                      <a:r>
                        <a:rPr lang="en-US" sz="1600" dirty="0"/>
                        <a:t>Service</a:t>
                      </a:r>
                    </a:p>
                  </a:txBody>
                  <a:tcPr/>
                </a:tc>
                <a:tc>
                  <a:txBody>
                    <a:bodyPr/>
                    <a:lstStyle/>
                    <a:p>
                      <a:r>
                        <a:rPr lang="en-US" sz="1600" dirty="0"/>
                        <a:t>Transaction</a:t>
                      </a:r>
                    </a:p>
                  </a:txBody>
                  <a:tcPr/>
                </a:tc>
                <a:tc>
                  <a:txBody>
                    <a:bodyPr/>
                    <a:lstStyle/>
                    <a:p>
                      <a:r>
                        <a:rPr lang="en-US" sz="1600" dirty="0"/>
                        <a:t>Support</a:t>
                      </a:r>
                    </a:p>
                  </a:txBody>
                  <a:tcPr/>
                </a:tc>
                <a:extLst>
                  <a:ext uri="{0D108BD9-81ED-4DB2-BD59-A6C34878D82A}">
                    <a16:rowId xmlns:a16="http://schemas.microsoft.com/office/drawing/2014/main" val="3774503622"/>
                  </a:ext>
                </a:extLst>
              </a:tr>
              <a:tr h="335280">
                <a:tc>
                  <a:txBody>
                    <a:bodyPr/>
                    <a:lstStyle/>
                    <a:p>
                      <a:r>
                        <a:rPr lang="en-US" sz="1600" dirty="0"/>
                        <a:t>N.A.</a:t>
                      </a:r>
                    </a:p>
                  </a:txBody>
                  <a:tcPr>
                    <a:solidFill>
                      <a:schemeClr val="accent5">
                        <a:lumMod val="20000"/>
                        <a:lumOff val="80000"/>
                      </a:schemeClr>
                    </a:solidFill>
                  </a:tcPr>
                </a:tc>
                <a:tc>
                  <a:txBody>
                    <a:bodyPr/>
                    <a:lstStyle/>
                    <a:p>
                      <a:pPr hangingPunct="0">
                        <a:spcBef>
                          <a:spcPts val="200"/>
                        </a:spcBef>
                        <a:spcAft>
                          <a:spcPts val="200"/>
                        </a:spcAft>
                        <a:buNone/>
                      </a:pPr>
                      <a:r>
                        <a:rPr lang="en-US" sz="1600" dirty="0">
                          <a:effectLst/>
                        </a:rPr>
                        <a:t>Retrieve Capabilities</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Required</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36072773"/>
                  </a:ext>
                </a:extLst>
              </a:tr>
              <a:tr h="335280">
                <a:tc>
                  <a:txBody>
                    <a:bodyPr/>
                    <a:lstStyle/>
                    <a:p>
                      <a:r>
                        <a:rPr lang="en-US" sz="1600" dirty="0"/>
                        <a:t>Modality Scheduled Procedure Step Service</a:t>
                      </a:r>
                    </a:p>
                  </a:txBody>
                  <a:tcPr>
                    <a:solidFill>
                      <a:schemeClr val="accent5">
                        <a:lumMod val="20000"/>
                        <a:lumOff val="80000"/>
                      </a:schemeClr>
                    </a:solidFill>
                  </a:tcPr>
                </a:tc>
                <a:tc>
                  <a:txBody>
                    <a:bodyPr/>
                    <a:lstStyle/>
                    <a:p>
                      <a:pPr hangingPunct="0">
                        <a:spcBef>
                          <a:spcPts val="200"/>
                        </a:spcBef>
                        <a:spcAft>
                          <a:spcPts val="200"/>
                        </a:spcAft>
                        <a:buNone/>
                      </a:pPr>
                      <a:r>
                        <a:rPr lang="en-US" sz="1600" dirty="0">
                          <a:effectLst/>
                          <a:latin typeface="Gill Sans MT" panose="020B0502020104020203" pitchFamily="34" charset="0"/>
                          <a:ea typeface="Times New Roman" panose="02020603050405020304" pitchFamily="18" charset="0"/>
                          <a:cs typeface="Times New Roman" panose="02020603050405020304" pitchFamily="18" charset="0"/>
                        </a:rPr>
                        <a:t>Search</a:t>
                      </a: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latin typeface="Gill Sans MT" panose="020B0502020104020203" pitchFamily="34" charset="0"/>
                          <a:ea typeface="Times New Roman" panose="02020603050405020304" pitchFamily="18" charset="0"/>
                          <a:cs typeface="Times New Roman" panose="02020603050405020304" pitchFamily="18" charset="0"/>
                        </a:rPr>
                        <a:t>Required</a:t>
                      </a:r>
                    </a:p>
                  </a:txBody>
                  <a:tcPr marL="68580" marR="68580" marT="0" marB="0">
                    <a:solidFill>
                      <a:schemeClr val="accent5">
                        <a:lumMod val="20000"/>
                        <a:lumOff val="80000"/>
                      </a:schemeClr>
                    </a:solidFill>
                  </a:tcPr>
                </a:tc>
                <a:extLst>
                  <a:ext uri="{0D108BD9-81ED-4DB2-BD59-A6C34878D82A}">
                    <a16:rowId xmlns:a16="http://schemas.microsoft.com/office/drawing/2014/main" val="4002505104"/>
                  </a:ext>
                </a:extLst>
              </a:tr>
              <a:tr h="335280">
                <a:tc rowSpan="3">
                  <a:txBody>
                    <a:bodyPr/>
                    <a:lstStyle/>
                    <a:p>
                      <a:r>
                        <a:rPr lang="en-US" sz="1600" dirty="0"/>
                        <a:t>Modality Performed Procedure Step Service</a:t>
                      </a:r>
                    </a:p>
                  </a:txBody>
                  <a:tcPr>
                    <a:solidFill>
                      <a:schemeClr val="accent5">
                        <a:lumMod val="20000"/>
                        <a:lumOff val="80000"/>
                      </a:schemeClr>
                    </a:solidFill>
                  </a:tcPr>
                </a:tc>
                <a:tc>
                  <a:txBody>
                    <a:bodyPr/>
                    <a:lstStyle/>
                    <a:p>
                      <a:pPr hangingPunct="0">
                        <a:spcBef>
                          <a:spcPts val="200"/>
                        </a:spcBef>
                        <a:spcAft>
                          <a:spcPts val="200"/>
                        </a:spcAft>
                        <a:buNone/>
                      </a:pPr>
                      <a:r>
                        <a:rPr lang="en-US" sz="1600" dirty="0">
                          <a:effectLst/>
                        </a:rPr>
                        <a:t>Create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Required</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2206423507"/>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Update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Required</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3063524485"/>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Retrieve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Optional</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36630112"/>
                  </a:ext>
                </a:extLst>
              </a:tr>
            </a:tbl>
          </a:graphicData>
        </a:graphic>
      </p:graphicFrame>
      <p:sp>
        <p:nvSpPr>
          <p:cNvPr id="4" name="Date Placeholder 3">
            <a:extLst>
              <a:ext uri="{FF2B5EF4-FFF2-40B4-BE49-F238E27FC236}">
                <a16:creationId xmlns:a16="http://schemas.microsoft.com/office/drawing/2014/main" id="{047B91A5-96D8-D309-C594-6146EF8289E5}"/>
              </a:ext>
            </a:extLst>
          </p:cNvPr>
          <p:cNvSpPr>
            <a:spLocks noGrp="1"/>
          </p:cNvSpPr>
          <p:nvPr>
            <p:ph type="dt" sz="half" idx="2"/>
          </p:nvPr>
        </p:nvSpPr>
        <p:spPr/>
        <p:txBody>
          <a:bodyPr/>
          <a:lstStyle/>
          <a:p>
            <a:r>
              <a:rPr lang="en-US" dirty="0"/>
              <a:t>July 2025</a:t>
            </a:r>
          </a:p>
        </p:txBody>
      </p:sp>
      <p:sp>
        <p:nvSpPr>
          <p:cNvPr id="5" name="Footer Placeholder 4">
            <a:extLst>
              <a:ext uri="{FF2B5EF4-FFF2-40B4-BE49-F238E27FC236}">
                <a16:creationId xmlns:a16="http://schemas.microsoft.com/office/drawing/2014/main" id="{8A51316E-E73C-F334-4DF6-C40D087B07A8}"/>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FC23968E-0B80-4051-4525-568A0202CE61}"/>
              </a:ext>
            </a:extLst>
          </p:cNvPr>
          <p:cNvSpPr>
            <a:spLocks noGrp="1"/>
          </p:cNvSpPr>
          <p:nvPr>
            <p:ph type="sldNum" sz="quarter" idx="4"/>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19329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a407a2d-7675-4d17-8692-b3ac285306e4}" enabled="0" method="" siteId="{1a407a2d-7675-4d17-8692-b3ac285306e4}" removed="1"/>
</clbl:labelList>
</file>

<file path=docProps/app.xml><?xml version="1.0" encoding="utf-8"?>
<Properties xmlns="http://schemas.openxmlformats.org/officeDocument/2006/extended-properties" xmlns:vt="http://schemas.openxmlformats.org/officeDocument/2006/docPropsVTypes">
  <Template>TM03457464[[fn=Dividend]]</Template>
  <TotalTime>12286</TotalTime>
  <Words>911</Words>
  <Application>Microsoft Office PowerPoint</Application>
  <PresentationFormat>Widescreen</PresentationFormat>
  <Paragraphs>176</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Gill Sans MT</vt:lpstr>
      <vt:lpstr>Helvetica</vt:lpstr>
      <vt:lpstr>Noto Sans Mono ExtraCondensed M</vt:lpstr>
      <vt:lpstr>Wingdings 2</vt:lpstr>
      <vt:lpstr>Dividend</vt:lpstr>
      <vt:lpstr>Supplement 246 – DICOMweb Modality Procedure Step Services WG27 Letter Ballot</vt:lpstr>
      <vt:lpstr>Work item 2023-10-C – DICOMweb Modality Services</vt:lpstr>
      <vt:lpstr>Overview of Services</vt:lpstr>
      <vt:lpstr>Modality Scheduled Procedure Step Service  Resources and Transactions</vt:lpstr>
      <vt:lpstr>Modality Scheduled Procedure Step Service DIMSE Relation and SYNTAX</vt:lpstr>
      <vt:lpstr>Modality Performed Procedure Step Service RESources and Transactions</vt:lpstr>
      <vt:lpstr>Modality Performed Procedure Step Service DIMSE Relation</vt:lpstr>
      <vt:lpstr>Modality Performed Procedure Step Service SYNTAX</vt:lpstr>
      <vt:lpstr>Modality Procedure STEP Services Support of Transactions</vt:lpstr>
      <vt:lpstr>Example of a Dual-Headed Server in Mixed Eco-System Basic Worklist Service / Modality Scheduled Procedure Step Service</vt:lpstr>
      <vt:lpstr>Example of a Dual-Headed Server in Mixed Eco-System Modality Performed Procedure Step Service</vt:lpstr>
      <vt:lpstr>References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DICOMweb Modality Workflow Services</dc:title>
  <dc:subject>Public Comment</dc:subject>
  <dc:creator>Dieter Krotz and Jeroen Medema</dc:creator>
  <cp:keywords>DICOMweb Modality Workflow Service MWL MPPS</cp:keywords>
  <cp:lastModifiedBy>Jeroen Medema</cp:lastModifiedBy>
  <cp:revision>10</cp:revision>
  <dcterms:created xsi:type="dcterms:W3CDTF">2023-06-13T16:48:30Z</dcterms:created>
  <dcterms:modified xsi:type="dcterms:W3CDTF">2025-06-16T08:23:33Z</dcterms:modified>
  <cp:category>DICOMweb</cp:category>
</cp:coreProperties>
</file>