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2">
  <p:sldMasterIdLst>
    <p:sldMasterId id="2147483672" r:id="rId1"/>
  </p:sldMasterIdLst>
  <p:notesMasterIdLst>
    <p:notesMasterId r:id="rId17"/>
  </p:notesMasterIdLst>
  <p:sldIdLst>
    <p:sldId id="256" r:id="rId2"/>
    <p:sldId id="418" r:id="rId3"/>
    <p:sldId id="440" r:id="rId4"/>
    <p:sldId id="459" r:id="rId5"/>
    <p:sldId id="450" r:id="rId6"/>
    <p:sldId id="457" r:id="rId7"/>
    <p:sldId id="458" r:id="rId8"/>
    <p:sldId id="465" r:id="rId9"/>
    <p:sldId id="460" r:id="rId10"/>
    <p:sldId id="461" r:id="rId11"/>
    <p:sldId id="466" r:id="rId12"/>
    <p:sldId id="462" r:id="rId13"/>
    <p:sldId id="463" r:id="rId14"/>
    <p:sldId id="464" r:id="rId15"/>
    <p:sldId id="456" r:id="rId16"/>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C777"/>
    <a:srgbClr val="F0F5EC"/>
    <a:srgbClr val="B7E6FF"/>
    <a:srgbClr val="9AB6D3"/>
    <a:srgbClr val="86B2D8"/>
    <a:srgbClr val="F5EED6"/>
    <a:srgbClr val="005695"/>
    <a:srgbClr val="B2CEE7"/>
    <a:srgbClr val="CCDEF0"/>
    <a:srgbClr val="1859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3" autoAdjust="0"/>
    <p:restoredTop sz="96305" autoAdjust="0"/>
  </p:normalViewPr>
  <p:slideViewPr>
    <p:cSldViewPr snapToGrid="0">
      <p:cViewPr varScale="1">
        <p:scale>
          <a:sx n="103" d="100"/>
          <a:sy n="103" d="100"/>
        </p:scale>
        <p:origin x="760" y="288"/>
      </p:cViewPr>
      <p:guideLst>
        <p:guide orient="horz" pos="2160"/>
        <p:guide pos="3840"/>
      </p:guideLst>
    </p:cSldViewPr>
  </p:slideViewPr>
  <p:outlineViewPr>
    <p:cViewPr>
      <p:scale>
        <a:sx n="33" d="100"/>
        <a:sy n="33" d="100"/>
      </p:scale>
      <p:origin x="0" y="-1493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Espace réservé de la date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9C2D484-E815-E54C-BEA7-9A927767E662}" type="datetimeFigureOut">
              <a:rPr lang="en-US" smtClean="0"/>
              <a:t>2025-03-24</a:t>
            </a:fld>
            <a:endParaRPr lang="en-US" dirty="0"/>
          </a:p>
        </p:txBody>
      </p:sp>
      <p:sp>
        <p:nvSpPr>
          <p:cNvPr id="4" name="Espace réservé de l’image des diapositives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Espace réservé des commentaire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92D68CF-5598-6B46-BB52-E9FA2B921C31}" type="slidenum">
              <a:rPr lang="en-US" smtClean="0"/>
              <a:t>‹#›</a:t>
            </a:fld>
            <a:endParaRPr lang="en-US" dirty="0"/>
          </a:p>
        </p:txBody>
      </p:sp>
    </p:spTree>
    <p:extLst>
      <p:ext uri="{BB962C8B-B14F-4D97-AF65-F5344CB8AC3E}">
        <p14:creationId xmlns:p14="http://schemas.microsoft.com/office/powerpoint/2010/main" val="97852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63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r-FR" dirty="0"/>
              <a:t>2019-03-25</a:t>
            </a:r>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52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96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459AFA8C-1841-3144-0832-C80B981FEFE8}"/>
              </a:ext>
            </a:extLst>
          </p:cNvPr>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dirty="0"/>
              <a:t>March 2025</a:t>
            </a:r>
          </a:p>
        </p:txBody>
      </p:sp>
      <p:sp>
        <p:nvSpPr>
          <p:cNvPr id="9" name="Footer Placeholder 4">
            <a:extLst>
              <a:ext uri="{FF2B5EF4-FFF2-40B4-BE49-F238E27FC236}">
                <a16:creationId xmlns:a16="http://schemas.microsoft.com/office/drawing/2014/main" id="{1A0C623B-6006-2EAE-1071-364F19BA30C9}"/>
              </a:ext>
            </a:extLst>
          </p:cNvPr>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2025</a:t>
            </a:r>
            <a:endParaRPr lang="en-US" dirty="0"/>
          </a:p>
        </p:txBody>
      </p:sp>
      <p:sp>
        <p:nvSpPr>
          <p:cNvPr id="10" name="Slide Number Placeholder 5">
            <a:extLst>
              <a:ext uri="{FF2B5EF4-FFF2-40B4-BE49-F238E27FC236}">
                <a16:creationId xmlns:a16="http://schemas.microsoft.com/office/drawing/2014/main" id="{912A9FA4-6156-3457-560C-8391E21309C6}"/>
              </a:ext>
            </a:extLst>
          </p:cNvPr>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27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9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168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r-FR" dirty="0"/>
              <a:t>2019-03-25</a:t>
            </a:r>
            <a:endParaRPr lang="en-US" dirty="0"/>
          </a:p>
        </p:txBody>
      </p:sp>
      <p:sp>
        <p:nvSpPr>
          <p:cNvPr id="8" name="Footer Placeholder 7"/>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49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dirty="0"/>
              <a:t>2019-03-25</a:t>
            </a:r>
            <a:endParaRPr lang="en-US" dirty="0"/>
          </a:p>
        </p:txBody>
      </p:sp>
      <p:sp>
        <p:nvSpPr>
          <p:cNvPr id="4" name="Footer Placeholder 3"/>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96359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dirty="0"/>
              <a:t>2019-03-25</a:t>
            </a:r>
            <a:endParaRPr lang="en-US" dirty="0"/>
          </a:p>
        </p:txBody>
      </p:sp>
      <p:sp>
        <p:nvSpPr>
          <p:cNvPr id="3" name="Footer Placeholder 2"/>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83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88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61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dirty="0"/>
              <a:t>March 2025</a:t>
            </a:r>
          </a:p>
        </p:txBody>
      </p:sp>
      <p:sp>
        <p:nvSpPr>
          <p:cNvPr id="5" name="Footer Placeholder 4"/>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0E4972C0-5D2F-6AA2-A39F-575ED127B18D}"/>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8962201" y="607784"/>
            <a:ext cx="2648607" cy="578070"/>
          </a:xfrm>
          <a:prstGeom prst="rect">
            <a:avLst/>
          </a:prstGeom>
        </p:spPr>
      </p:pic>
    </p:spTree>
    <p:extLst>
      <p:ext uri="{BB962C8B-B14F-4D97-AF65-F5344CB8AC3E}">
        <p14:creationId xmlns:p14="http://schemas.microsoft.com/office/powerpoint/2010/main" val="2708962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com.nema.org/medical/dicom/current/output/html/part04.html#sect_K.6.1" TargetMode="External"/><Relationship Id="rId2" Type="http://schemas.openxmlformats.org/officeDocument/2006/relationships/hyperlink" Target="https://dicom.nema.org/medical/dicom/current/output/html/part04.html#chapter_K" TargetMode="External"/><Relationship Id="rId1" Type="http://schemas.openxmlformats.org/officeDocument/2006/relationships/slideLayout" Target="../slideLayouts/slideLayout2.xml"/><Relationship Id="rId6" Type="http://schemas.openxmlformats.org/officeDocument/2006/relationships/hyperlink" Target="https://dicom.nema.org/medical/dicom/current/output/html/part18.html#chapter_11" TargetMode="External"/><Relationship Id="rId5" Type="http://schemas.openxmlformats.org/officeDocument/2006/relationships/hyperlink" Target="https://dicom.nema.org/medical/dicom/current/output/html/part04.html#sect_F.7" TargetMode="External"/><Relationship Id="rId4" Type="http://schemas.openxmlformats.org/officeDocument/2006/relationships/hyperlink" Target="https://dicom.nema.org/medical/dicom/current/output/html/part04.html#chapter_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JSON_Pat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title"/>
          </p:nvPr>
        </p:nvSpPr>
        <p:spPr/>
        <p:txBody>
          <a:bodyPr>
            <a:normAutofit/>
          </a:bodyPr>
          <a:lstStyle/>
          <a:p>
            <a:r>
              <a:rPr lang="en-US" sz="2800" b="1" cap="none" dirty="0">
                <a:solidFill>
                  <a:schemeClr val="accent2"/>
                </a:solidFill>
                <a:latin typeface="Arial" panose="020B0604020202020204" pitchFamily="34" charset="0"/>
                <a:cs typeface="Arial" panose="020B0604020202020204" pitchFamily="34" charset="0"/>
              </a:rPr>
              <a:t>Supplement 246 – DICOMweb Modality Workflow Services</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WG27</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Public Comment</a:t>
            </a: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1899130" y="4656527"/>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2455F8EA-18DA-34F3-08EA-562E49818513}"/>
              </a:ext>
            </a:extLst>
          </p:cNvPr>
          <p:cNvSpPr>
            <a:spLocks noGrp="1"/>
          </p:cNvSpPr>
          <p:nvPr>
            <p:ph type="body" idx="1"/>
          </p:nvPr>
        </p:nvSpPr>
        <p:spPr/>
        <p:txBody>
          <a:bodyPr/>
          <a:lstStyle/>
          <a:p>
            <a:r>
              <a:rPr lang="en-US" sz="1800" b="1" cap="none" dirty="0">
                <a:solidFill>
                  <a:schemeClr val="accent2"/>
                </a:solidFill>
                <a:latin typeface="Arial" panose="020B0604020202020204" pitchFamily="34" charset="0"/>
                <a:cs typeface="Arial" panose="020B0604020202020204" pitchFamily="34" charset="0"/>
              </a:rPr>
              <a:t>March 2025</a:t>
            </a:r>
            <a:endParaRPr lang="en-US" cap="none" dirty="0"/>
          </a:p>
        </p:txBody>
      </p:sp>
    </p:spTree>
    <p:extLst>
      <p:ext uri="{BB962C8B-B14F-4D97-AF65-F5344CB8AC3E}">
        <p14:creationId xmlns:p14="http://schemas.microsoft.com/office/powerpoint/2010/main" val="307993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459F-968F-34AE-4116-7EB25CB0BA8C}"/>
              </a:ext>
            </a:extLst>
          </p:cNvPr>
          <p:cNvSpPr>
            <a:spLocks noGrp="1"/>
          </p:cNvSpPr>
          <p:nvPr>
            <p:ph type="title"/>
          </p:nvPr>
        </p:nvSpPr>
        <p:spPr/>
        <p:txBody>
          <a:bodyPr/>
          <a:lstStyle/>
          <a:p>
            <a:r>
              <a:rPr lang="en-US" dirty="0"/>
              <a:t>Modality Performed Procedure Step Service – RES. &amp; Trans.</a:t>
            </a:r>
          </a:p>
        </p:txBody>
      </p:sp>
      <p:graphicFrame>
        <p:nvGraphicFramePr>
          <p:cNvPr id="10" name="Content Placeholder 9">
            <a:extLst>
              <a:ext uri="{FF2B5EF4-FFF2-40B4-BE49-F238E27FC236}">
                <a16:creationId xmlns:a16="http://schemas.microsoft.com/office/drawing/2014/main" id="{8FE05E01-82A9-F5A4-78BD-E2FE9C6B6D26}"/>
              </a:ext>
            </a:extLst>
          </p:cNvPr>
          <p:cNvGraphicFramePr>
            <a:graphicFrameLocks noGrp="1"/>
          </p:cNvGraphicFramePr>
          <p:nvPr>
            <p:ph idx="1"/>
            <p:extLst>
              <p:ext uri="{D42A27DB-BD31-4B8C-83A1-F6EECF244321}">
                <p14:modId xmlns:p14="http://schemas.microsoft.com/office/powerpoint/2010/main" val="2640321702"/>
              </p:ext>
            </p:extLst>
          </p:nvPr>
        </p:nvGraphicFramePr>
        <p:xfrm>
          <a:off x="581025" y="1985645"/>
          <a:ext cx="11029950" cy="1229360"/>
        </p:xfrm>
        <a:graphic>
          <a:graphicData uri="http://schemas.openxmlformats.org/drawingml/2006/table">
            <a:tbl>
              <a:tblPr firstRow="1">
                <a:tableStyleId>{7DF18680-E054-41AD-8BC1-D1AEF772440D}</a:tableStyleId>
              </a:tblPr>
              <a:tblGrid>
                <a:gridCol w="3165475">
                  <a:extLst>
                    <a:ext uri="{9D8B030D-6E8A-4147-A177-3AD203B41FA5}">
                      <a16:colId xmlns:a16="http://schemas.microsoft.com/office/drawing/2014/main" val="3178247660"/>
                    </a:ext>
                  </a:extLst>
                </a:gridCol>
                <a:gridCol w="3835400">
                  <a:extLst>
                    <a:ext uri="{9D8B030D-6E8A-4147-A177-3AD203B41FA5}">
                      <a16:colId xmlns:a16="http://schemas.microsoft.com/office/drawing/2014/main" val="2534245529"/>
                    </a:ext>
                  </a:extLst>
                </a:gridCol>
                <a:gridCol w="4029075">
                  <a:extLst>
                    <a:ext uri="{9D8B030D-6E8A-4147-A177-3AD203B41FA5}">
                      <a16:colId xmlns:a16="http://schemas.microsoft.com/office/drawing/2014/main" val="3496559803"/>
                    </a:ext>
                  </a:extLst>
                </a:gridCol>
              </a:tblGrid>
              <a:tr h="370840">
                <a:tc>
                  <a:txBody>
                    <a:bodyPr/>
                    <a:lstStyle/>
                    <a:p>
                      <a:pPr algn="ctr" hangingPunct="0">
                        <a:spcBef>
                          <a:spcPts val="200"/>
                        </a:spcBef>
                        <a:spcAft>
                          <a:spcPts val="200"/>
                        </a:spcAft>
                        <a:buNone/>
                      </a:pPr>
                      <a:r>
                        <a:rPr lang="en-US" sz="1600" b="1" dirty="0">
                          <a:effectLst/>
                        </a:rPr>
                        <a:t>Resource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URI Template</a:t>
                      </a:r>
                      <a:r>
                        <a:rPr lang="en-US" sz="1200" b="0" dirty="0">
                          <a:effectLst/>
                        </a:rPr>
                        <a:t>  </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extLst>
                  <a:ext uri="{0D108BD9-81ED-4DB2-BD59-A6C34878D82A}">
                    <a16:rowId xmlns:a16="http://schemas.microsoft.com/office/drawing/2014/main" val="3992746289"/>
                  </a:ext>
                </a:extLst>
              </a:tr>
              <a:tr h="370840">
                <a:tc>
                  <a:txBody>
                    <a:bodyPr/>
                    <a:lstStyle/>
                    <a:p>
                      <a:pPr hangingPunct="0">
                        <a:spcBef>
                          <a:spcPts val="200"/>
                        </a:spcBef>
                        <a:spcAft>
                          <a:spcPts val="200"/>
                        </a:spcAft>
                        <a:buNone/>
                      </a:pPr>
                      <a:r>
                        <a:rPr lang="en-US" sz="1600" dirty="0">
                          <a:effectLst/>
                        </a:rPr>
                        <a:t>Modality Performed Procedure Step</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hangingPunct="0">
                        <a:spcBef>
                          <a:spcPts val="200"/>
                        </a:spcBef>
                        <a:spcAft>
                          <a:spcPts val="200"/>
                        </a:spcAft>
                        <a:buNone/>
                      </a:pPr>
                      <a:r>
                        <a:rPr lang="en-US" sz="1600" dirty="0">
                          <a:effectLst/>
                        </a:rPr>
                        <a:t>/modality-performed-procedure-steps/{step}</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hangingPunct="0">
                        <a:spcBef>
                          <a:spcPts val="200"/>
                        </a:spcBef>
                        <a:spcAft>
                          <a:spcPts val="200"/>
                        </a:spcAft>
                        <a:buNone/>
                      </a:pPr>
                      <a:r>
                        <a:rPr lang="en-US" sz="1600">
                          <a:effectLst/>
                        </a:rPr>
                        <a:t>A single Modality Performed Procedure Step.</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extLst>
                  <a:ext uri="{0D108BD9-81ED-4DB2-BD59-A6C34878D82A}">
                    <a16:rowId xmlns:a16="http://schemas.microsoft.com/office/drawing/2014/main" val="3304413503"/>
                  </a:ext>
                </a:extLst>
              </a:tr>
              <a:tr h="370840">
                <a:tc>
                  <a:txBody>
                    <a:bodyPr/>
                    <a:lstStyle/>
                    <a:p>
                      <a:pPr hangingPunct="0">
                        <a:spcBef>
                          <a:spcPts val="200"/>
                        </a:spcBef>
                        <a:spcAft>
                          <a:spcPts val="200"/>
                        </a:spcAft>
                        <a:buNone/>
                      </a:pPr>
                      <a:r>
                        <a:rPr lang="en-US" sz="1600" dirty="0">
                          <a:effectLst/>
                        </a:rPr>
                        <a:t>Modality Performed Procedure Step Subscription</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hangingPunct="0">
                        <a:spcBef>
                          <a:spcPts val="200"/>
                        </a:spcBef>
                        <a:spcAft>
                          <a:spcPts val="200"/>
                        </a:spcAft>
                        <a:buNone/>
                      </a:pPr>
                      <a:r>
                        <a:rPr lang="en-US" sz="1600">
                          <a:effectLst/>
                        </a:rPr>
                        <a:t>/modality-performed-procedure-steps/{step}/subscribers/{aetitle}</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hangingPunct="0">
                        <a:spcBef>
                          <a:spcPts val="200"/>
                        </a:spcBef>
                        <a:spcAft>
                          <a:spcPts val="200"/>
                        </a:spcAft>
                        <a:buNone/>
                      </a:pPr>
                      <a:r>
                        <a:rPr lang="en-US" sz="1600" dirty="0">
                          <a:effectLst/>
                        </a:rPr>
                        <a:t>The subscription to a Modality Performed Procedure Step.</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extLst>
                  <a:ext uri="{0D108BD9-81ED-4DB2-BD59-A6C34878D82A}">
                    <a16:rowId xmlns:a16="http://schemas.microsoft.com/office/drawing/2014/main" val="3732819899"/>
                  </a:ext>
                </a:extLst>
              </a:tr>
            </a:tbl>
          </a:graphicData>
        </a:graphic>
      </p:graphicFrame>
      <p:sp>
        <p:nvSpPr>
          <p:cNvPr id="4" name="Date Placeholder 3">
            <a:extLst>
              <a:ext uri="{FF2B5EF4-FFF2-40B4-BE49-F238E27FC236}">
                <a16:creationId xmlns:a16="http://schemas.microsoft.com/office/drawing/2014/main" id="{307E57C2-EB72-BA55-CE3A-5FA66985FA26}"/>
              </a:ext>
            </a:extLst>
          </p:cNvPr>
          <p:cNvSpPr>
            <a:spLocks noGrp="1"/>
          </p:cNvSpPr>
          <p:nvPr>
            <p:ph type="dt" sz="half" idx="2"/>
          </p:nvPr>
        </p:nvSpPr>
        <p:spPr>
          <a:xfrm>
            <a:off x="7605951" y="6066363"/>
            <a:ext cx="2844799" cy="365125"/>
          </a:xfrm>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0459A8C7-49F2-D0F4-0BE5-A89E4CC3664F}"/>
              </a:ext>
            </a:extLst>
          </p:cNvPr>
          <p:cNvSpPr>
            <a:spLocks noGrp="1"/>
          </p:cNvSpPr>
          <p:nvPr>
            <p:ph type="ftr" sz="quarter" idx="3"/>
          </p:nvPr>
        </p:nvSpPr>
        <p:spPr>
          <a:xfrm>
            <a:off x="581192" y="6062037"/>
            <a:ext cx="6917210" cy="365125"/>
          </a:xfrm>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510115D8-415C-0ED4-1E7C-15F2D33BB186}"/>
              </a:ext>
            </a:extLst>
          </p:cNvPr>
          <p:cNvSpPr>
            <a:spLocks noGrp="1"/>
          </p:cNvSpPr>
          <p:nvPr>
            <p:ph type="sldNum" sz="quarter" idx="4"/>
          </p:nvPr>
        </p:nvSpPr>
        <p:spPr>
          <a:xfrm>
            <a:off x="10558300" y="6066363"/>
            <a:ext cx="1052510" cy="365125"/>
          </a:xfrm>
        </p:spPr>
        <p:txBody>
          <a:bodyPr/>
          <a:lstStyle/>
          <a:p>
            <a:fld id="{D57F1E4F-1CFF-5643-939E-217C01CDF565}" type="slidenum">
              <a:rPr lang="en-US" smtClean="0"/>
              <a:pPr/>
              <a:t>10</a:t>
            </a:fld>
            <a:endParaRPr lang="en-US" dirty="0"/>
          </a:p>
        </p:txBody>
      </p:sp>
      <p:graphicFrame>
        <p:nvGraphicFramePr>
          <p:cNvPr id="11" name="Table 10">
            <a:extLst>
              <a:ext uri="{FF2B5EF4-FFF2-40B4-BE49-F238E27FC236}">
                <a16:creationId xmlns:a16="http://schemas.microsoft.com/office/drawing/2014/main" id="{234AB5D1-33D4-BEC8-87EE-48A50368274D}"/>
              </a:ext>
            </a:extLst>
          </p:cNvPr>
          <p:cNvGraphicFramePr>
            <a:graphicFrameLocks noGrp="1"/>
          </p:cNvGraphicFramePr>
          <p:nvPr>
            <p:extLst>
              <p:ext uri="{D42A27DB-BD31-4B8C-83A1-F6EECF244321}">
                <p14:modId xmlns:p14="http://schemas.microsoft.com/office/powerpoint/2010/main" val="1745391756"/>
              </p:ext>
            </p:extLst>
          </p:nvPr>
        </p:nvGraphicFramePr>
        <p:xfrm>
          <a:off x="581024" y="3375094"/>
          <a:ext cx="11029615" cy="3296920"/>
        </p:xfrm>
        <a:graphic>
          <a:graphicData uri="http://schemas.openxmlformats.org/drawingml/2006/table">
            <a:tbl>
              <a:tblPr firstRow="1">
                <a:tableStyleId>{7DF18680-E054-41AD-8BC1-D1AEF772440D}</a:tableStyleId>
              </a:tblPr>
              <a:tblGrid>
                <a:gridCol w="1260476">
                  <a:extLst>
                    <a:ext uri="{9D8B030D-6E8A-4147-A177-3AD203B41FA5}">
                      <a16:colId xmlns:a16="http://schemas.microsoft.com/office/drawing/2014/main" val="3600291290"/>
                    </a:ext>
                  </a:extLst>
                </a:gridCol>
                <a:gridCol w="990600">
                  <a:extLst>
                    <a:ext uri="{9D8B030D-6E8A-4147-A177-3AD203B41FA5}">
                      <a16:colId xmlns:a16="http://schemas.microsoft.com/office/drawing/2014/main" val="1226237600"/>
                    </a:ext>
                  </a:extLst>
                </a:gridCol>
                <a:gridCol w="2400300">
                  <a:extLst>
                    <a:ext uri="{9D8B030D-6E8A-4147-A177-3AD203B41FA5}">
                      <a16:colId xmlns:a16="http://schemas.microsoft.com/office/drawing/2014/main" val="2978770148"/>
                    </a:ext>
                  </a:extLst>
                </a:gridCol>
                <a:gridCol w="1816100">
                  <a:extLst>
                    <a:ext uri="{9D8B030D-6E8A-4147-A177-3AD203B41FA5}">
                      <a16:colId xmlns:a16="http://schemas.microsoft.com/office/drawing/2014/main" val="2599946615"/>
                    </a:ext>
                  </a:extLst>
                </a:gridCol>
                <a:gridCol w="4562139">
                  <a:extLst>
                    <a:ext uri="{9D8B030D-6E8A-4147-A177-3AD203B41FA5}">
                      <a16:colId xmlns:a16="http://schemas.microsoft.com/office/drawing/2014/main" val="3716949675"/>
                    </a:ext>
                  </a:extLst>
                </a:gridCol>
              </a:tblGrid>
              <a:tr h="370840">
                <a:tc rowSpan="2">
                  <a:txBody>
                    <a:bodyPr/>
                    <a:lstStyle/>
                    <a:p>
                      <a:pPr algn="ctr" hangingPunct="0">
                        <a:spcBef>
                          <a:spcPts val="200"/>
                        </a:spcBef>
                        <a:spcAft>
                          <a:spcPts val="200"/>
                        </a:spcAft>
                        <a:buNone/>
                      </a:pPr>
                      <a:r>
                        <a:rPr lang="en-US" sz="1600" b="1" dirty="0">
                          <a:effectLst/>
                        </a:rPr>
                        <a:t>Transaction Name</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hangingPunct="0">
                        <a:spcBef>
                          <a:spcPts val="200"/>
                        </a:spcBef>
                        <a:spcAft>
                          <a:spcPts val="200"/>
                        </a:spcAft>
                        <a:buNone/>
                      </a:pPr>
                      <a:r>
                        <a:rPr lang="en-US" sz="1600" b="1" dirty="0">
                          <a:effectLst/>
                        </a:rPr>
                        <a:t>Method</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hangingPunct="0">
                        <a:spcBef>
                          <a:spcPts val="200"/>
                        </a:spcBef>
                        <a:spcAft>
                          <a:spcPts val="200"/>
                        </a:spcAft>
                        <a:buNone/>
                      </a:pPr>
                      <a:r>
                        <a:rPr lang="en-US" sz="1600" b="1">
                          <a:effectLst/>
                        </a:rPr>
                        <a:t>Payload</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rowSpan="2">
                  <a:txBody>
                    <a:bodyPr/>
                    <a:lstStyle/>
                    <a:p>
                      <a:pPr algn="ctr" hangingPunct="0">
                        <a:spcBef>
                          <a:spcPts val="200"/>
                        </a:spcBef>
                        <a:spcAft>
                          <a:spcPts val="200"/>
                        </a:spcAft>
                        <a:buNone/>
                      </a:pPr>
                      <a:r>
                        <a:rPr lang="en-US" sz="1600" b="1">
                          <a:effectLst/>
                        </a:rPr>
                        <a:t>Description</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70283410"/>
                  </a:ext>
                </a:extLst>
              </a:tr>
              <a:tr h="370840">
                <a:tc vMerge="1">
                  <a:txBody>
                    <a:bodyPr/>
                    <a:lstStyle/>
                    <a:p>
                      <a:endParaRPr lang="en-US"/>
                    </a:p>
                  </a:txBody>
                  <a:tcPr/>
                </a:tc>
                <a:tc vMerge="1">
                  <a:txBody>
                    <a:bodyPr/>
                    <a:lstStyle/>
                    <a:p>
                      <a:endParaRPr lang="en-US"/>
                    </a:p>
                  </a:txBody>
                  <a:tcPr/>
                </a:tc>
                <a:tc>
                  <a:txBody>
                    <a:bodyPr/>
                    <a:lstStyle/>
                    <a:p>
                      <a:pPr algn="ctr" hangingPunct="0">
                        <a:spcBef>
                          <a:spcPts val="200"/>
                        </a:spcBef>
                        <a:spcAft>
                          <a:spcPts val="200"/>
                        </a:spcAft>
                        <a:buNone/>
                      </a:pPr>
                      <a:r>
                        <a:rPr lang="en-US" sz="1600" b="1" dirty="0">
                          <a:solidFill>
                            <a:schemeClr val="bg1"/>
                          </a:solidFill>
                          <a:effectLst/>
                        </a:rPr>
                        <a:t>Request</a:t>
                      </a:r>
                      <a:endParaRPr lang="en-US" sz="1600" b="1"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a:txBody>
                    <a:bodyPr/>
                    <a:lstStyle/>
                    <a:p>
                      <a:pPr algn="ctr" hangingPunct="0">
                        <a:spcBef>
                          <a:spcPts val="200"/>
                        </a:spcBef>
                        <a:spcAft>
                          <a:spcPts val="200"/>
                        </a:spcAft>
                        <a:buNone/>
                      </a:pPr>
                      <a:r>
                        <a:rPr lang="en-US" sz="1600" b="1" dirty="0">
                          <a:solidFill>
                            <a:schemeClr val="bg1"/>
                          </a:solidFill>
                          <a:effectLst/>
                        </a:rPr>
                        <a:t>Success Response</a:t>
                      </a:r>
                      <a:endParaRPr lang="en-US" sz="1600" b="1"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vMerge="1">
                  <a:txBody>
                    <a:bodyPr/>
                    <a:lstStyle/>
                    <a:p>
                      <a:endParaRPr lang="en-US"/>
                    </a:p>
                  </a:txBody>
                  <a:tcPr/>
                </a:tc>
                <a:extLst>
                  <a:ext uri="{0D108BD9-81ED-4DB2-BD59-A6C34878D82A}">
                    <a16:rowId xmlns:a16="http://schemas.microsoft.com/office/drawing/2014/main" val="4100295166"/>
                  </a:ext>
                </a:extLst>
              </a:tr>
              <a:tr h="370840">
                <a:tc>
                  <a:txBody>
                    <a:bodyPr/>
                    <a:lstStyle/>
                    <a:p>
                      <a:pPr hangingPunct="0">
                        <a:spcBef>
                          <a:spcPts val="200"/>
                        </a:spcBef>
                        <a:spcAft>
                          <a:spcPts val="200"/>
                        </a:spcAft>
                        <a:buNone/>
                      </a:pPr>
                      <a:r>
                        <a:rPr lang="en-US" sz="1600" dirty="0">
                          <a:effectLst/>
                        </a:rPr>
                        <a:t>Create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PUT</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dataset according to PS3.4, Table F.7.2-1 (N-CREATE)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none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Creates a new Modality Performed Procedure Step</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26023423"/>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PATCH  </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dataset according to PS3.4, Table F.7.2-1 (N-SET)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Updates the target Modality Performed Procedure Step</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73029005"/>
                  </a:ext>
                </a:extLst>
              </a:tr>
              <a:tr h="370840">
                <a:tc>
                  <a:txBody>
                    <a:bodyPr/>
                    <a:lstStyle/>
                    <a:p>
                      <a:pPr hangingPunct="0">
                        <a:spcBef>
                          <a:spcPts val="200"/>
                        </a:spcBef>
                        <a:spcAft>
                          <a:spcPts val="200"/>
                        </a:spcAft>
                        <a:buNone/>
                      </a:pPr>
                      <a:r>
                        <a:rPr lang="en-US" sz="1600" dirty="0">
                          <a:effectLst/>
                        </a:rPr>
                        <a:t>Retrieve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GET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dataset according to PS3.4, Table F.8.2-1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Retrieves the target Modality Performed Procedure Step</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41974744"/>
                  </a:ext>
                </a:extLst>
              </a:tr>
              <a:tr h="370840">
                <a:tc>
                  <a:txBody>
                    <a:bodyPr/>
                    <a:lstStyle/>
                    <a:p>
                      <a:pPr hangingPunct="0">
                        <a:spcBef>
                          <a:spcPts val="200"/>
                        </a:spcBef>
                        <a:spcAft>
                          <a:spcPts val="200"/>
                        </a:spcAft>
                        <a:buNone/>
                      </a:pPr>
                      <a:r>
                        <a:rPr lang="en-US" sz="1600" dirty="0">
                          <a:effectLst/>
                        </a:rPr>
                        <a:t>Subscribe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POST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Subscribes to state changes of the target Modality Performed Procedure Step</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69583918"/>
                  </a:ext>
                </a:extLst>
              </a:tr>
              <a:tr h="370840">
                <a:tc>
                  <a:txBody>
                    <a:bodyPr/>
                    <a:lstStyle/>
                    <a:p>
                      <a:pPr hangingPunct="0">
                        <a:spcBef>
                          <a:spcPts val="200"/>
                        </a:spcBef>
                        <a:spcAft>
                          <a:spcPts val="200"/>
                        </a:spcAft>
                        <a:buNone/>
                      </a:pPr>
                      <a:r>
                        <a:rPr lang="en-US" sz="1600" dirty="0">
                          <a:effectLst/>
                        </a:rPr>
                        <a:t>Unsubscribe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DELETE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Unsubscribes to state changes of the target Modality Performed Procedure Step</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4132708"/>
                  </a:ext>
                </a:extLst>
              </a:tr>
            </a:tbl>
          </a:graphicData>
        </a:graphic>
      </p:graphicFrame>
    </p:spTree>
    <p:extLst>
      <p:ext uri="{BB962C8B-B14F-4D97-AF65-F5344CB8AC3E}">
        <p14:creationId xmlns:p14="http://schemas.microsoft.com/office/powerpoint/2010/main" val="201930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F119-14EC-94F4-5C54-23E6F6F55A5A}"/>
              </a:ext>
            </a:extLst>
          </p:cNvPr>
          <p:cNvSpPr>
            <a:spLocks noGrp="1"/>
          </p:cNvSpPr>
          <p:nvPr>
            <p:ph type="title"/>
          </p:nvPr>
        </p:nvSpPr>
        <p:spPr/>
        <p:txBody>
          <a:bodyPr/>
          <a:lstStyle/>
          <a:p>
            <a:r>
              <a:rPr lang="en-US" dirty="0"/>
              <a:t>Modality Performed Procedure Step Service – DIMSE Rel.</a:t>
            </a:r>
          </a:p>
        </p:txBody>
      </p:sp>
      <p:graphicFrame>
        <p:nvGraphicFramePr>
          <p:cNvPr id="7" name="Content Placeholder 6">
            <a:extLst>
              <a:ext uri="{FF2B5EF4-FFF2-40B4-BE49-F238E27FC236}">
                <a16:creationId xmlns:a16="http://schemas.microsoft.com/office/drawing/2014/main" id="{CE8835CD-0DE5-3D8B-D8D8-0F7EB0E80D42}"/>
              </a:ext>
            </a:extLst>
          </p:cNvPr>
          <p:cNvGraphicFramePr>
            <a:graphicFrameLocks noGrp="1"/>
          </p:cNvGraphicFramePr>
          <p:nvPr>
            <p:ph idx="1"/>
            <p:extLst>
              <p:ext uri="{D42A27DB-BD31-4B8C-83A1-F6EECF244321}">
                <p14:modId xmlns:p14="http://schemas.microsoft.com/office/powerpoint/2010/main" val="1633933836"/>
              </p:ext>
            </p:extLst>
          </p:nvPr>
        </p:nvGraphicFramePr>
        <p:xfrm>
          <a:off x="581025" y="2181225"/>
          <a:ext cx="7178675" cy="1483360"/>
        </p:xfrm>
        <a:graphic>
          <a:graphicData uri="http://schemas.openxmlformats.org/drawingml/2006/table">
            <a:tbl>
              <a:tblPr firstRow="1">
                <a:tableStyleId>{7DF18680-E054-41AD-8BC1-D1AEF772440D}</a:tableStyleId>
              </a:tblPr>
              <a:tblGrid>
                <a:gridCol w="1539875">
                  <a:extLst>
                    <a:ext uri="{9D8B030D-6E8A-4147-A177-3AD203B41FA5}">
                      <a16:colId xmlns:a16="http://schemas.microsoft.com/office/drawing/2014/main" val="4040002323"/>
                    </a:ext>
                  </a:extLst>
                </a:gridCol>
                <a:gridCol w="2514600">
                  <a:extLst>
                    <a:ext uri="{9D8B030D-6E8A-4147-A177-3AD203B41FA5}">
                      <a16:colId xmlns:a16="http://schemas.microsoft.com/office/drawing/2014/main" val="2807320551"/>
                    </a:ext>
                  </a:extLst>
                </a:gridCol>
                <a:gridCol w="1244600">
                  <a:extLst>
                    <a:ext uri="{9D8B030D-6E8A-4147-A177-3AD203B41FA5}">
                      <a16:colId xmlns:a16="http://schemas.microsoft.com/office/drawing/2014/main" val="3559271138"/>
                    </a:ext>
                  </a:extLst>
                </a:gridCol>
                <a:gridCol w="1879600">
                  <a:extLst>
                    <a:ext uri="{9D8B030D-6E8A-4147-A177-3AD203B41FA5}">
                      <a16:colId xmlns:a16="http://schemas.microsoft.com/office/drawing/2014/main" val="2666899210"/>
                    </a:ext>
                  </a:extLst>
                </a:gridCol>
              </a:tblGrid>
              <a:tr h="370840">
                <a:tc>
                  <a:txBody>
                    <a:bodyPr/>
                    <a:lstStyle/>
                    <a:p>
                      <a:pPr algn="ctr" hangingPunct="0">
                        <a:spcBef>
                          <a:spcPts val="200"/>
                        </a:spcBef>
                        <a:spcAft>
                          <a:spcPts val="200"/>
                        </a:spcAft>
                        <a:buNone/>
                      </a:pPr>
                      <a:r>
                        <a:rPr lang="en-US" sz="1600" b="1" dirty="0">
                          <a:effectLst/>
                        </a:rPr>
                        <a:t>Transaction</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Operation</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Reference</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hangingPunct="0">
                        <a:spcBef>
                          <a:spcPts val="200"/>
                        </a:spcBef>
                        <a:spcAft>
                          <a:spcPts val="200"/>
                        </a:spcAft>
                        <a:buNone/>
                      </a:pPr>
                      <a:r>
                        <a:rPr lang="en-US" sz="1600" b="1" dirty="0">
                          <a:effectLst/>
                        </a:rPr>
                        <a:t>DIMSE Service</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6876597"/>
                  </a:ext>
                </a:extLst>
              </a:tr>
              <a:tr h="370840">
                <a:tc>
                  <a:txBody>
                    <a:bodyPr/>
                    <a:lstStyle/>
                    <a:p>
                      <a:pPr hangingPunct="0">
                        <a:spcBef>
                          <a:spcPts val="200"/>
                        </a:spcBef>
                        <a:spcAft>
                          <a:spcPts val="200"/>
                        </a:spcAft>
                        <a:buNone/>
                      </a:pPr>
                      <a:r>
                        <a:rPr lang="en-US" sz="1600">
                          <a:effectLst/>
                        </a:rPr>
                        <a:t>Create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Create MPPS Instance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PS3.4, F.7.2.1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N-CREATE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7996114"/>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Set MPPS Information</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PS3.4, F.7.2.2</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N-SET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71102512"/>
                  </a:ext>
                </a:extLst>
              </a:tr>
              <a:tr h="370840">
                <a:tc>
                  <a:txBody>
                    <a:bodyPr/>
                    <a:lstStyle/>
                    <a:p>
                      <a:pPr hangingPunct="0">
                        <a:spcBef>
                          <a:spcPts val="200"/>
                        </a:spcBef>
                        <a:spcAft>
                          <a:spcPts val="200"/>
                        </a:spcAft>
                        <a:buNone/>
                      </a:pPr>
                      <a:r>
                        <a:rPr lang="en-US" sz="1600">
                          <a:effectLst/>
                        </a:rPr>
                        <a:t>Retrieve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Get MPPS Information  </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PS3.4, F.8.2.1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dirty="0">
                          <a:effectLst/>
                        </a:rPr>
                        <a:t>N-GET</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47646028"/>
                  </a:ext>
                </a:extLst>
              </a:tr>
            </a:tbl>
          </a:graphicData>
        </a:graphic>
      </p:graphicFrame>
      <p:sp>
        <p:nvSpPr>
          <p:cNvPr id="4" name="Date Placeholder 3">
            <a:extLst>
              <a:ext uri="{FF2B5EF4-FFF2-40B4-BE49-F238E27FC236}">
                <a16:creationId xmlns:a16="http://schemas.microsoft.com/office/drawing/2014/main" id="{F041E2AD-F345-6E7B-3F15-8BFDADC75EF5}"/>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7C5EA4F3-D131-F32C-E1C1-A4C7C46B6742}"/>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A5C4BBFE-A501-3132-A49B-4C8CE9036491}"/>
              </a:ext>
            </a:extLst>
          </p:cNvPr>
          <p:cNvSpPr>
            <a:spLocks noGrp="1"/>
          </p:cNvSpPr>
          <p:nvPr>
            <p:ph type="sldNum" sz="quarter" idx="4"/>
          </p:nvPr>
        </p:nvSpPr>
        <p:spPr/>
        <p:txBody>
          <a:bodyPr/>
          <a:lstStyle/>
          <a:p>
            <a:fld id="{D57F1E4F-1CFF-5643-939E-217C01CDF565}" type="slidenum">
              <a:rPr lang="en-US" smtClean="0"/>
              <a:pPr/>
              <a:t>11</a:t>
            </a:fld>
            <a:endParaRPr lang="en-US" dirty="0"/>
          </a:p>
        </p:txBody>
      </p:sp>
      <p:graphicFrame>
        <p:nvGraphicFramePr>
          <p:cNvPr id="8" name="Table 7">
            <a:extLst>
              <a:ext uri="{FF2B5EF4-FFF2-40B4-BE49-F238E27FC236}">
                <a16:creationId xmlns:a16="http://schemas.microsoft.com/office/drawing/2014/main" id="{35D1529F-CB62-97AF-20E4-87921DA19E0E}"/>
              </a:ext>
            </a:extLst>
          </p:cNvPr>
          <p:cNvGraphicFramePr>
            <a:graphicFrameLocks noGrp="1"/>
          </p:cNvGraphicFramePr>
          <p:nvPr>
            <p:extLst>
              <p:ext uri="{D42A27DB-BD31-4B8C-83A1-F6EECF244321}">
                <p14:modId xmlns:p14="http://schemas.microsoft.com/office/powerpoint/2010/main" val="1976755089"/>
              </p:ext>
            </p:extLst>
          </p:nvPr>
        </p:nvGraphicFramePr>
        <p:xfrm>
          <a:off x="581025" y="4199466"/>
          <a:ext cx="7191375" cy="1112520"/>
        </p:xfrm>
        <a:graphic>
          <a:graphicData uri="http://schemas.openxmlformats.org/drawingml/2006/table">
            <a:tbl>
              <a:tblPr firstRow="1">
                <a:tableStyleId>{7DF18680-E054-41AD-8BC1-D1AEF772440D}</a:tableStyleId>
              </a:tblPr>
              <a:tblGrid>
                <a:gridCol w="1565275">
                  <a:extLst>
                    <a:ext uri="{9D8B030D-6E8A-4147-A177-3AD203B41FA5}">
                      <a16:colId xmlns:a16="http://schemas.microsoft.com/office/drawing/2014/main" val="4076123345"/>
                    </a:ext>
                  </a:extLst>
                </a:gridCol>
                <a:gridCol w="2498725">
                  <a:extLst>
                    <a:ext uri="{9D8B030D-6E8A-4147-A177-3AD203B41FA5}">
                      <a16:colId xmlns:a16="http://schemas.microsoft.com/office/drawing/2014/main" val="823397588"/>
                    </a:ext>
                  </a:extLst>
                </a:gridCol>
                <a:gridCol w="1273175">
                  <a:extLst>
                    <a:ext uri="{9D8B030D-6E8A-4147-A177-3AD203B41FA5}">
                      <a16:colId xmlns:a16="http://schemas.microsoft.com/office/drawing/2014/main" val="976036506"/>
                    </a:ext>
                  </a:extLst>
                </a:gridCol>
                <a:gridCol w="1854200">
                  <a:extLst>
                    <a:ext uri="{9D8B030D-6E8A-4147-A177-3AD203B41FA5}">
                      <a16:colId xmlns:a16="http://schemas.microsoft.com/office/drawing/2014/main" val="3546229506"/>
                    </a:ext>
                  </a:extLst>
                </a:gridCol>
              </a:tblGrid>
              <a:tr h="370840">
                <a:tc>
                  <a:txBody>
                    <a:bodyPr/>
                    <a:lstStyle/>
                    <a:p>
                      <a:pPr algn="ctr" hangingPunct="0">
                        <a:spcBef>
                          <a:spcPts val="200"/>
                        </a:spcBef>
                        <a:spcAft>
                          <a:spcPts val="200"/>
                        </a:spcAft>
                        <a:buNone/>
                      </a:pPr>
                      <a:r>
                        <a:rPr lang="en-US" sz="1600" b="1" dirty="0">
                          <a:effectLst/>
                        </a:rPr>
                        <a:t>Transaction</a:t>
                      </a:r>
                      <a:endParaRPr lang="en-US" sz="1600" b="1"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Notification</a:t>
                      </a:r>
                      <a:endParaRPr lang="en-US" sz="1600" b="1">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Reference</a:t>
                      </a:r>
                      <a:endParaRPr lang="en-US" sz="1600" b="1">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l" hangingPunct="0">
                        <a:spcBef>
                          <a:spcPts val="200"/>
                        </a:spcBef>
                        <a:spcAft>
                          <a:spcPts val="200"/>
                        </a:spcAft>
                        <a:buNone/>
                      </a:pPr>
                      <a:r>
                        <a:rPr lang="en-US" sz="1600" b="1" dirty="0">
                          <a:effectLst/>
                        </a:rPr>
                        <a:t>DIMSE Service</a:t>
                      </a:r>
                      <a:endParaRPr lang="en-US" sz="1600" b="1"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69432353"/>
                  </a:ext>
                </a:extLst>
              </a:tr>
              <a:tr h="370840">
                <a:tc>
                  <a:txBody>
                    <a:bodyPr/>
                    <a:lstStyle/>
                    <a:p>
                      <a:pPr hangingPunct="0">
                        <a:spcBef>
                          <a:spcPts val="200"/>
                        </a:spcBef>
                        <a:spcAft>
                          <a:spcPts val="200"/>
                        </a:spcAft>
                        <a:buNone/>
                      </a:pPr>
                      <a:r>
                        <a:rPr lang="en-US" sz="1600">
                          <a:effectLst/>
                        </a:rPr>
                        <a:t>Subscribe</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Receive Event Notification</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PS3.4, F.9.2.1</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rowSpan="2">
                  <a:txBody>
                    <a:bodyPr/>
                    <a:lstStyle/>
                    <a:p>
                      <a:pPr hangingPunct="0">
                        <a:spcBef>
                          <a:spcPts val="200"/>
                        </a:spcBef>
                        <a:spcAft>
                          <a:spcPts val="200"/>
                        </a:spcAft>
                        <a:buNone/>
                      </a:pPr>
                      <a:r>
                        <a:rPr lang="en-US" sz="1600">
                          <a:effectLst/>
                        </a:rPr>
                        <a:t>N-EVENT-REPORT</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6374768"/>
                  </a:ext>
                </a:extLst>
              </a:tr>
              <a:tr h="370840">
                <a:tc>
                  <a:txBody>
                    <a:bodyPr/>
                    <a:lstStyle/>
                    <a:p>
                      <a:pPr hangingPunct="0">
                        <a:spcBef>
                          <a:spcPts val="200"/>
                        </a:spcBef>
                        <a:spcAft>
                          <a:spcPts val="200"/>
                        </a:spcAft>
                        <a:buNone/>
                      </a:pPr>
                      <a:r>
                        <a:rPr lang="en-US" sz="1600">
                          <a:effectLst/>
                        </a:rPr>
                        <a:t>Unsubscribe</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Provide Event Notification</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dirty="0">
                          <a:effectLst/>
                        </a:rPr>
                        <a:t>PS3.4, F.9.2.2</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725086946"/>
                  </a:ext>
                </a:extLst>
              </a:tr>
            </a:tbl>
          </a:graphicData>
        </a:graphic>
      </p:graphicFrame>
      <p:sp>
        <p:nvSpPr>
          <p:cNvPr id="9" name="TextBox 8">
            <a:extLst>
              <a:ext uri="{FF2B5EF4-FFF2-40B4-BE49-F238E27FC236}">
                <a16:creationId xmlns:a16="http://schemas.microsoft.com/office/drawing/2014/main" id="{212EDB78-0C1B-0CD5-1A75-941F1356478D}"/>
              </a:ext>
            </a:extLst>
          </p:cNvPr>
          <p:cNvSpPr txBox="1"/>
          <p:nvPr/>
        </p:nvSpPr>
        <p:spPr>
          <a:xfrm>
            <a:off x="581025" y="5486400"/>
            <a:ext cx="10188575" cy="830997"/>
          </a:xfrm>
          <a:prstGeom prst="rect">
            <a:avLst/>
          </a:prstGeom>
          <a:noFill/>
        </p:spPr>
        <p:txBody>
          <a:bodyPr wrap="square" rtlCol="0">
            <a:spAutoFit/>
          </a:bodyPr>
          <a:lstStyle/>
          <a:p>
            <a:r>
              <a:rPr lang="en-US" sz="1600" dirty="0"/>
              <a:t>The pair of Notifications relate to the pair of Transactions; there is no one-to-one mapping between DIMSE Notifications and Modality Workflow Service Transactions. See also Section 8.10 for more information about how DICOMweb deals with Notifications.</a:t>
            </a:r>
          </a:p>
        </p:txBody>
      </p:sp>
    </p:spTree>
    <p:extLst>
      <p:ext uri="{BB962C8B-B14F-4D97-AF65-F5344CB8AC3E}">
        <p14:creationId xmlns:p14="http://schemas.microsoft.com/office/powerpoint/2010/main" val="2181196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5894-C509-D1FB-40FD-28C4A305507A}"/>
              </a:ext>
            </a:extLst>
          </p:cNvPr>
          <p:cNvSpPr>
            <a:spLocks noGrp="1"/>
          </p:cNvSpPr>
          <p:nvPr>
            <p:ph type="title"/>
          </p:nvPr>
        </p:nvSpPr>
        <p:spPr/>
        <p:txBody>
          <a:bodyPr/>
          <a:lstStyle/>
          <a:p>
            <a:r>
              <a:rPr lang="en-US" dirty="0"/>
              <a:t>Modality Performed Procedure Step Service – SYNTAX</a:t>
            </a:r>
          </a:p>
        </p:txBody>
      </p:sp>
      <p:graphicFrame>
        <p:nvGraphicFramePr>
          <p:cNvPr id="7" name="Content Placeholder 6">
            <a:extLst>
              <a:ext uri="{FF2B5EF4-FFF2-40B4-BE49-F238E27FC236}">
                <a16:creationId xmlns:a16="http://schemas.microsoft.com/office/drawing/2014/main" id="{1047DFBC-4C1F-0481-B684-62F918DE2B0F}"/>
              </a:ext>
            </a:extLst>
          </p:cNvPr>
          <p:cNvGraphicFramePr>
            <a:graphicFrameLocks noGrp="1"/>
          </p:cNvGraphicFramePr>
          <p:nvPr>
            <p:ph idx="1"/>
            <p:extLst>
              <p:ext uri="{D42A27DB-BD31-4B8C-83A1-F6EECF244321}">
                <p14:modId xmlns:p14="http://schemas.microsoft.com/office/powerpoint/2010/main" val="3817083431"/>
              </p:ext>
            </p:extLst>
          </p:nvPr>
        </p:nvGraphicFramePr>
        <p:xfrm>
          <a:off x="581025" y="2181225"/>
          <a:ext cx="11029950" cy="3632200"/>
        </p:xfrm>
        <a:graphic>
          <a:graphicData uri="http://schemas.openxmlformats.org/drawingml/2006/table">
            <a:tbl>
              <a:tblPr firstRow="1">
                <a:tableStyleId>{7DF18680-E054-41AD-8BC1-D1AEF772440D}</a:tableStyleId>
              </a:tblPr>
              <a:tblGrid>
                <a:gridCol w="1438275">
                  <a:extLst>
                    <a:ext uri="{9D8B030D-6E8A-4147-A177-3AD203B41FA5}">
                      <a16:colId xmlns:a16="http://schemas.microsoft.com/office/drawing/2014/main" val="3765249289"/>
                    </a:ext>
                  </a:extLst>
                </a:gridCol>
                <a:gridCol w="9591675">
                  <a:extLst>
                    <a:ext uri="{9D8B030D-6E8A-4147-A177-3AD203B41FA5}">
                      <a16:colId xmlns:a16="http://schemas.microsoft.com/office/drawing/2014/main" val="3302741916"/>
                    </a:ext>
                  </a:extLst>
                </a:gridCol>
              </a:tblGrid>
              <a:tr h="370840">
                <a:tc>
                  <a:txBody>
                    <a:bodyPr/>
                    <a:lstStyle/>
                    <a:p>
                      <a:r>
                        <a:rPr lang="en-US" dirty="0"/>
                        <a:t>Transaction</a:t>
                      </a:r>
                    </a:p>
                  </a:txBody>
                  <a:tcPr/>
                </a:tc>
                <a:tc>
                  <a:txBody>
                    <a:bodyPr/>
                    <a:lstStyle/>
                    <a:p>
                      <a:r>
                        <a:rPr lang="en-US" dirty="0"/>
                        <a:t>Request Syntax</a:t>
                      </a:r>
                    </a:p>
                  </a:txBody>
                  <a:tcPr/>
                </a:tc>
                <a:extLst>
                  <a:ext uri="{0D108BD9-81ED-4DB2-BD59-A6C34878D82A}">
                    <a16:rowId xmlns:a16="http://schemas.microsoft.com/office/drawing/2014/main" val="546136581"/>
                  </a:ext>
                </a:extLst>
              </a:tr>
              <a:tr h="370840">
                <a:tc>
                  <a:txBody>
                    <a:bodyPr/>
                    <a:lstStyle/>
                    <a:p>
                      <a:pPr hangingPunct="0">
                        <a:spcBef>
                          <a:spcPts val="200"/>
                        </a:spcBef>
                        <a:spcAft>
                          <a:spcPts val="200"/>
                        </a:spcAft>
                        <a:buNone/>
                      </a:pPr>
                      <a:r>
                        <a:rPr lang="en-US" sz="1600" dirty="0">
                          <a:effectLst/>
                        </a:rPr>
                        <a:t>Create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PUT SP /modality-performed-procedure-steps/{</a:t>
                      </a:r>
                      <a:r>
                        <a:rPr lang="en-US" sz="1400" kern="1200" dirty="0" err="1">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 </a:t>
                      </a:r>
                    </a:p>
                    <a:p>
                      <a:pPr hangingPunct="0"/>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payload</a:t>
                      </a:r>
                    </a:p>
                  </a:txBody>
                  <a:tcPr/>
                </a:tc>
                <a:extLst>
                  <a:ext uri="{0D108BD9-81ED-4DB2-BD59-A6C34878D82A}">
                    <a16:rowId xmlns:a16="http://schemas.microsoft.com/office/drawing/2014/main" val="3211197354"/>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PATCH SP /modality-performed-procedure-steps/{</a:t>
                      </a:r>
                      <a:r>
                        <a:rPr lang="en-US" sz="1400" b="0" kern="1200" dirty="0" err="1">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payload</a:t>
                      </a:r>
                    </a:p>
                  </a:txBody>
                  <a:tcPr/>
                </a:tc>
                <a:extLst>
                  <a:ext uri="{0D108BD9-81ED-4DB2-BD59-A6C34878D82A}">
                    <a16:rowId xmlns:a16="http://schemas.microsoft.com/office/drawing/2014/main" val="1653623691"/>
                  </a:ext>
                </a:extLst>
              </a:tr>
              <a:tr h="370840">
                <a:tc>
                  <a:txBody>
                    <a:bodyPr/>
                    <a:lstStyle/>
                    <a:p>
                      <a:pPr hangingPunct="0">
                        <a:spcBef>
                          <a:spcPts val="200"/>
                        </a:spcBef>
                        <a:spcAft>
                          <a:spcPts val="200"/>
                        </a:spcAft>
                        <a:buNone/>
                      </a:pPr>
                      <a:r>
                        <a:rPr lang="en-US" sz="1600" dirty="0">
                          <a:effectLst/>
                        </a:rPr>
                        <a:t>Retrieve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GET SP /modality-performed-procedure-steps/{</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includefield</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a:t>
                      </a:r>
                    </a:p>
                  </a:txBody>
                  <a:tcPr/>
                </a:tc>
                <a:extLst>
                  <a:ext uri="{0D108BD9-81ED-4DB2-BD59-A6C34878D82A}">
                    <a16:rowId xmlns:a16="http://schemas.microsoft.com/office/drawing/2014/main" val="3901137819"/>
                  </a:ext>
                </a:extLst>
              </a:tr>
            </a:tbl>
          </a:graphicData>
        </a:graphic>
      </p:graphicFrame>
      <p:sp>
        <p:nvSpPr>
          <p:cNvPr id="4" name="Date Placeholder 3">
            <a:extLst>
              <a:ext uri="{FF2B5EF4-FFF2-40B4-BE49-F238E27FC236}">
                <a16:creationId xmlns:a16="http://schemas.microsoft.com/office/drawing/2014/main" id="{92BC1A42-8F66-F71A-DEE4-7A86A0EC7A18}"/>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D75021FE-E069-429E-B81E-7BC91BA2D063}"/>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C01FDD3A-F8D3-7453-5D75-2F5C7FF04A26}"/>
              </a:ext>
            </a:extLst>
          </p:cNvPr>
          <p:cNvSpPr>
            <a:spLocks noGrp="1"/>
          </p:cNvSpPr>
          <p:nvPr>
            <p:ph type="sldNum" sz="quarter" idx="4"/>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815730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C38A2-9509-E274-B986-A96D171164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D5BD12-9BD5-A5AC-FF90-DEEADE1E3C65}"/>
              </a:ext>
            </a:extLst>
          </p:cNvPr>
          <p:cNvSpPr>
            <a:spLocks noGrp="1"/>
          </p:cNvSpPr>
          <p:nvPr>
            <p:ph type="title"/>
          </p:nvPr>
        </p:nvSpPr>
        <p:spPr/>
        <p:txBody>
          <a:bodyPr/>
          <a:lstStyle/>
          <a:p>
            <a:r>
              <a:rPr lang="en-US" dirty="0"/>
              <a:t>Modality Performed Procedure Step Service – Syntax</a:t>
            </a:r>
          </a:p>
        </p:txBody>
      </p:sp>
      <p:graphicFrame>
        <p:nvGraphicFramePr>
          <p:cNvPr id="7" name="Content Placeholder 6">
            <a:extLst>
              <a:ext uri="{FF2B5EF4-FFF2-40B4-BE49-F238E27FC236}">
                <a16:creationId xmlns:a16="http://schemas.microsoft.com/office/drawing/2014/main" id="{A6710DA1-4921-70B5-BC95-0B3FD4B182A9}"/>
              </a:ext>
            </a:extLst>
          </p:cNvPr>
          <p:cNvGraphicFramePr>
            <a:graphicFrameLocks noGrp="1"/>
          </p:cNvGraphicFramePr>
          <p:nvPr>
            <p:ph idx="1"/>
            <p:extLst>
              <p:ext uri="{D42A27DB-BD31-4B8C-83A1-F6EECF244321}">
                <p14:modId xmlns:p14="http://schemas.microsoft.com/office/powerpoint/2010/main" val="1033722166"/>
              </p:ext>
            </p:extLst>
          </p:nvPr>
        </p:nvGraphicFramePr>
        <p:xfrm>
          <a:off x="581025" y="2181225"/>
          <a:ext cx="11029950" cy="2260600"/>
        </p:xfrm>
        <a:graphic>
          <a:graphicData uri="http://schemas.openxmlformats.org/drawingml/2006/table">
            <a:tbl>
              <a:tblPr firstRow="1">
                <a:tableStyleId>{7DF18680-E054-41AD-8BC1-D1AEF772440D}</a:tableStyleId>
              </a:tblPr>
              <a:tblGrid>
                <a:gridCol w="1438275">
                  <a:extLst>
                    <a:ext uri="{9D8B030D-6E8A-4147-A177-3AD203B41FA5}">
                      <a16:colId xmlns:a16="http://schemas.microsoft.com/office/drawing/2014/main" val="3765249289"/>
                    </a:ext>
                  </a:extLst>
                </a:gridCol>
                <a:gridCol w="9591675">
                  <a:extLst>
                    <a:ext uri="{9D8B030D-6E8A-4147-A177-3AD203B41FA5}">
                      <a16:colId xmlns:a16="http://schemas.microsoft.com/office/drawing/2014/main" val="3302741916"/>
                    </a:ext>
                  </a:extLst>
                </a:gridCol>
              </a:tblGrid>
              <a:tr h="370840">
                <a:tc>
                  <a:txBody>
                    <a:bodyPr/>
                    <a:lstStyle/>
                    <a:p>
                      <a:r>
                        <a:rPr lang="en-US" dirty="0"/>
                        <a:t>Transaction</a:t>
                      </a:r>
                    </a:p>
                  </a:txBody>
                  <a:tcPr/>
                </a:tc>
                <a:tc>
                  <a:txBody>
                    <a:bodyPr/>
                    <a:lstStyle/>
                    <a:p>
                      <a:r>
                        <a:rPr lang="en-US" dirty="0"/>
                        <a:t>Request Syntax</a:t>
                      </a:r>
                    </a:p>
                  </a:txBody>
                  <a:tcPr/>
                </a:tc>
                <a:extLst>
                  <a:ext uri="{0D108BD9-81ED-4DB2-BD59-A6C34878D82A}">
                    <a16:rowId xmlns:a16="http://schemas.microsoft.com/office/drawing/2014/main" val="546136581"/>
                  </a:ext>
                </a:extLst>
              </a:tr>
              <a:tr h="370840">
                <a:tc>
                  <a:txBody>
                    <a:bodyPr/>
                    <a:lstStyle/>
                    <a:p>
                      <a:pPr hangingPunct="0">
                        <a:spcBef>
                          <a:spcPts val="200"/>
                        </a:spcBef>
                        <a:spcAft>
                          <a:spcPts val="200"/>
                        </a:spcAft>
                        <a:buNone/>
                      </a:pPr>
                      <a:r>
                        <a:rPr lang="en-US" sz="1600" dirty="0">
                          <a:effectLst/>
                        </a:rPr>
                        <a:t>Subscribe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POST SP /modality-performed-procedure-steps/{</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}/subscribers/{</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aetitle</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a:t>
                      </a:r>
                    </a:p>
                  </a:txBody>
                  <a:tcPr/>
                </a:tc>
                <a:extLst>
                  <a:ext uri="{0D108BD9-81ED-4DB2-BD59-A6C34878D82A}">
                    <a16:rowId xmlns:a16="http://schemas.microsoft.com/office/drawing/2014/main" val="654910154"/>
                  </a:ext>
                </a:extLst>
              </a:tr>
              <a:tr h="370840">
                <a:tc>
                  <a:txBody>
                    <a:bodyPr/>
                    <a:lstStyle/>
                    <a:p>
                      <a:pPr hangingPunct="0">
                        <a:spcBef>
                          <a:spcPts val="200"/>
                        </a:spcBef>
                        <a:spcAft>
                          <a:spcPts val="200"/>
                        </a:spcAft>
                        <a:buNone/>
                      </a:pPr>
                      <a:r>
                        <a:rPr lang="en-US" sz="1600" dirty="0">
                          <a:effectLst/>
                        </a:rPr>
                        <a:t>Unsubscribe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DELETE SP /modality-performed-procedure-steps/{</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}/subscribers/{</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aetitle</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a:t>
                      </a:r>
                    </a:p>
                  </a:txBody>
                  <a:tcPr/>
                </a:tc>
                <a:extLst>
                  <a:ext uri="{0D108BD9-81ED-4DB2-BD59-A6C34878D82A}">
                    <a16:rowId xmlns:a16="http://schemas.microsoft.com/office/drawing/2014/main" val="1223908559"/>
                  </a:ext>
                </a:extLst>
              </a:tr>
            </a:tbl>
          </a:graphicData>
        </a:graphic>
      </p:graphicFrame>
      <p:sp>
        <p:nvSpPr>
          <p:cNvPr id="4" name="Date Placeholder 3">
            <a:extLst>
              <a:ext uri="{FF2B5EF4-FFF2-40B4-BE49-F238E27FC236}">
                <a16:creationId xmlns:a16="http://schemas.microsoft.com/office/drawing/2014/main" id="{02074F2A-3751-0089-6AA8-43D3F52769C5}"/>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926B3CB6-0410-9701-6764-382E33E9A694}"/>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D2D55E4B-9719-02A8-4A96-67D68860C518}"/>
              </a:ext>
            </a:extLst>
          </p:cNvPr>
          <p:cNvSpPr>
            <a:spLocks noGrp="1"/>
          </p:cNvSpPr>
          <p:nvPr>
            <p:ph type="sldNum" sz="quarter" idx="4"/>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5519774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5E82-9107-8470-6E85-F497BDE355BB}"/>
              </a:ext>
            </a:extLst>
          </p:cNvPr>
          <p:cNvSpPr>
            <a:spLocks noGrp="1"/>
          </p:cNvSpPr>
          <p:nvPr>
            <p:ph type="title"/>
          </p:nvPr>
        </p:nvSpPr>
        <p:spPr/>
        <p:txBody>
          <a:bodyPr/>
          <a:lstStyle/>
          <a:p>
            <a:r>
              <a:rPr lang="en-US" dirty="0"/>
              <a:t>Modality Workflow Services – Support of Transactions</a:t>
            </a:r>
          </a:p>
        </p:txBody>
      </p:sp>
      <p:graphicFrame>
        <p:nvGraphicFramePr>
          <p:cNvPr id="7" name="Content Placeholder 6">
            <a:extLst>
              <a:ext uri="{FF2B5EF4-FFF2-40B4-BE49-F238E27FC236}">
                <a16:creationId xmlns:a16="http://schemas.microsoft.com/office/drawing/2014/main" id="{71F1FDC6-1982-5E8A-9530-656AAB20E29D}"/>
              </a:ext>
            </a:extLst>
          </p:cNvPr>
          <p:cNvGraphicFramePr>
            <a:graphicFrameLocks noGrp="1"/>
          </p:cNvGraphicFramePr>
          <p:nvPr>
            <p:ph idx="1"/>
            <p:extLst>
              <p:ext uri="{D42A27DB-BD31-4B8C-83A1-F6EECF244321}">
                <p14:modId xmlns:p14="http://schemas.microsoft.com/office/powerpoint/2010/main" val="4143022176"/>
              </p:ext>
            </p:extLst>
          </p:nvPr>
        </p:nvGraphicFramePr>
        <p:xfrm>
          <a:off x="581025" y="2181225"/>
          <a:ext cx="11029950" cy="2682240"/>
        </p:xfrm>
        <a:graphic>
          <a:graphicData uri="http://schemas.openxmlformats.org/drawingml/2006/table">
            <a:tbl>
              <a:tblPr firstRow="1">
                <a:tableStyleId>{7DF18680-E054-41AD-8BC1-D1AEF772440D}</a:tableStyleId>
              </a:tblPr>
              <a:tblGrid>
                <a:gridCol w="2911475">
                  <a:extLst>
                    <a:ext uri="{9D8B030D-6E8A-4147-A177-3AD203B41FA5}">
                      <a16:colId xmlns:a16="http://schemas.microsoft.com/office/drawing/2014/main" val="1921922721"/>
                    </a:ext>
                  </a:extLst>
                </a:gridCol>
                <a:gridCol w="4441825">
                  <a:extLst>
                    <a:ext uri="{9D8B030D-6E8A-4147-A177-3AD203B41FA5}">
                      <a16:colId xmlns:a16="http://schemas.microsoft.com/office/drawing/2014/main" val="760495755"/>
                    </a:ext>
                  </a:extLst>
                </a:gridCol>
                <a:gridCol w="3676650">
                  <a:extLst>
                    <a:ext uri="{9D8B030D-6E8A-4147-A177-3AD203B41FA5}">
                      <a16:colId xmlns:a16="http://schemas.microsoft.com/office/drawing/2014/main" val="1246490534"/>
                    </a:ext>
                  </a:extLst>
                </a:gridCol>
              </a:tblGrid>
              <a:tr h="188021">
                <a:tc>
                  <a:txBody>
                    <a:bodyPr/>
                    <a:lstStyle/>
                    <a:p>
                      <a:r>
                        <a:rPr lang="en-US" sz="1600" dirty="0"/>
                        <a:t>Service</a:t>
                      </a:r>
                    </a:p>
                  </a:txBody>
                  <a:tcPr/>
                </a:tc>
                <a:tc>
                  <a:txBody>
                    <a:bodyPr/>
                    <a:lstStyle/>
                    <a:p>
                      <a:r>
                        <a:rPr lang="en-US" sz="1600" dirty="0"/>
                        <a:t>Transaction</a:t>
                      </a:r>
                    </a:p>
                  </a:txBody>
                  <a:tcPr/>
                </a:tc>
                <a:tc>
                  <a:txBody>
                    <a:bodyPr/>
                    <a:lstStyle/>
                    <a:p>
                      <a:r>
                        <a:rPr lang="en-US" sz="1600" dirty="0"/>
                        <a:t>Support</a:t>
                      </a:r>
                    </a:p>
                  </a:txBody>
                  <a:tcPr/>
                </a:tc>
                <a:extLst>
                  <a:ext uri="{0D108BD9-81ED-4DB2-BD59-A6C34878D82A}">
                    <a16:rowId xmlns:a16="http://schemas.microsoft.com/office/drawing/2014/main" val="3774503622"/>
                  </a:ext>
                </a:extLst>
              </a:tr>
              <a:tr h="335280">
                <a:tc>
                  <a:txBody>
                    <a:bodyPr/>
                    <a:lstStyle/>
                    <a:p>
                      <a:r>
                        <a:rPr lang="en-US" sz="1600" dirty="0"/>
                        <a:t>N.A.</a:t>
                      </a:r>
                    </a:p>
                  </a:txBody>
                  <a:tcPr/>
                </a:tc>
                <a:tc>
                  <a:txBody>
                    <a:bodyPr/>
                    <a:lstStyle/>
                    <a:p>
                      <a:pPr hangingPunct="0">
                        <a:spcBef>
                          <a:spcPts val="200"/>
                        </a:spcBef>
                        <a:spcAft>
                          <a:spcPts val="200"/>
                        </a:spcAft>
                        <a:buNone/>
                      </a:pPr>
                      <a:r>
                        <a:rPr lang="en-US" sz="1600" dirty="0">
                          <a:effectLst/>
                        </a:rPr>
                        <a:t>Retrieve Capabilities</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Required</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72773"/>
                  </a:ext>
                </a:extLst>
              </a:tr>
              <a:tr h="335280">
                <a:tc>
                  <a:txBody>
                    <a:bodyPr/>
                    <a:lstStyle/>
                    <a:p>
                      <a:r>
                        <a:rPr lang="en-US" sz="1600" dirty="0"/>
                        <a:t>Worklist Service</a:t>
                      </a:r>
                    </a:p>
                  </a:txBody>
                  <a:tcPr/>
                </a:tc>
                <a:tc>
                  <a:txBody>
                    <a:bodyPr/>
                    <a:lstStyle/>
                    <a:p>
                      <a:pPr hangingPunct="0">
                        <a:spcBef>
                          <a:spcPts val="200"/>
                        </a:spcBef>
                        <a:spcAft>
                          <a:spcPts val="200"/>
                        </a:spcAft>
                        <a:buNone/>
                      </a:pPr>
                      <a:r>
                        <a:rPr lang="en-US" sz="1600" dirty="0">
                          <a:effectLst/>
                          <a:latin typeface="Gill Sans MT" panose="020B0502020104020203" pitchFamily="34" charset="0"/>
                          <a:ea typeface="Times New Roman" panose="02020603050405020304" pitchFamily="18" charset="0"/>
                          <a:cs typeface="Times New Roman" panose="02020603050405020304" pitchFamily="18" charset="0"/>
                        </a:rPr>
                        <a:t>Search</a:t>
                      </a:r>
                    </a:p>
                  </a:txBody>
                  <a:tcPr marL="68580" marR="68580" marT="0" marB="0"/>
                </a:tc>
                <a:tc>
                  <a:txBody>
                    <a:bodyPr/>
                    <a:lstStyle/>
                    <a:p>
                      <a:pPr hangingPunct="0">
                        <a:spcBef>
                          <a:spcPts val="200"/>
                        </a:spcBef>
                        <a:spcAft>
                          <a:spcPts val="200"/>
                        </a:spcAft>
                        <a:buNone/>
                      </a:pPr>
                      <a:r>
                        <a:rPr lang="en-US" sz="1600" dirty="0">
                          <a:effectLst/>
                          <a:latin typeface="Gill Sans MT" panose="020B0502020104020203" pitchFamily="34" charset="0"/>
                          <a:ea typeface="Times New Roman" panose="02020603050405020304" pitchFamily="18" charset="0"/>
                          <a:cs typeface="Times New Roman" panose="02020603050405020304" pitchFamily="18" charset="0"/>
                        </a:rPr>
                        <a:t>Required</a:t>
                      </a:r>
                    </a:p>
                  </a:txBody>
                  <a:tcPr marL="68580" marR="68580" marT="0" marB="0"/>
                </a:tc>
                <a:extLst>
                  <a:ext uri="{0D108BD9-81ED-4DB2-BD59-A6C34878D82A}">
                    <a16:rowId xmlns:a16="http://schemas.microsoft.com/office/drawing/2014/main" val="4002505104"/>
                  </a:ext>
                </a:extLst>
              </a:tr>
              <a:tr h="335280">
                <a:tc rowSpan="5">
                  <a:txBody>
                    <a:bodyPr/>
                    <a:lstStyle/>
                    <a:p>
                      <a:r>
                        <a:rPr lang="en-US" sz="1600" dirty="0"/>
                        <a:t>Modality Performed Procedure Step Service</a:t>
                      </a:r>
                    </a:p>
                  </a:txBody>
                  <a:tcPr/>
                </a:tc>
                <a:tc>
                  <a:txBody>
                    <a:bodyPr/>
                    <a:lstStyle/>
                    <a:p>
                      <a:pPr hangingPunct="0">
                        <a:spcBef>
                          <a:spcPts val="200"/>
                        </a:spcBef>
                        <a:spcAft>
                          <a:spcPts val="200"/>
                        </a:spcAft>
                        <a:buNone/>
                      </a:pPr>
                      <a:r>
                        <a:rPr lang="en-US" sz="1600" dirty="0">
                          <a:effectLst/>
                        </a:rPr>
                        <a:t>Create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Required</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6423507"/>
                  </a:ext>
                </a:extLst>
              </a:tr>
              <a:tr h="335280">
                <a:tc vMerge="1">
                  <a:txBody>
                    <a:bodyPr/>
                    <a:lstStyle/>
                    <a:p>
                      <a:endParaRPr lang="en-US" sz="1600" dirty="0"/>
                    </a:p>
                  </a:txBody>
                  <a:tcPr/>
                </a:tc>
                <a:tc>
                  <a:txBody>
                    <a:bodyPr/>
                    <a:lstStyle/>
                    <a:p>
                      <a:pPr hangingPunct="0">
                        <a:spcBef>
                          <a:spcPts val="200"/>
                        </a:spcBef>
                        <a:spcAft>
                          <a:spcPts val="200"/>
                        </a:spcAft>
                        <a:buNone/>
                      </a:pPr>
                      <a:r>
                        <a:rPr lang="en-US" sz="1600" dirty="0">
                          <a:effectLst/>
                        </a:rPr>
                        <a:t>Update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Required</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63524485"/>
                  </a:ext>
                </a:extLst>
              </a:tr>
              <a:tr h="335280">
                <a:tc vMerge="1">
                  <a:txBody>
                    <a:bodyPr/>
                    <a:lstStyle/>
                    <a:p>
                      <a:endParaRPr lang="en-US" sz="1600" dirty="0"/>
                    </a:p>
                  </a:txBody>
                  <a:tcPr/>
                </a:tc>
                <a:tc>
                  <a:txBody>
                    <a:bodyPr/>
                    <a:lstStyle/>
                    <a:p>
                      <a:pPr hangingPunct="0">
                        <a:spcBef>
                          <a:spcPts val="200"/>
                        </a:spcBef>
                        <a:spcAft>
                          <a:spcPts val="200"/>
                        </a:spcAft>
                        <a:buNone/>
                      </a:pPr>
                      <a:r>
                        <a:rPr lang="en-US" sz="1600" dirty="0">
                          <a:effectLst/>
                        </a:rPr>
                        <a:t>Retrieve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Optional</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630112"/>
                  </a:ext>
                </a:extLst>
              </a:tr>
              <a:tr h="335280">
                <a:tc vMerge="1">
                  <a:txBody>
                    <a:bodyPr/>
                    <a:lstStyle/>
                    <a:p>
                      <a:endParaRPr lang="en-US" sz="1600" dirty="0"/>
                    </a:p>
                  </a:txBody>
                  <a:tcPr/>
                </a:tc>
                <a:tc>
                  <a:txBody>
                    <a:bodyPr/>
                    <a:lstStyle/>
                    <a:p>
                      <a:pPr hangingPunct="0">
                        <a:spcBef>
                          <a:spcPts val="200"/>
                        </a:spcBef>
                        <a:spcAft>
                          <a:spcPts val="200"/>
                        </a:spcAft>
                        <a:buNone/>
                      </a:pPr>
                      <a:r>
                        <a:rPr lang="en-US" sz="1600" dirty="0">
                          <a:effectLst/>
                        </a:rPr>
                        <a:t>Subscribe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dirty="0">
                          <a:effectLst/>
                        </a:rPr>
                        <a:t>Optional</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47274217"/>
                  </a:ext>
                </a:extLst>
              </a:tr>
              <a:tr h="335280">
                <a:tc vMerge="1">
                  <a:txBody>
                    <a:bodyPr/>
                    <a:lstStyle/>
                    <a:p>
                      <a:endParaRPr lang="en-US" sz="1600" dirty="0"/>
                    </a:p>
                  </a:txBody>
                  <a:tcPr/>
                </a:tc>
                <a:tc>
                  <a:txBody>
                    <a:bodyPr/>
                    <a:lstStyle/>
                    <a:p>
                      <a:pPr hangingPunct="0">
                        <a:spcBef>
                          <a:spcPts val="200"/>
                        </a:spcBef>
                        <a:spcAft>
                          <a:spcPts val="200"/>
                        </a:spcAft>
                        <a:buNone/>
                      </a:pPr>
                      <a:r>
                        <a:rPr lang="en-US" sz="1600" dirty="0">
                          <a:effectLst/>
                        </a:rPr>
                        <a:t>Unsubscribe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dirty="0">
                          <a:effectLst/>
                        </a:rPr>
                        <a:t>Optional</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38465695"/>
                  </a:ext>
                </a:extLst>
              </a:tr>
            </a:tbl>
          </a:graphicData>
        </a:graphic>
      </p:graphicFrame>
      <p:sp>
        <p:nvSpPr>
          <p:cNvPr id="4" name="Date Placeholder 3">
            <a:extLst>
              <a:ext uri="{FF2B5EF4-FFF2-40B4-BE49-F238E27FC236}">
                <a16:creationId xmlns:a16="http://schemas.microsoft.com/office/drawing/2014/main" id="{047B91A5-96D8-D309-C594-6146EF8289E5}"/>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8A51316E-E73C-F334-4DF6-C40D087B07A8}"/>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FC23968E-0B80-4051-4525-568A0202CE61}"/>
              </a:ext>
            </a:extLst>
          </p:cNvPr>
          <p:cNvSpPr>
            <a:spLocks noGrp="1"/>
          </p:cNvSpPr>
          <p:nvPr>
            <p:ph type="sldNum" sz="quarter" idx="4"/>
          </p:nvPr>
        </p:nvSpPr>
        <p:spPr/>
        <p:txBody>
          <a:bodyPr/>
          <a:lstStyle/>
          <a:p>
            <a:fld id="{D57F1E4F-1CFF-5643-939E-217C01CDF565}" type="slidenum">
              <a:rPr lang="en-US" smtClean="0"/>
              <a:pPr/>
              <a:t>14</a:t>
            </a:fld>
            <a:endParaRPr lang="en-US" dirty="0"/>
          </a:p>
        </p:txBody>
      </p:sp>
      <p:sp>
        <p:nvSpPr>
          <p:cNvPr id="3" name="Rectangle: Rounded Corners 2">
            <a:extLst>
              <a:ext uri="{FF2B5EF4-FFF2-40B4-BE49-F238E27FC236}">
                <a16:creationId xmlns:a16="http://schemas.microsoft.com/office/drawing/2014/main" id="{865D2AF4-CA0B-F026-D8F1-63C681FCE9AA}"/>
              </a:ext>
            </a:extLst>
          </p:cNvPr>
          <p:cNvSpPr/>
          <p:nvPr/>
        </p:nvSpPr>
        <p:spPr>
          <a:xfrm>
            <a:off x="3064476" y="5457687"/>
            <a:ext cx="4689389" cy="6981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 slide for hybrid ecosystem: proxy (example) SCP/OS serving both SCUs and UAs</a:t>
            </a:r>
          </a:p>
        </p:txBody>
      </p:sp>
    </p:spTree>
    <p:extLst>
      <p:ext uri="{BB962C8B-B14F-4D97-AF65-F5344CB8AC3E}">
        <p14:creationId xmlns:p14="http://schemas.microsoft.com/office/powerpoint/2010/main" val="4193297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DCF4-7B68-6F81-E4F7-F511D27AD69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5AE4AC8-BD7F-6B1D-BFF6-5AADCD98CA0D}"/>
              </a:ext>
            </a:extLst>
          </p:cNvPr>
          <p:cNvSpPr>
            <a:spLocks noGrp="1"/>
          </p:cNvSpPr>
          <p:nvPr>
            <p:ph idx="1"/>
          </p:nvPr>
        </p:nvSpPr>
        <p:spPr/>
        <p:txBody>
          <a:bodyPr/>
          <a:lstStyle/>
          <a:p>
            <a:pPr marL="0" indent="0">
              <a:buNone/>
            </a:pPr>
            <a:r>
              <a:rPr lang="en-US" dirty="0"/>
              <a:t>This presentation, the supplement, the examples and the analysis images (and much more) can be found at</a:t>
            </a:r>
          </a:p>
          <a:p>
            <a:r>
              <a:rPr lang="en-US" dirty="0"/>
              <a:t>https://github.com/krotz-dieter/dicomweb-dmwl-mpps</a:t>
            </a:r>
          </a:p>
        </p:txBody>
      </p:sp>
      <p:sp>
        <p:nvSpPr>
          <p:cNvPr id="4" name="Date Placeholder 3">
            <a:extLst>
              <a:ext uri="{FF2B5EF4-FFF2-40B4-BE49-F238E27FC236}">
                <a16:creationId xmlns:a16="http://schemas.microsoft.com/office/drawing/2014/main" id="{CC88D72F-6B69-0EE0-11FF-C674A7ED7D0F}"/>
              </a:ext>
            </a:extLst>
          </p:cNvPr>
          <p:cNvSpPr>
            <a:spLocks noGrp="1"/>
          </p:cNvSpPr>
          <p:nvPr>
            <p:ph type="dt" sz="half" idx="2"/>
          </p:nvPr>
        </p:nvSpPr>
        <p:spPr/>
        <p:txBody>
          <a:bodyPr/>
          <a:lstStyle/>
          <a:p>
            <a:r>
              <a:rPr lang="en-US" dirty="0"/>
              <a:t>March 2025</a:t>
            </a:r>
            <a:endParaRPr lang="en-US" noProof="0" dirty="0"/>
          </a:p>
        </p:txBody>
      </p:sp>
      <p:sp>
        <p:nvSpPr>
          <p:cNvPr id="5" name="Footer Placeholder 4">
            <a:extLst>
              <a:ext uri="{FF2B5EF4-FFF2-40B4-BE49-F238E27FC236}">
                <a16:creationId xmlns:a16="http://schemas.microsoft.com/office/drawing/2014/main" id="{41774195-886B-21FC-5C86-AF7CC7D5E2BC}"/>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6FBD552C-A955-9B26-676C-007DD5694D5B}"/>
              </a:ext>
            </a:extLst>
          </p:cNvPr>
          <p:cNvSpPr>
            <a:spLocks noGrp="1"/>
          </p:cNvSpPr>
          <p:nvPr>
            <p:ph type="sldNum" sz="quarter" idx="4"/>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20948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F4F1-41A9-24CD-5F65-9D6739E15E18}"/>
              </a:ext>
            </a:extLst>
          </p:cNvPr>
          <p:cNvSpPr>
            <a:spLocks noGrp="1"/>
          </p:cNvSpPr>
          <p:nvPr>
            <p:ph type="title"/>
          </p:nvPr>
        </p:nvSpPr>
        <p:spPr/>
        <p:txBody>
          <a:bodyPr/>
          <a:lstStyle/>
          <a:p>
            <a:r>
              <a:rPr lang="en-US" dirty="0"/>
              <a:t>Work item 2023-10-C – DICOMweb Modality Services</a:t>
            </a:r>
          </a:p>
        </p:txBody>
      </p:sp>
      <p:sp>
        <p:nvSpPr>
          <p:cNvPr id="3" name="Content Placeholder 2">
            <a:extLst>
              <a:ext uri="{FF2B5EF4-FFF2-40B4-BE49-F238E27FC236}">
                <a16:creationId xmlns:a16="http://schemas.microsoft.com/office/drawing/2014/main" id="{A1E980AF-C3D4-6646-C437-6D7FF5DECD5F}"/>
              </a:ext>
            </a:extLst>
          </p:cNvPr>
          <p:cNvSpPr>
            <a:spLocks noGrp="1"/>
          </p:cNvSpPr>
          <p:nvPr>
            <p:ph idx="1"/>
          </p:nvPr>
        </p:nvSpPr>
        <p:spPr/>
        <p:txBody>
          <a:bodyPr>
            <a:noAutofit/>
          </a:bodyPr>
          <a:lstStyle/>
          <a:p>
            <a:pPr marL="0" indent="0">
              <a:buNone/>
            </a:pPr>
            <a:r>
              <a:rPr lang="en-US" b="1" dirty="0">
                <a:solidFill>
                  <a:srgbClr val="000000"/>
                </a:solidFill>
                <a:effectLst/>
                <a:latin typeface="+mj-lt"/>
                <a:ea typeface="Times New Roman" panose="02020603050405020304" pitchFamily="18" charset="0"/>
              </a:rPr>
              <a:t>Introduction</a:t>
            </a:r>
          </a:p>
          <a:p>
            <a:pPr marL="0" indent="0">
              <a:buNone/>
            </a:pPr>
            <a:r>
              <a:rPr lang="en-US" dirty="0">
                <a:effectLst/>
                <a:latin typeface="+mj-lt"/>
                <a:ea typeface="Times New Roman" panose="02020603050405020304" pitchFamily="18" charset="0"/>
              </a:rPr>
              <a:t>The DICOM Standard defines several services. Two of these are targeted towards modalities, namely the Modality Worklist service (see </a:t>
            </a:r>
            <a:r>
              <a:rPr lang="en-US" u="sng" dirty="0">
                <a:solidFill>
                  <a:srgbClr val="0000FF"/>
                </a:solidFill>
                <a:effectLst/>
                <a:latin typeface="+mj-lt"/>
                <a:ea typeface="Times New Roman" panose="02020603050405020304" pitchFamily="18" charset="0"/>
                <a:hlinkClick r:id="rId2"/>
              </a:rPr>
              <a:t>PS3.4, Annex K</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3"/>
              </a:rPr>
              <a:t>K.6.1</a:t>
            </a:r>
            <a:r>
              <a:rPr lang="en-US" dirty="0">
                <a:effectLst/>
                <a:latin typeface="+mj-lt"/>
                <a:ea typeface="Times New Roman" panose="02020603050405020304" pitchFamily="18" charset="0"/>
              </a:rPr>
              <a:t>) and the Modality Performed Procedure Step service (see </a:t>
            </a:r>
            <a:r>
              <a:rPr lang="en-US" u="sng" dirty="0">
                <a:solidFill>
                  <a:srgbClr val="0000FF"/>
                </a:solidFill>
                <a:effectLst/>
                <a:latin typeface="+mj-lt"/>
                <a:ea typeface="Times New Roman" panose="02020603050405020304" pitchFamily="18" charset="0"/>
                <a:hlinkClick r:id="rId4"/>
              </a:rPr>
              <a:t>PS3.4, Annex F</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5"/>
              </a:rPr>
              <a:t>F.7-F.9</a:t>
            </a:r>
            <a:r>
              <a:rPr lang="en-US" dirty="0">
                <a:effectLst/>
                <a:latin typeface="+mj-lt"/>
                <a:ea typeface="Times New Roman" panose="02020603050405020304" pitchFamily="18" charset="0"/>
              </a:rPr>
              <a:t>). Currently, these services are defined using DIMSE.</a:t>
            </a:r>
          </a:p>
          <a:p>
            <a:pPr marL="0" indent="0">
              <a:buNone/>
            </a:pPr>
            <a:r>
              <a:rPr lang="en-US" b="1" dirty="0">
                <a:solidFill>
                  <a:srgbClr val="000000"/>
                </a:solidFill>
                <a:effectLst/>
                <a:latin typeface="+mj-lt"/>
                <a:ea typeface="Times New Roman" panose="02020603050405020304" pitchFamily="18" charset="0"/>
              </a:rPr>
              <a:t>Limitations of Current Standard</a:t>
            </a:r>
          </a:p>
          <a:p>
            <a:pPr marL="0" indent="0">
              <a:buNone/>
            </a:pPr>
            <a:r>
              <a:rPr lang="en-US" dirty="0">
                <a:solidFill>
                  <a:srgbClr val="000000"/>
                </a:solidFill>
                <a:effectLst/>
                <a:latin typeface="+mj-lt"/>
                <a:ea typeface="Times New Roman" panose="02020603050405020304" pitchFamily="18" charset="0"/>
              </a:rPr>
              <a:t>Both the Modality Worklist service and the Modality Performed Procedure Step service are not yet available in DICOMweb. This limits a) the uptake of DICOMweb for modalities and b) the support of workflow services for modalities that are (intended to be) part of a web-based ecosystem.</a:t>
            </a:r>
          </a:p>
          <a:p>
            <a:pPr marL="0" indent="0">
              <a:buNone/>
            </a:pPr>
            <a:r>
              <a:rPr lang="en-US" b="1" dirty="0">
                <a:solidFill>
                  <a:srgbClr val="000000"/>
                </a:solidFill>
                <a:effectLst/>
                <a:latin typeface="+mj-lt"/>
                <a:ea typeface="Times New Roman" panose="02020603050405020304" pitchFamily="18" charset="0"/>
              </a:rPr>
              <a:t>Description of Proposal</a:t>
            </a:r>
          </a:p>
          <a:p>
            <a:pPr marL="0" indent="0">
              <a:buNone/>
            </a:pPr>
            <a:r>
              <a:rPr lang="en-US" dirty="0">
                <a:solidFill>
                  <a:srgbClr val="000000"/>
                </a:solidFill>
                <a:effectLst/>
                <a:latin typeface="+mj-lt"/>
                <a:ea typeface="Times New Roman" panose="02020603050405020304" pitchFamily="18" charset="0"/>
              </a:rPr>
              <a:t>Add the Modality Worklist and the Modality Performed Procedure Step services to DICOMweb, in principle based on the existing DICOMweb Worklist service (UPS-RS; see </a:t>
            </a:r>
            <a:r>
              <a:rPr lang="en-US" u="sng" dirty="0">
                <a:solidFill>
                  <a:srgbClr val="0000FF"/>
                </a:solidFill>
                <a:effectLst/>
                <a:latin typeface="+mj-lt"/>
                <a:ea typeface="Times New Roman" panose="02020603050405020304" pitchFamily="18" charset="0"/>
                <a:hlinkClick r:id="rId6"/>
              </a:rPr>
              <a:t>PS3.18, section 11</a:t>
            </a:r>
            <a:r>
              <a:rPr lang="en-US" dirty="0">
                <a:solidFill>
                  <a:srgbClr val="000000"/>
                </a:solidFill>
                <a:effectLst/>
                <a:latin typeface="+mj-lt"/>
                <a:ea typeface="Times New Roman" panose="02020603050405020304" pitchFamily="18" charset="0"/>
              </a:rPr>
              <a:t>). This would boil down to creating an informative annex and any normative changes needed if gaps are discovered.</a:t>
            </a:r>
            <a:endParaRPr lang="en-US" dirty="0">
              <a:effectLst/>
              <a:latin typeface="+mj-lt"/>
              <a:ea typeface="Times New Roman" panose="02020603050405020304" pitchFamily="18" charset="0"/>
            </a:endParaRPr>
          </a:p>
        </p:txBody>
      </p:sp>
      <p:sp>
        <p:nvSpPr>
          <p:cNvPr id="4" name="Date Placeholder 3">
            <a:extLst>
              <a:ext uri="{FF2B5EF4-FFF2-40B4-BE49-F238E27FC236}">
                <a16:creationId xmlns:a16="http://schemas.microsoft.com/office/drawing/2014/main" id="{1A97ADF9-2A32-5C1F-5039-8E1B45A5F7A4}"/>
              </a:ext>
            </a:extLst>
          </p:cNvPr>
          <p:cNvSpPr>
            <a:spLocks noGrp="1"/>
          </p:cNvSpPr>
          <p:nvPr>
            <p:ph type="dt" sz="half" idx="2"/>
          </p:nvPr>
        </p:nvSpPr>
        <p:spPr/>
        <p:txBody>
          <a:bodyPr/>
          <a:lstStyle/>
          <a:p>
            <a:r>
              <a:rPr lang="en-US" dirty="0"/>
              <a:t>March 2025</a:t>
            </a:r>
          </a:p>
        </p:txBody>
      </p:sp>
      <p:sp>
        <p:nvSpPr>
          <p:cNvPr id="5" name="Footer Placeholder 4">
            <a:extLst>
              <a:ext uri="{FF2B5EF4-FFF2-40B4-BE49-F238E27FC236}">
                <a16:creationId xmlns:a16="http://schemas.microsoft.com/office/drawing/2014/main" id="{46A3FD48-942A-523F-07E5-B64C1CEBD94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5A4EC334-1537-9ACE-165E-1CD0266E0D85}"/>
              </a:ext>
            </a:extLst>
          </p:cNvPr>
          <p:cNvSpPr>
            <a:spLocks noGrp="1"/>
          </p:cNvSpPr>
          <p:nvPr>
            <p:ph type="sldNum" sz="quarter" idx="4"/>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5000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0B9-771A-6605-1853-F205DBDF0ACA}"/>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D1B193E9-586A-258A-668B-5EC34DC78258}"/>
              </a:ext>
            </a:extLst>
          </p:cNvPr>
          <p:cNvSpPr>
            <a:spLocks noGrp="1"/>
          </p:cNvSpPr>
          <p:nvPr>
            <p:ph idx="1"/>
          </p:nvPr>
        </p:nvSpPr>
        <p:spPr>
          <a:xfrm>
            <a:off x="581192" y="2180496"/>
            <a:ext cx="11029615" cy="3975348"/>
          </a:xfrm>
        </p:spPr>
        <p:txBody>
          <a:bodyPr>
            <a:normAutofit fontScale="92500" lnSpcReduction="20000"/>
          </a:bodyPr>
          <a:lstStyle/>
          <a:p>
            <a:pPr marL="0" indent="0">
              <a:buNone/>
            </a:pPr>
            <a:r>
              <a:rPr lang="en-US" dirty="0"/>
              <a:t>What happened since last meeting</a:t>
            </a:r>
          </a:p>
          <a:p>
            <a:r>
              <a:rPr lang="en-US" dirty="0"/>
              <a:t>Discussion in WG27</a:t>
            </a:r>
          </a:p>
          <a:p>
            <a:r>
              <a:rPr lang="en-US" dirty="0"/>
              <a:t>Created this presentation</a:t>
            </a:r>
          </a:p>
          <a:p>
            <a:r>
              <a:rPr lang="en-US" dirty="0"/>
              <a:t>Updated supplement 246</a:t>
            </a:r>
          </a:p>
          <a:p>
            <a:pPr lvl="1"/>
            <a:r>
              <a:rPr lang="en-US" dirty="0"/>
              <a:t>Added diagrams for bi-directional proxies</a:t>
            </a:r>
          </a:p>
          <a:p>
            <a:pPr lvl="1"/>
            <a:r>
              <a:rPr lang="en-US" dirty="0"/>
              <a:t>Added examples</a:t>
            </a:r>
          </a:p>
          <a:p>
            <a:pPr lvl="1"/>
            <a:r>
              <a:rPr lang="en-US" dirty="0"/>
              <a:t>Reworked comments from WG06</a:t>
            </a:r>
          </a:p>
          <a:p>
            <a:pPr marL="0" indent="0">
              <a:buNone/>
            </a:pPr>
            <a:endParaRPr lang="en-US" dirty="0"/>
          </a:p>
          <a:p>
            <a:pPr marL="0" indent="0">
              <a:buNone/>
            </a:pPr>
            <a:r>
              <a:rPr lang="en-US" dirty="0"/>
              <a:t>Agenda</a:t>
            </a:r>
          </a:p>
          <a:p>
            <a:r>
              <a:rPr lang="en-US" dirty="0"/>
              <a:t>Discuss and conclude on what HTTP method to be used for MPPS updates</a:t>
            </a:r>
            <a:endParaRPr lang="en-US" dirty="0">
              <a:latin typeface="Courier New" panose="02070309020205020404" pitchFamily="49" charset="0"/>
              <a:cs typeface="Courier New" panose="02070309020205020404" pitchFamily="49" charset="0"/>
            </a:endParaRPr>
          </a:p>
          <a:p>
            <a:r>
              <a:rPr lang="en-US" dirty="0"/>
              <a:t>Review this presentation</a:t>
            </a:r>
          </a:p>
          <a:p>
            <a:r>
              <a:rPr lang="en-US" dirty="0"/>
              <a:t>Continue line-by-line review of supplement</a:t>
            </a:r>
          </a:p>
        </p:txBody>
      </p:sp>
      <p:sp>
        <p:nvSpPr>
          <p:cNvPr id="4" name="Date Placeholder 3">
            <a:extLst>
              <a:ext uri="{FF2B5EF4-FFF2-40B4-BE49-F238E27FC236}">
                <a16:creationId xmlns:a16="http://schemas.microsoft.com/office/drawing/2014/main" id="{4A3618F6-2462-51CD-C05F-0FBC0A0A231D}"/>
              </a:ext>
            </a:extLst>
          </p:cNvPr>
          <p:cNvSpPr>
            <a:spLocks noGrp="1"/>
          </p:cNvSpPr>
          <p:nvPr>
            <p:ph type="dt" sz="half" idx="2"/>
          </p:nvPr>
        </p:nvSpPr>
        <p:spPr/>
        <p:txBody>
          <a:bodyPr/>
          <a:lstStyle/>
          <a:p>
            <a:r>
              <a:rPr lang="en-US" dirty="0"/>
              <a:t>March 2025</a:t>
            </a:r>
          </a:p>
        </p:txBody>
      </p:sp>
      <p:sp>
        <p:nvSpPr>
          <p:cNvPr id="5" name="Footer Placeholder 4">
            <a:extLst>
              <a:ext uri="{FF2B5EF4-FFF2-40B4-BE49-F238E27FC236}">
                <a16:creationId xmlns:a16="http://schemas.microsoft.com/office/drawing/2014/main" id="{B31A2E45-A627-4519-6246-42A1858C7E44}"/>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AE09D5B5-368D-FE3C-72CA-341EA9D45074}"/>
              </a:ext>
            </a:extLst>
          </p:cNvPr>
          <p:cNvSpPr>
            <a:spLocks noGrp="1"/>
          </p:cNvSpPr>
          <p:nvPr>
            <p:ph type="sldNum" sz="quarter" idx="4"/>
          </p:nvPr>
        </p:nvSpPr>
        <p:spPr/>
        <p:txBody>
          <a:bodyPr/>
          <a:lstStyle/>
          <a:p>
            <a:fld id="{D57F1E4F-1CFF-5643-939E-217C01CDF565}" type="slidenum">
              <a:rPr lang="en-US" smtClean="0"/>
              <a:pPr/>
              <a:t>3</a:t>
            </a:fld>
            <a:endParaRPr lang="en-US" dirty="0"/>
          </a:p>
        </p:txBody>
      </p:sp>
      <p:sp>
        <p:nvSpPr>
          <p:cNvPr id="8" name="Rectangle: Rounded Corners 7">
            <a:extLst>
              <a:ext uri="{FF2B5EF4-FFF2-40B4-BE49-F238E27FC236}">
                <a16:creationId xmlns:a16="http://schemas.microsoft.com/office/drawing/2014/main" id="{9579D6D1-20B6-EF41-2A7D-6FCDD4C5623A}"/>
              </a:ext>
            </a:extLst>
          </p:cNvPr>
          <p:cNvSpPr/>
          <p:nvPr/>
        </p:nvSpPr>
        <p:spPr>
          <a:xfrm>
            <a:off x="3752848" y="6417636"/>
            <a:ext cx="4686301" cy="36512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This slide is not to be included in the PC presentation</a:t>
            </a:r>
          </a:p>
        </p:txBody>
      </p:sp>
    </p:spTree>
    <p:extLst>
      <p:ext uri="{BB962C8B-B14F-4D97-AF65-F5344CB8AC3E}">
        <p14:creationId xmlns:p14="http://schemas.microsoft.com/office/powerpoint/2010/main" val="381205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4D60-D528-F476-7A27-0920521E65CB}"/>
              </a:ext>
            </a:extLst>
          </p:cNvPr>
          <p:cNvSpPr>
            <a:spLocks noGrp="1"/>
          </p:cNvSpPr>
          <p:nvPr>
            <p:ph type="title"/>
          </p:nvPr>
        </p:nvSpPr>
        <p:spPr/>
        <p:txBody>
          <a:bodyPr/>
          <a:lstStyle/>
          <a:p>
            <a:r>
              <a:rPr lang="en-US" dirty="0"/>
              <a:t>Discussion in WG27</a:t>
            </a:r>
          </a:p>
        </p:txBody>
      </p:sp>
      <p:sp>
        <p:nvSpPr>
          <p:cNvPr id="3" name="Content Placeholder 2">
            <a:extLst>
              <a:ext uri="{FF2B5EF4-FFF2-40B4-BE49-F238E27FC236}">
                <a16:creationId xmlns:a16="http://schemas.microsoft.com/office/drawing/2014/main" id="{38407FC2-A194-9B7E-4D49-D211EED9FD32}"/>
              </a:ext>
            </a:extLst>
          </p:cNvPr>
          <p:cNvSpPr>
            <a:spLocks noGrp="1"/>
          </p:cNvSpPr>
          <p:nvPr>
            <p:ph idx="1"/>
          </p:nvPr>
        </p:nvSpPr>
        <p:spPr/>
        <p:txBody>
          <a:bodyPr/>
          <a:lstStyle/>
          <a:p>
            <a:r>
              <a:rPr lang="en-US" dirty="0"/>
              <a:t>Change of approach (based on MWL and MPPS) was very much appreciated</a:t>
            </a:r>
          </a:p>
          <a:p>
            <a:r>
              <a:rPr lang="en-US" sz="1600" dirty="0">
                <a:latin typeface="Courier New" panose="02070309020205020404" pitchFamily="49" charset="0"/>
                <a:cs typeface="Courier New" panose="02070309020205020404" pitchFamily="49" charset="0"/>
              </a:rPr>
              <a:t>PATCH</a:t>
            </a:r>
            <a:r>
              <a:rPr lang="en-US" dirty="0"/>
              <a:t> vs </a:t>
            </a:r>
            <a:r>
              <a:rPr lang="en-US" sz="1600" dirty="0">
                <a:latin typeface="Courier New" panose="02070309020205020404" pitchFamily="49" charset="0"/>
                <a:cs typeface="Courier New" panose="02070309020205020404" pitchFamily="49" charset="0"/>
              </a:rPr>
              <a:t>PUT</a:t>
            </a:r>
            <a:r>
              <a:rPr lang="en-US" dirty="0"/>
              <a:t> and </a:t>
            </a:r>
            <a:r>
              <a:rPr lang="en-US" sz="1600" dirty="0">
                <a:latin typeface="Courier New" panose="02070309020205020404" pitchFamily="49" charset="0"/>
                <a:cs typeface="Courier New" panose="02070309020205020404" pitchFamily="49" charset="0"/>
              </a:rPr>
              <a:t>POST</a:t>
            </a:r>
            <a:r>
              <a:rPr lang="en-US" dirty="0"/>
              <a:t> discussion: choose your battles</a:t>
            </a:r>
          </a:p>
        </p:txBody>
      </p:sp>
      <p:sp>
        <p:nvSpPr>
          <p:cNvPr id="4" name="Date Placeholder 3">
            <a:extLst>
              <a:ext uri="{FF2B5EF4-FFF2-40B4-BE49-F238E27FC236}">
                <a16:creationId xmlns:a16="http://schemas.microsoft.com/office/drawing/2014/main" id="{46CFD6A6-0B41-2A72-FD73-37BEC36D5198}"/>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63C1E815-B326-657B-DDB6-1D14CD84F9E2}"/>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92BC4AB0-C1FA-7A1C-013E-498FB649468F}"/>
              </a:ext>
            </a:extLst>
          </p:cNvPr>
          <p:cNvSpPr>
            <a:spLocks noGrp="1"/>
          </p:cNvSpPr>
          <p:nvPr>
            <p:ph type="sldNum" sz="quarter" idx="4"/>
          </p:nvPr>
        </p:nvSpPr>
        <p:spPr/>
        <p:txBody>
          <a:bodyPr/>
          <a:lstStyle/>
          <a:p>
            <a:fld id="{D57F1E4F-1CFF-5643-939E-217C01CDF565}" type="slidenum">
              <a:rPr lang="en-US" smtClean="0"/>
              <a:pPr/>
              <a:t>4</a:t>
            </a:fld>
            <a:endParaRPr lang="en-US" dirty="0"/>
          </a:p>
        </p:txBody>
      </p:sp>
      <p:sp>
        <p:nvSpPr>
          <p:cNvPr id="7" name="Rectangle: Rounded Corners 6">
            <a:extLst>
              <a:ext uri="{FF2B5EF4-FFF2-40B4-BE49-F238E27FC236}">
                <a16:creationId xmlns:a16="http://schemas.microsoft.com/office/drawing/2014/main" id="{5C90EAEC-4339-7EB5-14BF-65E8A8976061}"/>
              </a:ext>
            </a:extLst>
          </p:cNvPr>
          <p:cNvSpPr/>
          <p:nvPr/>
        </p:nvSpPr>
        <p:spPr>
          <a:xfrm>
            <a:off x="3752848" y="6417636"/>
            <a:ext cx="4686301" cy="36512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This slide is not to be included in the PC presentation</a:t>
            </a:r>
          </a:p>
        </p:txBody>
      </p:sp>
    </p:spTree>
    <p:extLst>
      <p:ext uri="{BB962C8B-B14F-4D97-AF65-F5344CB8AC3E}">
        <p14:creationId xmlns:p14="http://schemas.microsoft.com/office/powerpoint/2010/main" val="356082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D78E-BA4D-FCBD-AA04-244696AAAE07}"/>
              </a:ext>
            </a:extLst>
          </p:cNvPr>
          <p:cNvSpPr>
            <a:spLocks noGrp="1"/>
          </p:cNvSpPr>
          <p:nvPr>
            <p:ph type="title"/>
          </p:nvPr>
        </p:nvSpPr>
        <p:spPr/>
        <p:txBody>
          <a:bodyPr/>
          <a:lstStyle/>
          <a:p>
            <a:r>
              <a:rPr lang="en-US" dirty="0"/>
              <a:t>What HTTP Method is to be Used for MPPS Updates?</a:t>
            </a:r>
          </a:p>
        </p:txBody>
      </p:sp>
      <p:sp>
        <p:nvSpPr>
          <p:cNvPr id="3" name="Content Placeholder 2">
            <a:extLst>
              <a:ext uri="{FF2B5EF4-FFF2-40B4-BE49-F238E27FC236}">
                <a16:creationId xmlns:a16="http://schemas.microsoft.com/office/drawing/2014/main" id="{835D2F6C-A219-2779-A6E4-C44D308693F1}"/>
              </a:ext>
            </a:extLst>
          </p:cNvPr>
          <p:cNvSpPr>
            <a:spLocks noGrp="1"/>
          </p:cNvSpPr>
          <p:nvPr>
            <p:ph idx="1"/>
          </p:nvPr>
        </p:nvSpPr>
        <p:spPr>
          <a:xfrm>
            <a:off x="581192" y="2180496"/>
            <a:ext cx="11029615" cy="3782422"/>
          </a:xfrm>
        </p:spPr>
        <p:txBody>
          <a:bodyPr>
            <a:normAutofit lnSpcReduction="10000"/>
          </a:bodyPr>
          <a:lstStyle/>
          <a:p>
            <a:pPr marL="0" indent="0">
              <a:buNone/>
            </a:pPr>
            <a:r>
              <a:rPr lang="en-US" dirty="0">
                <a:cs typeface="Courier New" panose="02070309020205020404" pitchFamily="49" charset="0"/>
              </a:rPr>
              <a:t>HTTP</a:t>
            </a:r>
            <a:r>
              <a:rPr lang="en-US" sz="1600" dirty="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PATCH</a:t>
            </a:r>
            <a:r>
              <a:rPr lang="en-US" dirty="0"/>
              <a:t> versus </a:t>
            </a:r>
            <a:r>
              <a:rPr lang="en-US" sz="1600" dirty="0">
                <a:latin typeface="Courier New" panose="02070309020205020404" pitchFamily="49" charset="0"/>
                <a:cs typeface="Courier New" panose="02070309020205020404" pitchFamily="49" charset="0"/>
              </a:rPr>
              <a:t>PUT</a:t>
            </a:r>
            <a:r>
              <a:rPr lang="en-US" dirty="0"/>
              <a:t> and </a:t>
            </a:r>
            <a:r>
              <a:rPr lang="en-US" sz="1600" dirty="0">
                <a:latin typeface="Courier New" panose="02070309020205020404" pitchFamily="49" charset="0"/>
                <a:cs typeface="Courier New" panose="02070309020205020404" pitchFamily="49" charset="0"/>
              </a:rPr>
              <a:t>POST</a:t>
            </a:r>
            <a:endParaRPr lang="en-US" dirty="0">
              <a:latin typeface="Courier New" panose="02070309020205020404" pitchFamily="49" charset="0"/>
              <a:cs typeface="Courier New" panose="02070309020205020404" pitchFamily="49" charset="0"/>
            </a:endParaRPr>
          </a:p>
          <a:p>
            <a:r>
              <a:rPr lang="en-US" dirty="0"/>
              <a:t>The </a:t>
            </a:r>
            <a:r>
              <a:rPr lang="en-US" sz="1600" dirty="0">
                <a:latin typeface="Courier New" panose="02070309020205020404" pitchFamily="49" charset="0"/>
                <a:cs typeface="Courier New" panose="02070309020205020404" pitchFamily="49" charset="0"/>
              </a:rPr>
              <a:t>PUT</a:t>
            </a:r>
            <a:r>
              <a:rPr lang="en-US" dirty="0"/>
              <a:t> method provides a replacement of the </a:t>
            </a:r>
            <a:r>
              <a:rPr lang="en-US" i="1" dirty="0"/>
              <a:t>entire</a:t>
            </a:r>
            <a:r>
              <a:rPr lang="en-US" dirty="0"/>
              <a:t> resource (and thus requires bandwidth).</a:t>
            </a:r>
          </a:p>
          <a:p>
            <a:r>
              <a:rPr lang="en-US" dirty="0"/>
              <a:t>The </a:t>
            </a:r>
            <a:r>
              <a:rPr lang="en-US" sz="1600" dirty="0">
                <a:latin typeface="Courier New" panose="02070309020205020404" pitchFamily="49" charset="0"/>
                <a:cs typeface="Courier New" panose="02070309020205020404" pitchFamily="49" charset="0"/>
              </a:rPr>
              <a:t>POST</a:t>
            </a:r>
            <a:r>
              <a:rPr lang="en-US" dirty="0"/>
              <a:t> method doesn’t have any generic semantics; the target resource processes the representation enclosed in the request according to the resource's own specific semantics</a:t>
            </a:r>
          </a:p>
          <a:p>
            <a:pPr lvl="1"/>
            <a:r>
              <a:rPr lang="en-US" dirty="0"/>
              <a:t>Drawback: “Server and client-side developers must write application-specific code to support it, then do QA on it, debug the corner cases, and eventually rewrite the API to fix the problems they inevitably find (partial updates can get subtle). Once you get a lot of these hanging around, it’s a pain.”</a:t>
            </a:r>
          </a:p>
          <a:p>
            <a:r>
              <a:rPr lang="en-US" dirty="0"/>
              <a:t>The </a:t>
            </a:r>
            <a:r>
              <a:rPr lang="en-US" sz="1600" dirty="0">
                <a:latin typeface="Courier New" panose="02070309020205020404" pitchFamily="49" charset="0"/>
                <a:cs typeface="Courier New" panose="02070309020205020404" pitchFamily="49" charset="0"/>
              </a:rPr>
              <a:t>PATCH</a:t>
            </a:r>
            <a:r>
              <a:rPr lang="en-US" dirty="0"/>
              <a:t> method is a request method for making partial changes to an existing resource.</a:t>
            </a:r>
          </a:p>
          <a:p>
            <a:pPr lvl="1"/>
            <a:r>
              <a:rPr lang="en-US" dirty="0"/>
              <a:t>It is atomic, so either all or no changes</a:t>
            </a:r>
          </a:p>
          <a:p>
            <a:pPr lvl="1"/>
            <a:endParaRPr lang="en-US" dirty="0"/>
          </a:p>
          <a:p>
            <a:r>
              <a:rPr lang="en-US" sz="1600" dirty="0">
                <a:latin typeface="Courier New" panose="02070309020205020404" pitchFamily="49" charset="0"/>
                <a:cs typeface="Courier New" panose="02070309020205020404" pitchFamily="49" charset="0"/>
              </a:rPr>
              <a:t>PATCH</a:t>
            </a:r>
            <a:r>
              <a:rPr lang="en-US" dirty="0"/>
              <a:t> is well supported by origin servers and user agents (browsers).</a:t>
            </a:r>
          </a:p>
        </p:txBody>
      </p:sp>
      <p:sp>
        <p:nvSpPr>
          <p:cNvPr id="4" name="Date Placeholder 3">
            <a:extLst>
              <a:ext uri="{FF2B5EF4-FFF2-40B4-BE49-F238E27FC236}">
                <a16:creationId xmlns:a16="http://schemas.microsoft.com/office/drawing/2014/main" id="{8BAE6099-9216-0084-B8F2-DF8BCC910EC0}"/>
              </a:ext>
            </a:extLst>
          </p:cNvPr>
          <p:cNvSpPr>
            <a:spLocks noGrp="1"/>
          </p:cNvSpPr>
          <p:nvPr>
            <p:ph type="dt" sz="half" idx="2"/>
          </p:nvPr>
        </p:nvSpPr>
        <p:spPr/>
        <p:txBody>
          <a:bodyPr/>
          <a:lstStyle/>
          <a:p>
            <a:r>
              <a:rPr lang="en-US" dirty="0"/>
              <a:t>March 2025</a:t>
            </a:r>
          </a:p>
        </p:txBody>
      </p:sp>
      <p:sp>
        <p:nvSpPr>
          <p:cNvPr id="5" name="Footer Placeholder 4">
            <a:extLst>
              <a:ext uri="{FF2B5EF4-FFF2-40B4-BE49-F238E27FC236}">
                <a16:creationId xmlns:a16="http://schemas.microsoft.com/office/drawing/2014/main" id="{A316D527-459F-9DE7-632C-BD6B9B898993}"/>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F61C9566-47AB-414B-9553-1D59009942F1}"/>
              </a:ext>
            </a:extLst>
          </p:cNvPr>
          <p:cNvSpPr>
            <a:spLocks noGrp="1"/>
          </p:cNvSpPr>
          <p:nvPr>
            <p:ph type="sldNum" sz="quarter" idx="4"/>
          </p:nvPr>
        </p:nvSpPr>
        <p:spPr/>
        <p:txBody>
          <a:bodyPr/>
          <a:lstStyle/>
          <a:p>
            <a:fld id="{D57F1E4F-1CFF-5643-939E-217C01CDF565}" type="slidenum">
              <a:rPr lang="en-US" smtClean="0"/>
              <a:pPr/>
              <a:t>5</a:t>
            </a:fld>
            <a:endParaRPr lang="en-US" dirty="0"/>
          </a:p>
        </p:txBody>
      </p:sp>
      <p:sp>
        <p:nvSpPr>
          <p:cNvPr id="8" name="Rectangle: Rounded Corners 7">
            <a:extLst>
              <a:ext uri="{FF2B5EF4-FFF2-40B4-BE49-F238E27FC236}">
                <a16:creationId xmlns:a16="http://schemas.microsoft.com/office/drawing/2014/main" id="{9DAE8160-C9C2-8C98-5FAA-CD55B7BFD174}"/>
              </a:ext>
            </a:extLst>
          </p:cNvPr>
          <p:cNvSpPr/>
          <p:nvPr/>
        </p:nvSpPr>
        <p:spPr>
          <a:xfrm>
            <a:off x="9901075" y="1961882"/>
            <a:ext cx="1866900" cy="63487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This is not about </a:t>
            </a:r>
            <a:r>
              <a:rPr lang="en-US" dirty="0">
                <a:solidFill>
                  <a:schemeClr val="bg1"/>
                </a:solidFill>
                <a:hlinkClick r:id="rId2">
                  <a:extLst>
                    <a:ext uri="{A12FA001-AC4F-418D-AE19-62706E023703}">
                      <ahyp:hlinkClr xmlns:ahyp="http://schemas.microsoft.com/office/drawing/2018/hyperlinkcolor" val="tx"/>
                    </a:ext>
                  </a:extLst>
                </a:hlinkClick>
              </a:rPr>
              <a:t>JSON PATCH</a:t>
            </a:r>
            <a:r>
              <a:rPr lang="en-US" dirty="0"/>
              <a:t>!</a:t>
            </a:r>
          </a:p>
        </p:txBody>
      </p:sp>
      <p:sp>
        <p:nvSpPr>
          <p:cNvPr id="9" name="Rectangle: Rounded Corners 8">
            <a:extLst>
              <a:ext uri="{FF2B5EF4-FFF2-40B4-BE49-F238E27FC236}">
                <a16:creationId xmlns:a16="http://schemas.microsoft.com/office/drawing/2014/main" id="{D98D8374-F290-A091-2E6A-57993A67B341}"/>
              </a:ext>
            </a:extLst>
          </p:cNvPr>
          <p:cNvSpPr/>
          <p:nvPr/>
        </p:nvSpPr>
        <p:spPr>
          <a:xfrm>
            <a:off x="3752848" y="6417636"/>
            <a:ext cx="4686301" cy="36512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This slide is not to be included in the PC presentation</a:t>
            </a:r>
          </a:p>
        </p:txBody>
      </p:sp>
    </p:spTree>
    <p:extLst>
      <p:ext uri="{BB962C8B-B14F-4D97-AF65-F5344CB8AC3E}">
        <p14:creationId xmlns:p14="http://schemas.microsoft.com/office/powerpoint/2010/main" val="318815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47472-159C-D596-DCD3-181438855D1B}"/>
              </a:ext>
            </a:extLst>
          </p:cNvPr>
          <p:cNvSpPr>
            <a:spLocks noGrp="1"/>
          </p:cNvSpPr>
          <p:nvPr>
            <p:ph type="title"/>
          </p:nvPr>
        </p:nvSpPr>
        <p:spPr/>
        <p:txBody>
          <a:bodyPr/>
          <a:lstStyle/>
          <a:p>
            <a:r>
              <a:rPr lang="en-US" dirty="0"/>
              <a:t>What HTTP Method is to be Used for MPPS Updates?</a:t>
            </a:r>
          </a:p>
        </p:txBody>
      </p:sp>
      <p:sp>
        <p:nvSpPr>
          <p:cNvPr id="8" name="Content Placeholder 7">
            <a:extLst>
              <a:ext uri="{FF2B5EF4-FFF2-40B4-BE49-F238E27FC236}">
                <a16:creationId xmlns:a16="http://schemas.microsoft.com/office/drawing/2014/main" id="{7678367F-FB00-7BAB-DF00-DF6EB6C7FEB6}"/>
              </a:ext>
            </a:extLst>
          </p:cNvPr>
          <p:cNvSpPr>
            <a:spLocks noGrp="1"/>
          </p:cNvSpPr>
          <p:nvPr>
            <p:ph sz="half" idx="1"/>
          </p:nvPr>
        </p:nvSpPr>
        <p:spPr/>
        <p:txBody>
          <a:bodyPr>
            <a:normAutofit lnSpcReduction="10000"/>
          </a:bodyPr>
          <a:lstStyle/>
          <a:p>
            <a:pPr marL="0" indent="0">
              <a:buNone/>
            </a:pPr>
            <a:r>
              <a:rPr lang="en-US" b="1" dirty="0"/>
              <a:t>Advantages of using HTTP PATCH method</a:t>
            </a:r>
          </a:p>
          <a:p>
            <a:r>
              <a:rPr lang="en-US" dirty="0"/>
              <a:t>Semantics of Update transaction will be in line with HTTP semantics; otherwise, DICOMweb will stay ‘special’</a:t>
            </a:r>
          </a:p>
          <a:p>
            <a:r>
              <a:rPr lang="en-US" dirty="0"/>
              <a:t>When adapting UPS-RS transactions to follow suit</a:t>
            </a:r>
          </a:p>
          <a:p>
            <a:pPr lvl="1"/>
            <a:r>
              <a:rPr lang="en-US" dirty="0"/>
              <a:t>These will then also be in line with HTTP semantics</a:t>
            </a:r>
          </a:p>
          <a:p>
            <a:pPr lvl="2"/>
            <a:r>
              <a:rPr lang="en-US" dirty="0"/>
              <a:t>The current </a:t>
            </a:r>
            <a:r>
              <a:rPr lang="en-US" sz="1200" dirty="0">
                <a:latin typeface="Courier New" panose="02070309020205020404" pitchFamily="49" charset="0"/>
                <a:ea typeface="Noto Sans Mono ExtraCondensed M" panose="020B0509040504020204" pitchFamily="50" charset="0"/>
                <a:cs typeface="Courier New" panose="02070309020205020404" pitchFamily="49" charset="0"/>
              </a:rPr>
              <a:t>PUT</a:t>
            </a:r>
            <a:r>
              <a:rPr lang="en-US" dirty="0"/>
              <a:t> method for the Change Workitem State Transaction in UPS-RS is ‘weird’, as it requires a separate resource for state changes, which is not HTTP’s intent</a:t>
            </a:r>
          </a:p>
          <a:p>
            <a:pPr lvl="1"/>
            <a:r>
              <a:rPr lang="en-US" dirty="0"/>
              <a:t>This does not break any implementation (AFAWK)</a:t>
            </a:r>
          </a:p>
        </p:txBody>
      </p:sp>
      <p:sp>
        <p:nvSpPr>
          <p:cNvPr id="9" name="Content Placeholder 8">
            <a:extLst>
              <a:ext uri="{FF2B5EF4-FFF2-40B4-BE49-F238E27FC236}">
                <a16:creationId xmlns:a16="http://schemas.microsoft.com/office/drawing/2014/main" id="{72055DFB-EAB9-4F01-7CDA-1B9012748576}"/>
              </a:ext>
            </a:extLst>
          </p:cNvPr>
          <p:cNvSpPr>
            <a:spLocks noGrp="1"/>
          </p:cNvSpPr>
          <p:nvPr>
            <p:ph sz="half" idx="2"/>
          </p:nvPr>
        </p:nvSpPr>
        <p:spPr/>
        <p:txBody>
          <a:bodyPr>
            <a:normAutofit lnSpcReduction="10000"/>
          </a:bodyPr>
          <a:lstStyle/>
          <a:p>
            <a:pPr marL="0" indent="0">
              <a:buNone/>
            </a:pPr>
            <a:r>
              <a:rPr lang="en-US" b="1" dirty="0"/>
              <a:t>Disadvantages of using HTTP PATCH</a:t>
            </a:r>
          </a:p>
          <a:p>
            <a:r>
              <a:rPr lang="en-US" dirty="0"/>
              <a:t>More or less implies to adopt the use of </a:t>
            </a:r>
            <a:r>
              <a:rPr lang="en-US" sz="1600" dirty="0">
                <a:latin typeface="Courier New" panose="02070309020205020404" pitchFamily="49" charset="0"/>
                <a:ea typeface="Noto Sans Mono ExtraCondensed M" panose="020B0509040504020204" pitchFamily="50" charset="0"/>
                <a:cs typeface="Courier New" panose="02070309020205020404" pitchFamily="49" charset="0"/>
              </a:rPr>
              <a:t>PATCH</a:t>
            </a:r>
            <a:r>
              <a:rPr lang="en-US" dirty="0"/>
              <a:t> instead of </a:t>
            </a:r>
            <a:r>
              <a:rPr lang="en-US" sz="1600" dirty="0">
                <a:latin typeface="Courier New" panose="02070309020205020404" pitchFamily="49" charset="0"/>
                <a:ea typeface="Noto Sans Mono ExtraCondensed M" panose="020B0509040504020204" pitchFamily="50" charset="0"/>
                <a:cs typeface="Courier New" panose="02070309020205020404" pitchFamily="49" charset="0"/>
              </a:rPr>
              <a:t>POST</a:t>
            </a:r>
            <a:r>
              <a:rPr lang="en-US" sz="1600" dirty="0">
                <a:ea typeface="Noto Sans Mono ExtraCondensed M" panose="020B0509040504020204" pitchFamily="50" charset="0"/>
                <a:cs typeface="Noto Sans Mono ExtraCondensed M" panose="020B0509040504020204" pitchFamily="50" charset="0"/>
              </a:rPr>
              <a:t> </a:t>
            </a:r>
            <a:r>
              <a:rPr lang="en-US" dirty="0"/>
              <a:t>and </a:t>
            </a:r>
            <a:r>
              <a:rPr lang="en-US" sz="1600" dirty="0">
                <a:latin typeface="Courier New" panose="02070309020205020404" pitchFamily="49" charset="0"/>
                <a:ea typeface="Noto Sans Mono ExtraCondensed M" panose="020B0509040504020204" pitchFamily="50" charset="0"/>
                <a:cs typeface="Courier New" panose="02070309020205020404" pitchFamily="49" charset="0"/>
              </a:rPr>
              <a:t>PUT</a:t>
            </a:r>
            <a:r>
              <a:rPr lang="en-US" sz="1600" dirty="0">
                <a:ea typeface="Noto Sans Mono ExtraCondensed M" panose="020B0509040504020204" pitchFamily="50" charset="0"/>
                <a:cs typeface="Courier New" panose="02070309020205020404" pitchFamily="49" charset="0"/>
              </a:rPr>
              <a:t> </a:t>
            </a:r>
            <a:r>
              <a:rPr lang="en-US" dirty="0"/>
              <a:t>in UPS-RS’ Update Workitem and Change Workitem State transactions</a:t>
            </a:r>
          </a:p>
          <a:p>
            <a:r>
              <a:rPr lang="en-US" dirty="0"/>
              <a:t>Is a breaking change of the spec</a:t>
            </a:r>
          </a:p>
          <a:p>
            <a:endParaRPr lang="en-US" dirty="0"/>
          </a:p>
          <a:p>
            <a:endParaRPr lang="en-US" dirty="0"/>
          </a:p>
          <a:p>
            <a:endParaRPr lang="en-US" dirty="0"/>
          </a:p>
          <a:p>
            <a:pPr marL="0" indent="0">
              <a:buNone/>
            </a:pPr>
            <a:r>
              <a:rPr lang="en-US" b="1" dirty="0"/>
              <a:t>Proposal</a:t>
            </a:r>
          </a:p>
          <a:p>
            <a:r>
              <a:rPr lang="en-US" dirty="0"/>
              <a:t>Make this an Open Issue for PC, preferring </a:t>
            </a:r>
            <a:r>
              <a:rPr lang="en-US" sz="1600" dirty="0">
                <a:latin typeface="Courier New" panose="02070309020205020404" pitchFamily="49" charset="0"/>
                <a:cs typeface="Courier New" panose="02070309020205020404" pitchFamily="49" charset="0"/>
              </a:rPr>
              <a:t>PATCH</a:t>
            </a:r>
            <a:endParaRPr lang="en-US"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D7B1D785-5B81-210F-776F-97FF41E28833}"/>
              </a:ext>
            </a:extLst>
          </p:cNvPr>
          <p:cNvSpPr>
            <a:spLocks noGrp="1"/>
          </p:cNvSpPr>
          <p:nvPr>
            <p:ph type="dt" sz="half" idx="10"/>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A45F98B7-97CF-988D-C205-C327FCE0FEA8}"/>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B708EBB3-F6AF-9413-3ADD-B4AABFF6F63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10" name="Rectangle: Rounded Corners 9">
            <a:extLst>
              <a:ext uri="{FF2B5EF4-FFF2-40B4-BE49-F238E27FC236}">
                <a16:creationId xmlns:a16="http://schemas.microsoft.com/office/drawing/2014/main" id="{2DD80AE9-9D23-9E6E-5535-3DBC4DBA12E6}"/>
              </a:ext>
            </a:extLst>
          </p:cNvPr>
          <p:cNvSpPr/>
          <p:nvPr/>
        </p:nvSpPr>
        <p:spPr>
          <a:xfrm>
            <a:off x="3752848" y="6417636"/>
            <a:ext cx="4686301" cy="36512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This slide is not to be included in the PC presentation</a:t>
            </a:r>
          </a:p>
        </p:txBody>
      </p:sp>
      <p:sp>
        <p:nvSpPr>
          <p:cNvPr id="3" name="Rectangle: Rounded Corners 2">
            <a:extLst>
              <a:ext uri="{FF2B5EF4-FFF2-40B4-BE49-F238E27FC236}">
                <a16:creationId xmlns:a16="http://schemas.microsoft.com/office/drawing/2014/main" id="{070C63E1-2A62-C485-EAE0-B2051FFCF187}"/>
              </a:ext>
            </a:extLst>
          </p:cNvPr>
          <p:cNvSpPr/>
          <p:nvPr/>
        </p:nvSpPr>
        <p:spPr>
          <a:xfrm>
            <a:off x="581189" y="5464270"/>
            <a:ext cx="4237945" cy="7935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Not necessarily allows for </a:t>
            </a:r>
            <a:r>
              <a:rPr lang="en-US" sz="1200" i="1" dirty="0"/>
              <a:t>updates</a:t>
            </a:r>
            <a:r>
              <a:rPr lang="en-US" sz="1200" dirty="0"/>
              <a:t> of instance list (sequences are to be sent in their entirety, following MPPS semantics): use cases to be mentioned, also sought for. Currently: Create Empty, Update with all Instances, Finalize; make this a separate OI</a:t>
            </a:r>
          </a:p>
        </p:txBody>
      </p:sp>
    </p:spTree>
    <p:extLst>
      <p:ext uri="{BB962C8B-B14F-4D97-AF65-F5344CB8AC3E}">
        <p14:creationId xmlns:p14="http://schemas.microsoft.com/office/powerpoint/2010/main" val="107511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fade">
                                      <p:cBhvr>
                                        <p:cTn id="7" dur="500"/>
                                        <p:tgtEl>
                                          <p:spTgt spid="9">
                                            <p:txEl>
                                              <p:pRg st="6" end="6"/>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7" end="7"/>
                                            </p:txEl>
                                          </p:spTgt>
                                        </p:tgtEl>
                                        <p:attrNameLst>
                                          <p:attrName>style.visibility</p:attrName>
                                        </p:attrNameLst>
                                      </p:cBhvr>
                                      <p:to>
                                        <p:strVal val="visible"/>
                                      </p:to>
                                    </p:set>
                                    <p:animEffect transition="in" filter="fade">
                                      <p:cBhvr>
                                        <p:cTn id="10"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69EB-EA2A-C8C8-3A0B-D5CDA75D3F9C}"/>
              </a:ext>
            </a:extLst>
          </p:cNvPr>
          <p:cNvSpPr>
            <a:spLocks noGrp="1"/>
          </p:cNvSpPr>
          <p:nvPr>
            <p:ph type="title"/>
          </p:nvPr>
        </p:nvSpPr>
        <p:spPr/>
        <p:txBody>
          <a:bodyPr/>
          <a:lstStyle/>
          <a:p>
            <a:r>
              <a:rPr lang="en-US" dirty="0"/>
              <a:t>Overview of Services</a:t>
            </a:r>
          </a:p>
        </p:txBody>
      </p:sp>
      <p:sp>
        <p:nvSpPr>
          <p:cNvPr id="3" name="Content Placeholder 2">
            <a:extLst>
              <a:ext uri="{FF2B5EF4-FFF2-40B4-BE49-F238E27FC236}">
                <a16:creationId xmlns:a16="http://schemas.microsoft.com/office/drawing/2014/main" id="{707070F4-5548-3E1C-D6C3-13421DCE0B6B}"/>
              </a:ext>
            </a:extLst>
          </p:cNvPr>
          <p:cNvSpPr>
            <a:spLocks noGrp="1"/>
          </p:cNvSpPr>
          <p:nvPr>
            <p:ph idx="1"/>
          </p:nvPr>
        </p:nvSpPr>
        <p:spPr/>
        <p:txBody>
          <a:bodyPr/>
          <a:lstStyle/>
          <a:p>
            <a:pPr marL="0" indent="0">
              <a:buNone/>
            </a:pPr>
            <a:r>
              <a:rPr lang="en-US" dirty="0"/>
              <a:t>The principle of basing the Modality Workflow Services on the existing DICOMweb Worklist Service (UPS-RS) has been relaxed due to the amount foreseen and identified standardization and implementation issues. The Modality Workflow Services are now based on their DIMSE counterparts.</a:t>
            </a:r>
          </a:p>
          <a:p>
            <a:pPr marL="0" indent="0">
              <a:buNone/>
            </a:pPr>
            <a:r>
              <a:rPr lang="en-US" dirty="0"/>
              <a:t>Supplement 246 – DICOMweb Modality Workflow Services contains two new services:</a:t>
            </a:r>
          </a:p>
          <a:p>
            <a:r>
              <a:rPr lang="en-US" b="1" dirty="0"/>
              <a:t>Modality Worklist Service</a:t>
            </a:r>
            <a:r>
              <a:rPr lang="en-US" dirty="0"/>
              <a:t>, mimicking DIMSE’s Basic Worklist Management Service (PS3.4, Annex K)</a:t>
            </a:r>
          </a:p>
          <a:p>
            <a:r>
              <a:rPr lang="en-US" b="1" dirty="0"/>
              <a:t>Modality Performed Procedure Step Service</a:t>
            </a:r>
            <a:r>
              <a:rPr lang="en-US" dirty="0"/>
              <a:t>, mimicking DIMSE’s Procedure Step SOP Classes (PS3.4, Annex F), where the unsolicited DIMSE notifications are covered by a notification subscription mechanism, following the pattern of DICOMweb’ Worklist Service.</a:t>
            </a:r>
          </a:p>
        </p:txBody>
      </p:sp>
      <p:sp>
        <p:nvSpPr>
          <p:cNvPr id="4" name="Date Placeholder 3">
            <a:extLst>
              <a:ext uri="{FF2B5EF4-FFF2-40B4-BE49-F238E27FC236}">
                <a16:creationId xmlns:a16="http://schemas.microsoft.com/office/drawing/2014/main" id="{2EC86F40-1F08-1AF1-251C-190660672CA1}"/>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A4A0AA05-470D-9C55-92A6-ECB7A78C3C04}"/>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4ACBDA20-C3D5-33AC-E3F9-FFE486948FC9}"/>
              </a:ext>
            </a:extLst>
          </p:cNvPr>
          <p:cNvSpPr>
            <a:spLocks noGrp="1"/>
          </p:cNvSpPr>
          <p:nvPr>
            <p:ph type="sldNum" sz="quarter" idx="4"/>
          </p:nvPr>
        </p:nvSpPr>
        <p:spPr/>
        <p:txBody>
          <a:bodyPr/>
          <a:lstStyle/>
          <a:p>
            <a:fld id="{D57F1E4F-1CFF-5643-939E-217C01CDF565}" type="slidenum">
              <a:rPr lang="en-US" smtClean="0"/>
              <a:pPr/>
              <a:t>7</a:t>
            </a:fld>
            <a:endParaRPr lang="en-US" dirty="0"/>
          </a:p>
        </p:txBody>
      </p:sp>
      <p:sp>
        <p:nvSpPr>
          <p:cNvPr id="7" name="Rectangle: Rounded Corners 6">
            <a:extLst>
              <a:ext uri="{FF2B5EF4-FFF2-40B4-BE49-F238E27FC236}">
                <a16:creationId xmlns:a16="http://schemas.microsoft.com/office/drawing/2014/main" id="{5E9EEF8A-6779-07FE-8653-FDA7BF6B4577}"/>
              </a:ext>
            </a:extLst>
          </p:cNvPr>
          <p:cNvSpPr/>
          <p:nvPr/>
        </p:nvSpPr>
        <p:spPr>
          <a:xfrm>
            <a:off x="3021226" y="5430795"/>
            <a:ext cx="4263081"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OI: Name of Modality Scheduled Procedure Step Service instead of MWS</a:t>
            </a:r>
          </a:p>
        </p:txBody>
      </p:sp>
    </p:spTree>
    <p:extLst>
      <p:ext uri="{BB962C8B-B14F-4D97-AF65-F5344CB8AC3E}">
        <p14:creationId xmlns:p14="http://schemas.microsoft.com/office/powerpoint/2010/main" val="397417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6FF33-9CC1-0468-006C-8A231DF5D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5D10B-149E-E79E-3384-8A97F85EBA19}"/>
              </a:ext>
            </a:extLst>
          </p:cNvPr>
          <p:cNvSpPr>
            <a:spLocks noGrp="1"/>
          </p:cNvSpPr>
          <p:nvPr>
            <p:ph type="title"/>
          </p:nvPr>
        </p:nvSpPr>
        <p:spPr/>
        <p:txBody>
          <a:bodyPr/>
          <a:lstStyle/>
          <a:p>
            <a:r>
              <a:rPr lang="en-US" dirty="0"/>
              <a:t>Modality Worklist Service – Resources and Transactions</a:t>
            </a:r>
          </a:p>
        </p:txBody>
      </p:sp>
      <p:sp>
        <p:nvSpPr>
          <p:cNvPr id="4" name="Date Placeholder 3">
            <a:extLst>
              <a:ext uri="{FF2B5EF4-FFF2-40B4-BE49-F238E27FC236}">
                <a16:creationId xmlns:a16="http://schemas.microsoft.com/office/drawing/2014/main" id="{D234125F-9B09-64F5-1262-C6A091221EA0}"/>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79D14507-2964-EF95-AF5A-F40264B3853A}"/>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7A673E51-C8DD-2EA2-EB0C-CD75B5348F34}"/>
              </a:ext>
            </a:extLst>
          </p:cNvPr>
          <p:cNvSpPr>
            <a:spLocks noGrp="1"/>
          </p:cNvSpPr>
          <p:nvPr>
            <p:ph type="sldNum" sz="quarter" idx="4"/>
          </p:nvPr>
        </p:nvSpPr>
        <p:spPr/>
        <p:txBody>
          <a:bodyPr/>
          <a:lstStyle/>
          <a:p>
            <a:fld id="{D57F1E4F-1CFF-5643-939E-217C01CDF565}" type="slidenum">
              <a:rPr lang="en-US" smtClean="0"/>
              <a:pPr/>
              <a:t>8</a:t>
            </a:fld>
            <a:endParaRPr lang="en-US" dirty="0"/>
          </a:p>
        </p:txBody>
      </p:sp>
      <p:graphicFrame>
        <p:nvGraphicFramePr>
          <p:cNvPr id="14" name="Content Placeholder 13">
            <a:extLst>
              <a:ext uri="{FF2B5EF4-FFF2-40B4-BE49-F238E27FC236}">
                <a16:creationId xmlns:a16="http://schemas.microsoft.com/office/drawing/2014/main" id="{E5580A8B-B361-A589-B5F4-07438FE79951}"/>
              </a:ext>
            </a:extLst>
          </p:cNvPr>
          <p:cNvGraphicFramePr>
            <a:graphicFrameLocks noGrp="1"/>
          </p:cNvGraphicFramePr>
          <p:nvPr>
            <p:ph idx="1"/>
          </p:nvPr>
        </p:nvGraphicFramePr>
        <p:xfrm>
          <a:off x="581025" y="2181225"/>
          <a:ext cx="11029950" cy="858520"/>
        </p:xfrm>
        <a:graphic>
          <a:graphicData uri="http://schemas.openxmlformats.org/drawingml/2006/table">
            <a:tbl>
              <a:tblPr firstRow="1">
                <a:tableStyleId>{7DF18680-E054-41AD-8BC1-D1AEF772440D}</a:tableStyleId>
              </a:tblPr>
              <a:tblGrid>
                <a:gridCol w="1485900">
                  <a:extLst>
                    <a:ext uri="{9D8B030D-6E8A-4147-A177-3AD203B41FA5}">
                      <a16:colId xmlns:a16="http://schemas.microsoft.com/office/drawing/2014/main" val="2637817559"/>
                    </a:ext>
                  </a:extLst>
                </a:gridCol>
                <a:gridCol w="3648075">
                  <a:extLst>
                    <a:ext uri="{9D8B030D-6E8A-4147-A177-3AD203B41FA5}">
                      <a16:colId xmlns:a16="http://schemas.microsoft.com/office/drawing/2014/main" val="3806953457"/>
                    </a:ext>
                  </a:extLst>
                </a:gridCol>
                <a:gridCol w="5895975">
                  <a:extLst>
                    <a:ext uri="{9D8B030D-6E8A-4147-A177-3AD203B41FA5}">
                      <a16:colId xmlns:a16="http://schemas.microsoft.com/office/drawing/2014/main" val="771629999"/>
                    </a:ext>
                  </a:extLst>
                </a:gridCol>
              </a:tblGrid>
              <a:tr h="370840">
                <a:tc>
                  <a:txBody>
                    <a:bodyPr/>
                    <a:lstStyle/>
                    <a:p>
                      <a:pPr algn="ctr" hangingPunct="0">
                        <a:spcBef>
                          <a:spcPts val="200"/>
                        </a:spcBef>
                        <a:spcAft>
                          <a:spcPts val="200"/>
                        </a:spcAft>
                        <a:buNone/>
                      </a:pPr>
                      <a:r>
                        <a:rPr lang="en-US" sz="1600" b="1" dirty="0">
                          <a:effectLst/>
                        </a:rPr>
                        <a:t>Resource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a:effectLst/>
                        </a:rPr>
                        <a:t>URI Template</a:t>
                      </a:r>
                      <a:endParaRPr lang="en-US" sz="1600" b="1">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extLst>
                  <a:ext uri="{0D108BD9-81ED-4DB2-BD59-A6C34878D82A}">
                    <a16:rowId xmlns:a16="http://schemas.microsoft.com/office/drawing/2014/main" val="929295256"/>
                  </a:ext>
                </a:extLst>
              </a:tr>
              <a:tr h="370840">
                <a:tc>
                  <a:txBody>
                    <a:bodyPr/>
                    <a:lstStyle/>
                    <a:p>
                      <a:pPr algn="l" hangingPunct="0">
                        <a:spcBef>
                          <a:spcPts val="200"/>
                        </a:spcBef>
                        <a:spcAft>
                          <a:spcPts val="200"/>
                        </a:spcAft>
                        <a:buNone/>
                      </a:pPr>
                      <a:r>
                        <a:rPr lang="en-US" sz="1600" b="0">
                          <a:effectLst/>
                        </a:rPr>
                        <a:t>Worklist</a:t>
                      </a:r>
                      <a:endParaRPr lang="en-US" sz="1600" b="1">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algn="l" hangingPunct="0">
                        <a:spcBef>
                          <a:spcPts val="200"/>
                        </a:spcBef>
                        <a:spcAft>
                          <a:spcPts val="200"/>
                        </a:spcAft>
                        <a:buNone/>
                      </a:pPr>
                      <a:r>
                        <a:rPr lang="en-US" sz="1600" b="0" dirty="0">
                          <a:effectLst/>
                        </a:rPr>
                        <a:t>/modality-scheduled-procedure-steps</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algn="l" hangingPunct="0">
                        <a:spcBef>
                          <a:spcPts val="200"/>
                        </a:spcBef>
                        <a:spcAft>
                          <a:spcPts val="200"/>
                        </a:spcAft>
                        <a:buNone/>
                      </a:pPr>
                      <a:r>
                        <a:rPr lang="en-US" sz="1600" b="0" dirty="0">
                          <a:effectLst/>
                        </a:rPr>
                        <a:t>The collection of Modality Scheduled Procedure Steps managed by the origin server.</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extLst>
                  <a:ext uri="{0D108BD9-81ED-4DB2-BD59-A6C34878D82A}">
                    <a16:rowId xmlns:a16="http://schemas.microsoft.com/office/drawing/2014/main" val="3549897691"/>
                  </a:ext>
                </a:extLst>
              </a:tr>
            </a:tbl>
          </a:graphicData>
        </a:graphic>
      </p:graphicFrame>
      <p:graphicFrame>
        <p:nvGraphicFramePr>
          <p:cNvPr id="15" name="Table 14">
            <a:extLst>
              <a:ext uri="{FF2B5EF4-FFF2-40B4-BE49-F238E27FC236}">
                <a16:creationId xmlns:a16="http://schemas.microsoft.com/office/drawing/2014/main" id="{8029893D-20FF-2E25-5F07-ECEFCF60A356}"/>
              </a:ext>
            </a:extLst>
          </p:cNvPr>
          <p:cNvGraphicFramePr>
            <a:graphicFrameLocks noGrp="1"/>
          </p:cNvGraphicFramePr>
          <p:nvPr/>
        </p:nvGraphicFramePr>
        <p:xfrm>
          <a:off x="581025" y="3330180"/>
          <a:ext cx="11029782" cy="1229360"/>
        </p:xfrm>
        <a:graphic>
          <a:graphicData uri="http://schemas.openxmlformats.org/drawingml/2006/table">
            <a:tbl>
              <a:tblPr firstRow="1">
                <a:tableStyleId>{7DF18680-E054-41AD-8BC1-D1AEF772440D}</a:tableStyleId>
              </a:tblPr>
              <a:tblGrid>
                <a:gridCol w="1809233">
                  <a:extLst>
                    <a:ext uri="{9D8B030D-6E8A-4147-A177-3AD203B41FA5}">
                      <a16:colId xmlns:a16="http://schemas.microsoft.com/office/drawing/2014/main" val="243226891"/>
                    </a:ext>
                  </a:extLst>
                </a:gridCol>
                <a:gridCol w="1438667">
                  <a:extLst>
                    <a:ext uri="{9D8B030D-6E8A-4147-A177-3AD203B41FA5}">
                      <a16:colId xmlns:a16="http://schemas.microsoft.com/office/drawing/2014/main" val="4132144876"/>
                    </a:ext>
                  </a:extLst>
                </a:gridCol>
                <a:gridCol w="1628900">
                  <a:extLst>
                    <a:ext uri="{9D8B030D-6E8A-4147-A177-3AD203B41FA5}">
                      <a16:colId xmlns:a16="http://schemas.microsoft.com/office/drawing/2014/main" val="2674041152"/>
                    </a:ext>
                  </a:extLst>
                </a:gridCol>
                <a:gridCol w="2266950">
                  <a:extLst>
                    <a:ext uri="{9D8B030D-6E8A-4147-A177-3AD203B41FA5}">
                      <a16:colId xmlns:a16="http://schemas.microsoft.com/office/drawing/2014/main" val="2517018374"/>
                    </a:ext>
                  </a:extLst>
                </a:gridCol>
                <a:gridCol w="3886032">
                  <a:extLst>
                    <a:ext uri="{9D8B030D-6E8A-4147-A177-3AD203B41FA5}">
                      <a16:colId xmlns:a16="http://schemas.microsoft.com/office/drawing/2014/main" val="503540631"/>
                    </a:ext>
                  </a:extLst>
                </a:gridCol>
              </a:tblGrid>
              <a:tr h="370840">
                <a:tc rowSpan="2">
                  <a:txBody>
                    <a:bodyPr/>
                    <a:lstStyle/>
                    <a:p>
                      <a:pPr algn="ctr" hangingPunct="0">
                        <a:spcBef>
                          <a:spcPts val="200"/>
                        </a:spcBef>
                        <a:spcAft>
                          <a:spcPts val="200"/>
                        </a:spcAft>
                        <a:buNone/>
                      </a:pPr>
                      <a:r>
                        <a:rPr lang="en-US" sz="1600" b="1" dirty="0">
                          <a:effectLst/>
                        </a:rPr>
                        <a:t>Transaction Name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hangingPunct="0">
                        <a:spcBef>
                          <a:spcPts val="200"/>
                        </a:spcBef>
                        <a:spcAft>
                          <a:spcPts val="200"/>
                        </a:spcAft>
                        <a:buNone/>
                      </a:pPr>
                      <a:r>
                        <a:rPr lang="en-US" sz="1600" b="1" dirty="0">
                          <a:effectLst/>
                        </a:rPr>
                        <a:t>Method</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hangingPunct="0">
                        <a:spcBef>
                          <a:spcPts val="200"/>
                        </a:spcBef>
                        <a:spcAft>
                          <a:spcPts val="200"/>
                        </a:spcAft>
                        <a:buNone/>
                      </a:pPr>
                      <a:r>
                        <a:rPr lang="en-US" sz="1600" b="1">
                          <a:effectLst/>
                        </a:rPr>
                        <a:t>Payload</a:t>
                      </a:r>
                      <a:endParaRPr lang="en-US" sz="1600" b="1">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rowSpan="2">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94497036"/>
                  </a:ext>
                </a:extLst>
              </a:tr>
              <a:tr h="370840">
                <a:tc vMerge="1">
                  <a:txBody>
                    <a:bodyPr/>
                    <a:lstStyle/>
                    <a:p>
                      <a:endParaRPr lang="en-US"/>
                    </a:p>
                  </a:txBody>
                  <a:tcPr/>
                </a:tc>
                <a:tc vMerge="1">
                  <a:txBody>
                    <a:bodyPr/>
                    <a:lstStyle/>
                    <a:p>
                      <a:endParaRPr lang="en-US"/>
                    </a:p>
                  </a:txBody>
                  <a:tcPr/>
                </a:tc>
                <a:tc>
                  <a:txBody>
                    <a:bodyPr/>
                    <a:lstStyle/>
                    <a:p>
                      <a:pPr algn="ctr" hangingPunct="0">
                        <a:spcBef>
                          <a:spcPts val="200"/>
                        </a:spcBef>
                        <a:spcAft>
                          <a:spcPts val="200"/>
                        </a:spcAft>
                        <a:buNone/>
                      </a:pPr>
                      <a:r>
                        <a:rPr lang="en-US" sz="1600" b="1" dirty="0">
                          <a:solidFill>
                            <a:schemeClr val="bg1"/>
                          </a:solidFill>
                          <a:effectLst/>
                        </a:rPr>
                        <a:t>Request</a:t>
                      </a:r>
                      <a:endParaRPr lang="en-US" sz="16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a:txBody>
                    <a:bodyPr/>
                    <a:lstStyle/>
                    <a:p>
                      <a:pPr algn="ctr" hangingPunct="0">
                        <a:spcBef>
                          <a:spcPts val="200"/>
                        </a:spcBef>
                        <a:spcAft>
                          <a:spcPts val="200"/>
                        </a:spcAft>
                        <a:buNone/>
                      </a:pPr>
                      <a:r>
                        <a:rPr lang="en-US" sz="1600" b="1" dirty="0">
                          <a:solidFill>
                            <a:schemeClr val="bg1"/>
                          </a:solidFill>
                          <a:effectLst/>
                        </a:rPr>
                        <a:t>Success Response</a:t>
                      </a:r>
                      <a:endParaRPr lang="en-US" sz="16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vMerge="1">
                  <a:txBody>
                    <a:bodyPr/>
                    <a:lstStyle/>
                    <a:p>
                      <a:endParaRPr lang="en-US"/>
                    </a:p>
                  </a:txBody>
                  <a:tcPr/>
                </a:tc>
                <a:extLst>
                  <a:ext uri="{0D108BD9-81ED-4DB2-BD59-A6C34878D82A}">
                    <a16:rowId xmlns:a16="http://schemas.microsoft.com/office/drawing/2014/main" val="553449710"/>
                  </a:ext>
                </a:extLst>
              </a:tr>
              <a:tr h="370840">
                <a:tc>
                  <a:txBody>
                    <a:bodyPr/>
                    <a:lstStyle/>
                    <a:p>
                      <a:pPr hangingPunct="0">
                        <a:spcBef>
                          <a:spcPts val="200"/>
                        </a:spcBef>
                        <a:spcAft>
                          <a:spcPts val="200"/>
                        </a:spcAft>
                        <a:buNone/>
                      </a:pPr>
                      <a:r>
                        <a:rPr lang="en-US" sz="1600">
                          <a:effectLst/>
                        </a:rPr>
                        <a:t>Search</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GET</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none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dataset according to PS3.4, Table K.6-1</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Searches for Modality Scheduled Procedure Steps</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09923886"/>
                  </a:ext>
                </a:extLst>
              </a:tr>
            </a:tbl>
          </a:graphicData>
        </a:graphic>
      </p:graphicFrame>
    </p:spTree>
    <p:extLst>
      <p:ext uri="{BB962C8B-B14F-4D97-AF65-F5344CB8AC3E}">
        <p14:creationId xmlns:p14="http://schemas.microsoft.com/office/powerpoint/2010/main" val="121748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EC2F-05E6-30FE-3BAE-80232F8AB891}"/>
              </a:ext>
            </a:extLst>
          </p:cNvPr>
          <p:cNvSpPr>
            <a:spLocks noGrp="1"/>
          </p:cNvSpPr>
          <p:nvPr>
            <p:ph type="title"/>
          </p:nvPr>
        </p:nvSpPr>
        <p:spPr/>
        <p:txBody>
          <a:bodyPr/>
          <a:lstStyle/>
          <a:p>
            <a:r>
              <a:rPr lang="en-US" dirty="0"/>
              <a:t>Modality Worklist Service – DIMSE Relation and SYNTAX</a:t>
            </a:r>
          </a:p>
        </p:txBody>
      </p:sp>
      <p:sp>
        <p:nvSpPr>
          <p:cNvPr id="4" name="Date Placeholder 3">
            <a:extLst>
              <a:ext uri="{FF2B5EF4-FFF2-40B4-BE49-F238E27FC236}">
                <a16:creationId xmlns:a16="http://schemas.microsoft.com/office/drawing/2014/main" id="{CE46DB7B-A76F-7506-368C-52E33376267F}"/>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EAAE0F4C-76E5-0A13-F88A-4FA2032574DE}"/>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75AB9FF9-7703-CCCD-861E-E66535AC74E9}"/>
              </a:ext>
            </a:extLst>
          </p:cNvPr>
          <p:cNvSpPr>
            <a:spLocks noGrp="1"/>
          </p:cNvSpPr>
          <p:nvPr>
            <p:ph type="sldNum" sz="quarter" idx="4"/>
          </p:nvPr>
        </p:nvSpPr>
        <p:spPr/>
        <p:txBody>
          <a:bodyPr/>
          <a:lstStyle/>
          <a:p>
            <a:fld id="{D57F1E4F-1CFF-5643-939E-217C01CDF565}" type="slidenum">
              <a:rPr lang="en-US" smtClean="0"/>
              <a:pPr/>
              <a:t>9</a:t>
            </a:fld>
            <a:endParaRPr lang="en-US" dirty="0"/>
          </a:p>
        </p:txBody>
      </p:sp>
      <p:graphicFrame>
        <p:nvGraphicFramePr>
          <p:cNvPr id="18" name="Content Placeholder 17">
            <a:extLst>
              <a:ext uri="{FF2B5EF4-FFF2-40B4-BE49-F238E27FC236}">
                <a16:creationId xmlns:a16="http://schemas.microsoft.com/office/drawing/2014/main" id="{6768FCAC-4D2A-3AEF-E85E-497A0F7739FC}"/>
              </a:ext>
            </a:extLst>
          </p:cNvPr>
          <p:cNvGraphicFramePr>
            <a:graphicFrameLocks noGrp="1"/>
          </p:cNvGraphicFramePr>
          <p:nvPr>
            <p:ph idx="1"/>
            <p:extLst>
              <p:ext uri="{D42A27DB-BD31-4B8C-83A1-F6EECF244321}">
                <p14:modId xmlns:p14="http://schemas.microsoft.com/office/powerpoint/2010/main" val="2606389615"/>
              </p:ext>
            </p:extLst>
          </p:nvPr>
        </p:nvGraphicFramePr>
        <p:xfrm>
          <a:off x="581025" y="2181225"/>
          <a:ext cx="6536055" cy="741680"/>
        </p:xfrm>
        <a:graphic>
          <a:graphicData uri="http://schemas.openxmlformats.org/drawingml/2006/table">
            <a:tbl>
              <a:tblPr firstRow="1" bandRow="1">
                <a:tableStyleId>{7DF18680-E054-41AD-8BC1-D1AEF772440D}</a:tableStyleId>
              </a:tblPr>
              <a:tblGrid>
                <a:gridCol w="1489075">
                  <a:extLst>
                    <a:ext uri="{9D8B030D-6E8A-4147-A177-3AD203B41FA5}">
                      <a16:colId xmlns:a16="http://schemas.microsoft.com/office/drawing/2014/main" val="3339544296"/>
                    </a:ext>
                  </a:extLst>
                </a:gridCol>
                <a:gridCol w="1612900">
                  <a:extLst>
                    <a:ext uri="{9D8B030D-6E8A-4147-A177-3AD203B41FA5}">
                      <a16:colId xmlns:a16="http://schemas.microsoft.com/office/drawing/2014/main" val="2470649484"/>
                    </a:ext>
                  </a:extLst>
                </a:gridCol>
                <a:gridCol w="1562100">
                  <a:extLst>
                    <a:ext uri="{9D8B030D-6E8A-4147-A177-3AD203B41FA5}">
                      <a16:colId xmlns:a16="http://schemas.microsoft.com/office/drawing/2014/main" val="728669459"/>
                    </a:ext>
                  </a:extLst>
                </a:gridCol>
                <a:gridCol w="1871980">
                  <a:extLst>
                    <a:ext uri="{9D8B030D-6E8A-4147-A177-3AD203B41FA5}">
                      <a16:colId xmlns:a16="http://schemas.microsoft.com/office/drawing/2014/main" val="835499106"/>
                    </a:ext>
                  </a:extLst>
                </a:gridCol>
              </a:tblGrid>
              <a:tr h="370840">
                <a:tc>
                  <a:txBody>
                    <a:bodyPr/>
                    <a:lstStyle/>
                    <a:p>
                      <a:pPr algn="ctr" hangingPunct="0">
                        <a:spcBef>
                          <a:spcPts val="200"/>
                        </a:spcBef>
                        <a:spcAft>
                          <a:spcPts val="200"/>
                        </a:spcAft>
                        <a:buNone/>
                      </a:pPr>
                      <a:r>
                        <a:rPr lang="en-US" sz="1600" b="1" dirty="0">
                          <a:effectLst/>
                        </a:rPr>
                        <a:t>Transaction</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Operation</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Reference</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dirty="0">
                          <a:effectLst/>
                        </a:rPr>
                        <a:t>DIMSE Service</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2998230"/>
                  </a:ext>
                </a:extLst>
              </a:tr>
              <a:tr h="370840">
                <a:tc>
                  <a:txBody>
                    <a:bodyPr/>
                    <a:lstStyle/>
                    <a:p>
                      <a:pPr hangingPunct="0">
                        <a:spcBef>
                          <a:spcPts val="200"/>
                        </a:spcBef>
                        <a:spcAft>
                          <a:spcPts val="200"/>
                        </a:spcAft>
                        <a:buNone/>
                      </a:pPr>
                      <a:r>
                        <a:rPr lang="en-US" sz="1600">
                          <a:effectLst/>
                        </a:rPr>
                        <a:t>Search</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Bef>
                          <a:spcPts val="200"/>
                        </a:spcBef>
                        <a:spcAft>
                          <a:spcPts val="200"/>
                        </a:spcAft>
                        <a:buNone/>
                      </a:pPr>
                      <a:r>
                        <a:rPr lang="en-US" sz="1600">
                          <a:effectLst/>
                        </a:rPr>
                        <a:t>Query Worklist</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Bef>
                          <a:spcPts val="200"/>
                        </a:spcBef>
                        <a:spcAft>
                          <a:spcPts val="200"/>
                        </a:spcAft>
                        <a:buNone/>
                      </a:pPr>
                      <a:r>
                        <a:rPr lang="en-US" sz="1600">
                          <a:effectLst/>
                        </a:rPr>
                        <a:t>PS3.4, K.4</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Bef>
                          <a:spcPts val="200"/>
                        </a:spcBef>
                        <a:spcAft>
                          <a:spcPts val="200"/>
                        </a:spcAft>
                        <a:buNone/>
                      </a:pPr>
                      <a:r>
                        <a:rPr lang="en-US" sz="1600" dirty="0">
                          <a:effectLst/>
                        </a:rPr>
                        <a:t>C-FIND</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8475225"/>
                  </a:ext>
                </a:extLst>
              </a:tr>
            </a:tbl>
          </a:graphicData>
        </a:graphic>
      </p:graphicFrame>
      <p:graphicFrame>
        <p:nvGraphicFramePr>
          <p:cNvPr id="21" name="Table 20">
            <a:extLst>
              <a:ext uri="{FF2B5EF4-FFF2-40B4-BE49-F238E27FC236}">
                <a16:creationId xmlns:a16="http://schemas.microsoft.com/office/drawing/2014/main" id="{0D232D18-31A0-B811-A0FA-4B5B0E7EB9BD}"/>
              </a:ext>
            </a:extLst>
          </p:cNvPr>
          <p:cNvGraphicFramePr>
            <a:graphicFrameLocks noGrp="1"/>
          </p:cNvGraphicFramePr>
          <p:nvPr>
            <p:extLst>
              <p:ext uri="{D42A27DB-BD31-4B8C-83A1-F6EECF244321}">
                <p14:modId xmlns:p14="http://schemas.microsoft.com/office/powerpoint/2010/main" val="1876781005"/>
              </p:ext>
            </p:extLst>
          </p:nvPr>
        </p:nvGraphicFramePr>
        <p:xfrm>
          <a:off x="581025" y="3170556"/>
          <a:ext cx="11029950" cy="1529080"/>
        </p:xfrm>
        <a:graphic>
          <a:graphicData uri="http://schemas.openxmlformats.org/drawingml/2006/table">
            <a:tbl>
              <a:tblPr firstRow="1">
                <a:tableStyleId>{7DF18680-E054-41AD-8BC1-D1AEF772440D}</a:tableStyleId>
              </a:tblPr>
              <a:tblGrid>
                <a:gridCol w="1514475">
                  <a:extLst>
                    <a:ext uri="{9D8B030D-6E8A-4147-A177-3AD203B41FA5}">
                      <a16:colId xmlns:a16="http://schemas.microsoft.com/office/drawing/2014/main" val="3505299169"/>
                    </a:ext>
                  </a:extLst>
                </a:gridCol>
                <a:gridCol w="9515475">
                  <a:extLst>
                    <a:ext uri="{9D8B030D-6E8A-4147-A177-3AD203B41FA5}">
                      <a16:colId xmlns:a16="http://schemas.microsoft.com/office/drawing/2014/main" val="1368822922"/>
                    </a:ext>
                  </a:extLst>
                </a:gridCol>
              </a:tblGrid>
              <a:tr h="370840">
                <a:tc>
                  <a:txBody>
                    <a:bodyPr/>
                    <a:lstStyle/>
                    <a:p>
                      <a:r>
                        <a:rPr lang="en-US" sz="1600" dirty="0"/>
                        <a:t>Transaction</a:t>
                      </a:r>
                    </a:p>
                  </a:txBody>
                  <a:tcPr/>
                </a:tc>
                <a:tc>
                  <a:txBody>
                    <a:bodyPr/>
                    <a:lstStyle/>
                    <a:p>
                      <a:r>
                        <a:rPr lang="en-US" sz="1600" dirty="0"/>
                        <a:t>Request Syntax</a:t>
                      </a:r>
                    </a:p>
                  </a:txBody>
                  <a:tcPr/>
                </a:tc>
                <a:extLst>
                  <a:ext uri="{0D108BD9-81ED-4DB2-BD59-A6C34878D82A}">
                    <a16:rowId xmlns:a16="http://schemas.microsoft.com/office/drawing/2014/main" val="2307041654"/>
                  </a:ext>
                </a:extLst>
              </a:tr>
              <a:tr h="370840">
                <a:tc>
                  <a:txBody>
                    <a:bodyPr/>
                    <a:lstStyle/>
                    <a:p>
                      <a:pPr hangingPunct="0">
                        <a:spcBef>
                          <a:spcPts val="200"/>
                        </a:spcBef>
                        <a:spcAft>
                          <a:spcPts val="200"/>
                        </a:spcAft>
                        <a:buNone/>
                      </a:pPr>
                      <a:r>
                        <a:rPr lang="en-US" sz="1600" dirty="0">
                          <a:effectLst/>
                        </a:rPr>
                        <a:t>Search</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GET SP /modality-scheduled-procedure-steps?{&amp;match*}{&amp;</a:t>
                      </a:r>
                      <a:r>
                        <a:rPr lang="en-US" sz="1400" dirty="0" err="1">
                          <a:effectLst/>
                          <a:latin typeface="Noto Sans Mono ExtraCondensed M" panose="020B0509040504020204" pitchFamily="50" charset="0"/>
                          <a:ea typeface="Times New Roman" panose="02020603050405020304" pitchFamily="18" charset="0"/>
                          <a:cs typeface="Times New Roman" panose="02020603050405020304" pitchFamily="18" charset="0"/>
                        </a:rPr>
                        <a:t>includefield</a:t>
                      </a: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}{&amp;</a:t>
                      </a:r>
                      <a:r>
                        <a:rPr lang="en-US" sz="1400" dirty="0" err="1">
                          <a:effectLst/>
                          <a:latin typeface="Noto Sans Mono ExtraCondensed M" panose="020B0509040504020204" pitchFamily="50" charset="0"/>
                          <a:ea typeface="Times New Roman" panose="02020603050405020304" pitchFamily="18" charset="0"/>
                          <a:cs typeface="Times New Roman" panose="02020603050405020304" pitchFamily="18" charset="0"/>
                        </a:rPr>
                        <a:t>fuzzymatching</a:t>
                      </a: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}{&amp;offset}{&amp;limit} SP version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Accept: 1#media-type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*(header-field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a:buNone/>
                      </a:pPr>
                      <a:r>
                        <a:rPr lang="en-US" sz="1400" dirty="0">
                          <a:effectLst/>
                          <a:latin typeface="Noto Sans Mono ExtraCondensed M" panose="020B0509040504020204" pitchFamily="50" charset="0"/>
                          <a:ea typeface="Times New Roman" panose="02020603050405020304" pitchFamily="18" charset="0"/>
                        </a:rPr>
                        <a:t>CRLF</a:t>
                      </a:r>
                      <a:endParaRPr lang="en-US" sz="1400" dirty="0"/>
                    </a:p>
                  </a:txBody>
                  <a:tcPr/>
                </a:tc>
                <a:extLst>
                  <a:ext uri="{0D108BD9-81ED-4DB2-BD59-A6C34878D82A}">
                    <a16:rowId xmlns:a16="http://schemas.microsoft.com/office/drawing/2014/main" val="1882421464"/>
                  </a:ext>
                </a:extLst>
              </a:tr>
            </a:tbl>
          </a:graphicData>
        </a:graphic>
      </p:graphicFrame>
    </p:spTree>
    <p:extLst>
      <p:ext uri="{BB962C8B-B14F-4D97-AF65-F5344CB8AC3E}">
        <p14:creationId xmlns:p14="http://schemas.microsoft.com/office/powerpoint/2010/main" val="39881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4280</TotalTime>
  <Words>1507</Words>
  <Application>Microsoft Office PowerPoint</Application>
  <PresentationFormat>Widescreen</PresentationFormat>
  <Paragraphs>266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Gill Sans MT</vt:lpstr>
      <vt:lpstr>Helvetica</vt:lpstr>
      <vt:lpstr>Noto Sans Mono ExtraCondensed M</vt:lpstr>
      <vt:lpstr>Wingdings 2</vt:lpstr>
      <vt:lpstr>Dividend</vt:lpstr>
      <vt:lpstr>Supplement 246 – DICOMweb Modality Workflow Services WG27 Public Comment</vt:lpstr>
      <vt:lpstr>Work item 2023-10-C – DICOMweb Modality Services</vt:lpstr>
      <vt:lpstr>Progress</vt:lpstr>
      <vt:lpstr>Discussion in WG27</vt:lpstr>
      <vt:lpstr>What HTTP Method is to be Used for MPPS Updates?</vt:lpstr>
      <vt:lpstr>What HTTP Method is to be Used for MPPS Updates?</vt:lpstr>
      <vt:lpstr>Overview of Services</vt:lpstr>
      <vt:lpstr>Modality Worklist Service – Resources and Transactions</vt:lpstr>
      <vt:lpstr>Modality Worklist Service – DIMSE Relation and SYNTAX</vt:lpstr>
      <vt:lpstr>Modality Performed Procedure Step Service – RES. &amp; Trans.</vt:lpstr>
      <vt:lpstr>Modality Performed Procedure Step Service – DIMSE Rel.</vt:lpstr>
      <vt:lpstr>Modality Performed Procedure Step Service – SYNTAX</vt:lpstr>
      <vt:lpstr>Modality Performed Procedure Step Service – Syntax</vt:lpstr>
      <vt:lpstr>Modality Workflow Services – Support of Transactions</vt:lpstr>
      <vt:lpstr>References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DICOMweb Modality Services</dc:title>
  <dc:subject>First Read</dc:subject>
  <dc:creator/>
  <cp:keywords>DICOMweb Modality Service MWL MPPS</cp:keywords>
  <cp:lastModifiedBy>Jeroen Medema</cp:lastModifiedBy>
  <cp:revision>4</cp:revision>
  <dcterms:created xsi:type="dcterms:W3CDTF">2023-06-13T16:48:30Z</dcterms:created>
  <dcterms:modified xsi:type="dcterms:W3CDTF">2025-03-25T13:02:27Z</dcterms:modified>
  <cp:category>DICOMweb</cp:category>
</cp:coreProperties>
</file>