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bookmarkIdSeed="2">
  <p:sldMasterIdLst>
    <p:sldMasterId id="2147483672" r:id="rId1"/>
  </p:sldMasterIdLst>
  <p:notesMasterIdLst>
    <p:notesMasterId r:id="rId18"/>
  </p:notesMasterIdLst>
  <p:sldIdLst>
    <p:sldId id="256" r:id="rId2"/>
    <p:sldId id="418" r:id="rId3"/>
    <p:sldId id="440" r:id="rId4"/>
    <p:sldId id="459" r:id="rId5"/>
    <p:sldId id="450" r:id="rId6"/>
    <p:sldId id="457" r:id="rId7"/>
    <p:sldId id="458" r:id="rId8"/>
    <p:sldId id="467" r:id="rId9"/>
    <p:sldId id="465" r:id="rId10"/>
    <p:sldId id="460" r:id="rId11"/>
    <p:sldId id="461" r:id="rId12"/>
    <p:sldId id="466" r:id="rId13"/>
    <p:sldId id="462" r:id="rId14"/>
    <p:sldId id="464" r:id="rId15"/>
    <p:sldId id="468" r:id="rId16"/>
    <p:sldId id="456"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2C777"/>
    <a:srgbClr val="F0F5EC"/>
    <a:srgbClr val="B7E6FF"/>
    <a:srgbClr val="9AB6D3"/>
    <a:srgbClr val="86B2D8"/>
    <a:srgbClr val="F5EED6"/>
    <a:srgbClr val="005695"/>
    <a:srgbClr val="B2CEE7"/>
    <a:srgbClr val="CCDEF0"/>
    <a:srgbClr val="185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33" autoAdjust="0"/>
    <p:restoredTop sz="90260" autoAdjust="0"/>
  </p:normalViewPr>
  <p:slideViewPr>
    <p:cSldViewPr snapToGrid="0">
      <p:cViewPr varScale="1">
        <p:scale>
          <a:sx n="136" d="100"/>
          <a:sy n="136" d="100"/>
        </p:scale>
        <p:origin x="1116" y="304"/>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2025-03-28</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likely that these modality workflow services are deployed in a mixed eco-system. Here, there would be one MPPS-handler, probably a PACS, and a community of modalities, some of which use the DIMSE service and some would use the DICOMweb service. There would also be a MPPS-consumer such as the RIS receiving ‘notifications’</a:t>
            </a:r>
            <a:r>
              <a:rPr lang="en-US" dirty="0">
                <a:highlight>
                  <a:srgbClr val="FFFF00"/>
                </a:highlight>
              </a:rPr>
              <a:t> </a:t>
            </a:r>
            <a:r>
              <a:rPr lang="en-US" dirty="0"/>
              <a:t>or being able to retrieve MPPS status.” (look at the text and improve it)</a:t>
            </a:r>
            <a:br>
              <a:rPr lang="en-US" dirty="0"/>
            </a:br>
            <a:r>
              <a:rPr lang="en-US" dirty="0"/>
              <a:t>Use two threads in the SCP | Origin Server, to show their independence.</a:t>
            </a:r>
            <a:br>
              <a:rPr lang="en-US" dirty="0"/>
            </a:br>
            <a:r>
              <a:rPr lang="en-US" dirty="0"/>
              <a:t>SPS on different slide than PPS.</a:t>
            </a:r>
          </a:p>
        </p:txBody>
      </p:sp>
      <p:sp>
        <p:nvSpPr>
          <p:cNvPr id="4" name="Slide Number Placeholder 3"/>
          <p:cNvSpPr>
            <a:spLocks noGrp="1"/>
          </p:cNvSpPr>
          <p:nvPr>
            <p:ph type="sldNum" sz="quarter" idx="5"/>
          </p:nvPr>
        </p:nvSpPr>
        <p:spPr/>
        <p:txBody>
          <a:bodyPr/>
          <a:lstStyle/>
          <a:p>
            <a:fld id="{892D68CF-5598-6B46-BB52-E9FA2B921C31}" type="slidenum">
              <a:rPr lang="en-US" smtClean="0"/>
              <a:t>15</a:t>
            </a:fld>
            <a:endParaRPr lang="en-US" dirty="0"/>
          </a:p>
        </p:txBody>
      </p:sp>
    </p:spTree>
    <p:extLst>
      <p:ext uri="{BB962C8B-B14F-4D97-AF65-F5344CB8AC3E}">
        <p14:creationId xmlns:p14="http://schemas.microsoft.com/office/powerpoint/2010/main" val="39747042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en-US" dirty="0"/>
              <a:t>March 2025</a:t>
            </a:r>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en.wikipedia.org/wiki/JSON_Patch"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Supplement 246 – DICOMweb Modality Workflow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Public Comment</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March 2025</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DEC2F-05E6-30FE-3BAE-80232F8AB891}"/>
              </a:ext>
            </a:extLst>
          </p:cNvPr>
          <p:cNvSpPr>
            <a:spLocks noGrp="1"/>
          </p:cNvSpPr>
          <p:nvPr>
            <p:ph type="title"/>
          </p:nvPr>
        </p:nvSpPr>
        <p:spPr/>
        <p:txBody>
          <a:bodyPr/>
          <a:lstStyle/>
          <a:p>
            <a:r>
              <a:rPr lang="en-US" dirty="0"/>
              <a:t>Modality Worklist Service – DIMSE Relation and SYNTAX</a:t>
            </a:r>
          </a:p>
        </p:txBody>
      </p:sp>
      <p:sp>
        <p:nvSpPr>
          <p:cNvPr id="4" name="Date Placeholder 3">
            <a:extLst>
              <a:ext uri="{FF2B5EF4-FFF2-40B4-BE49-F238E27FC236}">
                <a16:creationId xmlns:a16="http://schemas.microsoft.com/office/drawing/2014/main" id="{CE46DB7B-A76F-7506-368C-52E33376267F}"/>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EAAE0F4C-76E5-0A13-F88A-4FA2032574D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5AB9FF9-7703-CCCD-861E-E66535AC74E9}"/>
              </a:ext>
            </a:extLst>
          </p:cNvPr>
          <p:cNvSpPr>
            <a:spLocks noGrp="1"/>
          </p:cNvSpPr>
          <p:nvPr>
            <p:ph type="sldNum" sz="quarter" idx="4"/>
          </p:nvPr>
        </p:nvSpPr>
        <p:spPr/>
        <p:txBody>
          <a:bodyPr/>
          <a:lstStyle/>
          <a:p>
            <a:fld id="{D57F1E4F-1CFF-5643-939E-217C01CDF565}" type="slidenum">
              <a:rPr lang="en-US" smtClean="0"/>
              <a:pPr/>
              <a:t>10</a:t>
            </a:fld>
            <a:endParaRPr lang="en-US" dirty="0"/>
          </a:p>
        </p:txBody>
      </p:sp>
      <p:graphicFrame>
        <p:nvGraphicFramePr>
          <p:cNvPr id="18" name="Content Placeholder 17">
            <a:extLst>
              <a:ext uri="{FF2B5EF4-FFF2-40B4-BE49-F238E27FC236}">
                <a16:creationId xmlns:a16="http://schemas.microsoft.com/office/drawing/2014/main" id="{6768FCAC-4D2A-3AEF-E85E-497A0F7739FC}"/>
              </a:ext>
            </a:extLst>
          </p:cNvPr>
          <p:cNvGraphicFramePr>
            <a:graphicFrameLocks noGrp="1"/>
          </p:cNvGraphicFramePr>
          <p:nvPr>
            <p:ph idx="1"/>
            <p:extLst>
              <p:ext uri="{D42A27DB-BD31-4B8C-83A1-F6EECF244321}">
                <p14:modId xmlns:p14="http://schemas.microsoft.com/office/powerpoint/2010/main" val="2606389615"/>
              </p:ext>
            </p:extLst>
          </p:nvPr>
        </p:nvGraphicFramePr>
        <p:xfrm>
          <a:off x="581025" y="2181225"/>
          <a:ext cx="6536055" cy="741680"/>
        </p:xfrm>
        <a:graphic>
          <a:graphicData uri="http://schemas.openxmlformats.org/drawingml/2006/table">
            <a:tbl>
              <a:tblPr firstRow="1" bandRow="1">
                <a:tableStyleId>{7DF18680-E054-41AD-8BC1-D1AEF772440D}</a:tableStyleId>
              </a:tblPr>
              <a:tblGrid>
                <a:gridCol w="1489075">
                  <a:extLst>
                    <a:ext uri="{9D8B030D-6E8A-4147-A177-3AD203B41FA5}">
                      <a16:colId xmlns:a16="http://schemas.microsoft.com/office/drawing/2014/main" val="3339544296"/>
                    </a:ext>
                  </a:extLst>
                </a:gridCol>
                <a:gridCol w="1612900">
                  <a:extLst>
                    <a:ext uri="{9D8B030D-6E8A-4147-A177-3AD203B41FA5}">
                      <a16:colId xmlns:a16="http://schemas.microsoft.com/office/drawing/2014/main" val="2470649484"/>
                    </a:ext>
                  </a:extLst>
                </a:gridCol>
                <a:gridCol w="1562100">
                  <a:extLst>
                    <a:ext uri="{9D8B030D-6E8A-4147-A177-3AD203B41FA5}">
                      <a16:colId xmlns:a16="http://schemas.microsoft.com/office/drawing/2014/main" val="728669459"/>
                    </a:ext>
                  </a:extLst>
                </a:gridCol>
                <a:gridCol w="1871980">
                  <a:extLst>
                    <a:ext uri="{9D8B030D-6E8A-4147-A177-3AD203B41FA5}">
                      <a16:colId xmlns:a16="http://schemas.microsoft.com/office/drawing/2014/main" val="835499106"/>
                    </a:ext>
                  </a:extLst>
                </a:gridCol>
              </a:tblGrid>
              <a:tr h="370840">
                <a:tc>
                  <a:txBody>
                    <a:bodyPr/>
                    <a:lstStyle/>
                    <a:p>
                      <a:pPr algn="ctr" hangingPunct="0">
                        <a:spcBef>
                          <a:spcPts val="200"/>
                        </a:spcBef>
                        <a:spcAft>
                          <a:spcPts val="200"/>
                        </a:spcAft>
                        <a:buNone/>
                      </a:pPr>
                      <a:r>
                        <a:rPr lang="en-US" sz="1600" b="1" dirty="0">
                          <a:effectLst/>
                        </a:rPr>
                        <a:t>Transaction</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dirty="0">
                          <a:effectLst/>
                        </a:rPr>
                        <a:t>DIMSE Service</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1242998230"/>
                  </a:ext>
                </a:extLst>
              </a:tr>
              <a:tr h="370840">
                <a:tc>
                  <a:txBody>
                    <a:bodyPr/>
                    <a:lstStyle/>
                    <a:p>
                      <a:pPr hangingPunct="0">
                        <a:spcBef>
                          <a:spcPts val="200"/>
                        </a:spcBef>
                        <a:spcAft>
                          <a:spcPts val="200"/>
                        </a:spcAft>
                        <a:buNone/>
                      </a:pPr>
                      <a:r>
                        <a:rPr lang="en-US" sz="1600">
                          <a:effectLst/>
                        </a:rPr>
                        <a:t>Search</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Query Worklist</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a:effectLst/>
                        </a:rPr>
                        <a:t>PS3.4, K.4</a:t>
                      </a:r>
                      <a:endParaRPr lang="en-US" sz="1600">
                        <a:effectLst/>
                        <a:latin typeface="+mj-lt"/>
                        <a:ea typeface="Times New Roman" panose="02020603050405020304" pitchFamily="18" charset="0"/>
                        <a:cs typeface="Times New Roman" panose="02020603050405020304" pitchFamily="18" charset="0"/>
                      </a:endParaRPr>
                    </a:p>
                  </a:txBody>
                  <a:tcPr marL="68580" marR="68580" marT="0" marB="0" anchor="ctr"/>
                </a:tc>
                <a:tc>
                  <a:txBody>
                    <a:bodyPr/>
                    <a:lstStyle/>
                    <a:p>
                      <a:pPr hangingPunct="0">
                        <a:spcBef>
                          <a:spcPts val="200"/>
                        </a:spcBef>
                        <a:spcAft>
                          <a:spcPts val="200"/>
                        </a:spcAft>
                        <a:buNone/>
                      </a:pPr>
                      <a:r>
                        <a:rPr lang="en-US" sz="1600" dirty="0">
                          <a:effectLst/>
                        </a:rPr>
                        <a:t>C-FIND</a:t>
                      </a:r>
                      <a:endParaRPr lang="en-US" sz="1600" dirty="0">
                        <a:effectLst/>
                        <a:latin typeface="+mj-lt"/>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3578475225"/>
                  </a:ext>
                </a:extLst>
              </a:tr>
            </a:tbl>
          </a:graphicData>
        </a:graphic>
      </p:graphicFrame>
      <p:graphicFrame>
        <p:nvGraphicFramePr>
          <p:cNvPr id="21" name="Table 20">
            <a:extLst>
              <a:ext uri="{FF2B5EF4-FFF2-40B4-BE49-F238E27FC236}">
                <a16:creationId xmlns:a16="http://schemas.microsoft.com/office/drawing/2014/main" id="{0D232D18-31A0-B811-A0FA-4B5B0E7EB9BD}"/>
              </a:ext>
            </a:extLst>
          </p:cNvPr>
          <p:cNvGraphicFramePr>
            <a:graphicFrameLocks noGrp="1"/>
          </p:cNvGraphicFramePr>
          <p:nvPr>
            <p:extLst>
              <p:ext uri="{D42A27DB-BD31-4B8C-83A1-F6EECF244321}">
                <p14:modId xmlns:p14="http://schemas.microsoft.com/office/powerpoint/2010/main" val="1876781005"/>
              </p:ext>
            </p:extLst>
          </p:nvPr>
        </p:nvGraphicFramePr>
        <p:xfrm>
          <a:off x="581025" y="3170556"/>
          <a:ext cx="11029950" cy="1529080"/>
        </p:xfrm>
        <a:graphic>
          <a:graphicData uri="http://schemas.openxmlformats.org/drawingml/2006/table">
            <a:tbl>
              <a:tblPr firstRow="1">
                <a:tableStyleId>{7DF18680-E054-41AD-8BC1-D1AEF772440D}</a:tableStyleId>
              </a:tblPr>
              <a:tblGrid>
                <a:gridCol w="1514475">
                  <a:extLst>
                    <a:ext uri="{9D8B030D-6E8A-4147-A177-3AD203B41FA5}">
                      <a16:colId xmlns:a16="http://schemas.microsoft.com/office/drawing/2014/main" val="3505299169"/>
                    </a:ext>
                  </a:extLst>
                </a:gridCol>
                <a:gridCol w="9515475">
                  <a:extLst>
                    <a:ext uri="{9D8B030D-6E8A-4147-A177-3AD203B41FA5}">
                      <a16:colId xmlns:a16="http://schemas.microsoft.com/office/drawing/2014/main" val="1368822922"/>
                    </a:ext>
                  </a:extLst>
                </a:gridCol>
              </a:tblGrid>
              <a:tr h="370840">
                <a:tc>
                  <a:txBody>
                    <a:bodyPr/>
                    <a:lstStyle/>
                    <a:p>
                      <a:r>
                        <a:rPr lang="en-US" sz="1600" dirty="0"/>
                        <a:t>Transaction</a:t>
                      </a:r>
                    </a:p>
                  </a:txBody>
                  <a:tcPr/>
                </a:tc>
                <a:tc>
                  <a:txBody>
                    <a:bodyPr/>
                    <a:lstStyle/>
                    <a:p>
                      <a:r>
                        <a:rPr lang="en-US" sz="1600" dirty="0"/>
                        <a:t>Request Syntax</a:t>
                      </a:r>
                    </a:p>
                  </a:txBody>
                  <a:tcPr/>
                </a:tc>
                <a:extLst>
                  <a:ext uri="{0D108BD9-81ED-4DB2-BD59-A6C34878D82A}">
                    <a16:rowId xmlns:a16="http://schemas.microsoft.com/office/drawing/2014/main" val="2307041654"/>
                  </a:ext>
                </a:extLst>
              </a:tr>
              <a:tr h="370840">
                <a:tc>
                  <a:txBody>
                    <a:bodyPr/>
                    <a:lstStyle/>
                    <a:p>
                      <a:pPr hangingPunct="0">
                        <a:spcBef>
                          <a:spcPts val="200"/>
                        </a:spcBef>
                        <a:spcAft>
                          <a:spcPts val="200"/>
                        </a:spcAft>
                        <a:buNone/>
                      </a:pPr>
                      <a:r>
                        <a:rPr lang="en-US" sz="1600" dirty="0">
                          <a:effectLst/>
                        </a:rPr>
                        <a:t>Search</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GET SP /modality-scheduled-procedure-steps?{&amp;match*}{&amp;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includefield</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a:t>
                      </a:r>
                      <a:r>
                        <a:rPr lang="en-US" sz="1400" dirty="0" err="1">
                          <a:effectLst/>
                          <a:latin typeface="Noto Sans Mono ExtraCondensed M" panose="020B0509040504020204" pitchFamily="50" charset="0"/>
                          <a:ea typeface="Times New Roman" panose="02020603050405020304" pitchFamily="18" charset="0"/>
                          <a:cs typeface="Times New Roman" panose="02020603050405020304" pitchFamily="18" charset="0"/>
                        </a:rPr>
                        <a:t>fuzzymatching</a:t>
                      </a: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}{&amp;offset}{&amp;limit} SP version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Accept: 1#media-type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hangingPunct="0">
                        <a:buNone/>
                        <a:tabLst>
                          <a:tab pos="457200" algn="l"/>
                        </a:tabLst>
                      </a:pPr>
                      <a:r>
                        <a:rPr lang="en-US" sz="1400" dirty="0">
                          <a:effectLst/>
                          <a:latin typeface="Noto Sans Mono ExtraCondensed M" panose="020B0509040504020204" pitchFamily="50" charset="0"/>
                          <a:ea typeface="Times New Roman" panose="02020603050405020304" pitchFamily="18" charset="0"/>
                          <a:cs typeface="Times New Roman" panose="02020603050405020304" pitchFamily="18" charset="0"/>
                        </a:rPr>
                        <a:t>*(header-field CRLF)</a:t>
                      </a:r>
                      <a:endParaRPr lang="en-US" sz="1400" dirty="0">
                        <a:effectLst/>
                        <a:latin typeface="Helvetica" panose="020B0604020202020204" pitchFamily="34" charset="0"/>
                        <a:ea typeface="Times New Roman" panose="02020603050405020304" pitchFamily="18" charset="0"/>
                        <a:cs typeface="Times New Roman" panose="02020603050405020304" pitchFamily="18" charset="0"/>
                      </a:endParaRPr>
                    </a:p>
                    <a:p>
                      <a:pPr>
                        <a:buNone/>
                      </a:pPr>
                      <a:r>
                        <a:rPr lang="en-US" sz="1400" dirty="0">
                          <a:effectLst/>
                          <a:latin typeface="Noto Sans Mono ExtraCondensed M" panose="020B0509040504020204" pitchFamily="50" charset="0"/>
                          <a:ea typeface="Times New Roman" panose="02020603050405020304" pitchFamily="18" charset="0"/>
                        </a:rPr>
                        <a:t>CRLF</a:t>
                      </a:r>
                      <a:endParaRPr lang="en-US" sz="1400" dirty="0"/>
                    </a:p>
                  </a:txBody>
                  <a:tcPr/>
                </a:tc>
                <a:extLst>
                  <a:ext uri="{0D108BD9-81ED-4DB2-BD59-A6C34878D82A}">
                    <a16:rowId xmlns:a16="http://schemas.microsoft.com/office/drawing/2014/main" val="1882421464"/>
                  </a:ext>
                </a:extLst>
              </a:tr>
            </a:tbl>
          </a:graphicData>
        </a:graphic>
      </p:graphicFrame>
    </p:spTree>
    <p:extLst>
      <p:ext uri="{BB962C8B-B14F-4D97-AF65-F5344CB8AC3E}">
        <p14:creationId xmlns:p14="http://schemas.microsoft.com/office/powerpoint/2010/main" val="39881366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A459F-968F-34AE-4116-7EB25CB0BA8C}"/>
              </a:ext>
            </a:extLst>
          </p:cNvPr>
          <p:cNvSpPr>
            <a:spLocks noGrp="1"/>
          </p:cNvSpPr>
          <p:nvPr>
            <p:ph type="title"/>
          </p:nvPr>
        </p:nvSpPr>
        <p:spPr/>
        <p:txBody>
          <a:bodyPr/>
          <a:lstStyle/>
          <a:p>
            <a:r>
              <a:rPr lang="en-US" dirty="0"/>
              <a:t>Modality Performed Procedure Step Service – RES. &amp; Trans.</a:t>
            </a:r>
          </a:p>
        </p:txBody>
      </p:sp>
      <p:graphicFrame>
        <p:nvGraphicFramePr>
          <p:cNvPr id="10" name="Content Placeholder 9">
            <a:extLst>
              <a:ext uri="{FF2B5EF4-FFF2-40B4-BE49-F238E27FC236}">
                <a16:creationId xmlns:a16="http://schemas.microsoft.com/office/drawing/2014/main" id="{8FE05E01-82A9-F5A4-78BD-E2FE9C6B6D26}"/>
              </a:ext>
            </a:extLst>
          </p:cNvPr>
          <p:cNvGraphicFramePr>
            <a:graphicFrameLocks noGrp="1"/>
          </p:cNvGraphicFramePr>
          <p:nvPr>
            <p:ph idx="1"/>
            <p:extLst>
              <p:ext uri="{D42A27DB-BD31-4B8C-83A1-F6EECF244321}">
                <p14:modId xmlns:p14="http://schemas.microsoft.com/office/powerpoint/2010/main" val="404781941"/>
              </p:ext>
            </p:extLst>
          </p:nvPr>
        </p:nvGraphicFramePr>
        <p:xfrm>
          <a:off x="581025" y="1985645"/>
          <a:ext cx="11029950" cy="741680"/>
        </p:xfrm>
        <a:graphic>
          <a:graphicData uri="http://schemas.openxmlformats.org/drawingml/2006/table">
            <a:tbl>
              <a:tblPr firstRow="1">
                <a:tableStyleId>{7DF18680-E054-41AD-8BC1-D1AEF772440D}</a:tableStyleId>
              </a:tblPr>
              <a:tblGrid>
                <a:gridCol w="3067050">
                  <a:extLst>
                    <a:ext uri="{9D8B030D-6E8A-4147-A177-3AD203B41FA5}">
                      <a16:colId xmlns:a16="http://schemas.microsoft.com/office/drawing/2014/main" val="3178247660"/>
                    </a:ext>
                  </a:extLst>
                </a:gridCol>
                <a:gridCol w="4267200">
                  <a:extLst>
                    <a:ext uri="{9D8B030D-6E8A-4147-A177-3AD203B41FA5}">
                      <a16:colId xmlns:a16="http://schemas.microsoft.com/office/drawing/2014/main" val="2534245529"/>
                    </a:ext>
                  </a:extLst>
                </a:gridCol>
                <a:gridCol w="3695700">
                  <a:extLst>
                    <a:ext uri="{9D8B030D-6E8A-4147-A177-3AD203B41FA5}">
                      <a16:colId xmlns:a16="http://schemas.microsoft.com/office/drawing/2014/main" val="3496559803"/>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URI Template</a:t>
                      </a:r>
                      <a:r>
                        <a:rPr lang="en-US" sz="1200" b="0" dirty="0">
                          <a:effectLst/>
                        </a:rPr>
                        <a:t>  </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3992746289"/>
                  </a:ext>
                </a:extLst>
              </a:tr>
              <a:tr h="370840">
                <a:tc>
                  <a:txBody>
                    <a:bodyPr/>
                    <a:lstStyle/>
                    <a:p>
                      <a:pPr hangingPunct="0">
                        <a:spcBef>
                          <a:spcPts val="200"/>
                        </a:spcBef>
                        <a:spcAft>
                          <a:spcPts val="200"/>
                        </a:spcAft>
                        <a:buNone/>
                      </a:pPr>
                      <a:r>
                        <a:rPr lang="en-US" sz="1600" dirty="0">
                          <a:effectLst/>
                        </a:rPr>
                        <a:t>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/modality-performed-procedure-steps/{</a:t>
                      </a:r>
                      <a:r>
                        <a:rPr lang="en-US" sz="1600" dirty="0" err="1">
                          <a:effectLst/>
                        </a:rPr>
                        <a:t>mppsUID</a:t>
                      </a:r>
                      <a:r>
                        <a:rPr lang="en-US" sz="1600" dirty="0">
                          <a:effectLst/>
                        </a:rPr>
                        <a: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hangingPunct="0">
                        <a:spcBef>
                          <a:spcPts val="200"/>
                        </a:spcBef>
                        <a:spcAft>
                          <a:spcPts val="200"/>
                        </a:spcAft>
                        <a:buNone/>
                      </a:pPr>
                      <a:r>
                        <a:rPr lang="en-US" sz="1600" dirty="0">
                          <a:effectLst/>
                        </a:rPr>
                        <a:t>A Modality Performed Procedure Step.</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304413503"/>
                  </a:ext>
                </a:extLst>
              </a:tr>
            </a:tbl>
          </a:graphicData>
        </a:graphic>
      </p:graphicFrame>
      <p:sp>
        <p:nvSpPr>
          <p:cNvPr id="4" name="Date Placeholder 3">
            <a:extLst>
              <a:ext uri="{FF2B5EF4-FFF2-40B4-BE49-F238E27FC236}">
                <a16:creationId xmlns:a16="http://schemas.microsoft.com/office/drawing/2014/main" id="{307E57C2-EB72-BA55-CE3A-5FA66985FA26}"/>
              </a:ext>
            </a:extLst>
          </p:cNvPr>
          <p:cNvSpPr>
            <a:spLocks noGrp="1"/>
          </p:cNvSpPr>
          <p:nvPr>
            <p:ph type="dt" sz="half" idx="2"/>
          </p:nvPr>
        </p:nvSpPr>
        <p:spPr>
          <a:xfrm>
            <a:off x="7605951" y="6066363"/>
            <a:ext cx="2844799" cy="365125"/>
          </a:xfrm>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0459A8C7-49F2-D0F4-0BE5-A89E4CC3664F}"/>
              </a:ext>
            </a:extLst>
          </p:cNvPr>
          <p:cNvSpPr>
            <a:spLocks noGrp="1"/>
          </p:cNvSpPr>
          <p:nvPr>
            <p:ph type="ftr" sz="quarter" idx="3"/>
          </p:nvPr>
        </p:nvSpPr>
        <p:spPr>
          <a:xfrm>
            <a:off x="581192" y="6062037"/>
            <a:ext cx="6917210" cy="365125"/>
          </a:xfrm>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10115D8-415C-0ED4-1E7C-15F2D33BB186}"/>
              </a:ext>
            </a:extLst>
          </p:cNvPr>
          <p:cNvSpPr>
            <a:spLocks noGrp="1"/>
          </p:cNvSpPr>
          <p:nvPr>
            <p:ph type="sldNum" sz="quarter" idx="4"/>
          </p:nvPr>
        </p:nvSpPr>
        <p:spPr>
          <a:xfrm>
            <a:off x="10558300" y="6066363"/>
            <a:ext cx="1052510" cy="365125"/>
          </a:xfrm>
        </p:spPr>
        <p:txBody>
          <a:bodyPr/>
          <a:lstStyle/>
          <a:p>
            <a:fld id="{D57F1E4F-1CFF-5643-939E-217C01CDF565}" type="slidenum">
              <a:rPr lang="en-US" smtClean="0"/>
              <a:pPr/>
              <a:t>11</a:t>
            </a:fld>
            <a:endParaRPr lang="en-US" dirty="0"/>
          </a:p>
        </p:txBody>
      </p:sp>
      <p:graphicFrame>
        <p:nvGraphicFramePr>
          <p:cNvPr id="11" name="Table 10">
            <a:extLst>
              <a:ext uri="{FF2B5EF4-FFF2-40B4-BE49-F238E27FC236}">
                <a16:creationId xmlns:a16="http://schemas.microsoft.com/office/drawing/2014/main" id="{234AB5D1-33D4-BEC8-87EE-48A50368274D}"/>
              </a:ext>
            </a:extLst>
          </p:cNvPr>
          <p:cNvGraphicFramePr>
            <a:graphicFrameLocks noGrp="1"/>
          </p:cNvGraphicFramePr>
          <p:nvPr>
            <p:extLst>
              <p:ext uri="{D42A27DB-BD31-4B8C-83A1-F6EECF244321}">
                <p14:modId xmlns:p14="http://schemas.microsoft.com/office/powerpoint/2010/main" val="2819394286"/>
              </p:ext>
            </p:extLst>
          </p:nvPr>
        </p:nvGraphicFramePr>
        <p:xfrm>
          <a:off x="581024" y="3375094"/>
          <a:ext cx="11029615" cy="2321560"/>
        </p:xfrm>
        <a:graphic>
          <a:graphicData uri="http://schemas.openxmlformats.org/drawingml/2006/table">
            <a:tbl>
              <a:tblPr firstRow="1">
                <a:tableStyleId>{7DF18680-E054-41AD-8BC1-D1AEF772440D}</a:tableStyleId>
              </a:tblPr>
              <a:tblGrid>
                <a:gridCol w="1260476">
                  <a:extLst>
                    <a:ext uri="{9D8B030D-6E8A-4147-A177-3AD203B41FA5}">
                      <a16:colId xmlns:a16="http://schemas.microsoft.com/office/drawing/2014/main" val="3600291290"/>
                    </a:ext>
                  </a:extLst>
                </a:gridCol>
                <a:gridCol w="990600">
                  <a:extLst>
                    <a:ext uri="{9D8B030D-6E8A-4147-A177-3AD203B41FA5}">
                      <a16:colId xmlns:a16="http://schemas.microsoft.com/office/drawing/2014/main" val="1226237600"/>
                    </a:ext>
                  </a:extLst>
                </a:gridCol>
                <a:gridCol w="2400300">
                  <a:extLst>
                    <a:ext uri="{9D8B030D-6E8A-4147-A177-3AD203B41FA5}">
                      <a16:colId xmlns:a16="http://schemas.microsoft.com/office/drawing/2014/main" val="2978770148"/>
                    </a:ext>
                  </a:extLst>
                </a:gridCol>
                <a:gridCol w="1816100">
                  <a:extLst>
                    <a:ext uri="{9D8B030D-6E8A-4147-A177-3AD203B41FA5}">
                      <a16:colId xmlns:a16="http://schemas.microsoft.com/office/drawing/2014/main" val="2599946615"/>
                    </a:ext>
                  </a:extLst>
                </a:gridCol>
                <a:gridCol w="4562139">
                  <a:extLst>
                    <a:ext uri="{9D8B030D-6E8A-4147-A177-3AD203B41FA5}">
                      <a16:colId xmlns:a16="http://schemas.microsoft.com/office/drawing/2014/main" val="3716949675"/>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a:effectLst/>
                        </a:rPr>
                        <a:t>Description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70283410"/>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4100295166"/>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PUT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Creates a new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126023423"/>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PATCH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F.7.2-1 (N-SET)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Updates the target Modality Performed Procedure Step</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73029005"/>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GET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none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Retrieves the target Modality Performed Procedure Step</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41974744"/>
                  </a:ext>
                </a:extLst>
              </a:tr>
            </a:tbl>
          </a:graphicData>
        </a:graphic>
      </p:graphicFrame>
    </p:spTree>
    <p:extLst>
      <p:ext uri="{BB962C8B-B14F-4D97-AF65-F5344CB8AC3E}">
        <p14:creationId xmlns:p14="http://schemas.microsoft.com/office/powerpoint/2010/main" val="20193083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FF119-14EC-94F4-5C54-23E6F6F55A5A}"/>
              </a:ext>
            </a:extLst>
          </p:cNvPr>
          <p:cNvSpPr>
            <a:spLocks noGrp="1"/>
          </p:cNvSpPr>
          <p:nvPr>
            <p:ph type="title"/>
          </p:nvPr>
        </p:nvSpPr>
        <p:spPr/>
        <p:txBody>
          <a:bodyPr/>
          <a:lstStyle/>
          <a:p>
            <a:r>
              <a:rPr lang="en-US" dirty="0"/>
              <a:t>Modality Performed Procedure Step Service – DIMSE Rel.</a:t>
            </a:r>
          </a:p>
        </p:txBody>
      </p:sp>
      <p:graphicFrame>
        <p:nvGraphicFramePr>
          <p:cNvPr id="7" name="Content Placeholder 6">
            <a:extLst>
              <a:ext uri="{FF2B5EF4-FFF2-40B4-BE49-F238E27FC236}">
                <a16:creationId xmlns:a16="http://schemas.microsoft.com/office/drawing/2014/main" id="{CE8835CD-0DE5-3D8B-D8D8-0F7EB0E80D42}"/>
              </a:ext>
            </a:extLst>
          </p:cNvPr>
          <p:cNvGraphicFramePr>
            <a:graphicFrameLocks noGrp="1"/>
          </p:cNvGraphicFramePr>
          <p:nvPr>
            <p:ph idx="1"/>
            <p:extLst>
              <p:ext uri="{D42A27DB-BD31-4B8C-83A1-F6EECF244321}">
                <p14:modId xmlns:p14="http://schemas.microsoft.com/office/powerpoint/2010/main" val="1633933836"/>
              </p:ext>
            </p:extLst>
          </p:nvPr>
        </p:nvGraphicFramePr>
        <p:xfrm>
          <a:off x="581025" y="2181225"/>
          <a:ext cx="7178675" cy="1483360"/>
        </p:xfrm>
        <a:graphic>
          <a:graphicData uri="http://schemas.openxmlformats.org/drawingml/2006/table">
            <a:tbl>
              <a:tblPr firstRow="1">
                <a:tableStyleId>{7DF18680-E054-41AD-8BC1-D1AEF772440D}</a:tableStyleId>
              </a:tblPr>
              <a:tblGrid>
                <a:gridCol w="1539875">
                  <a:extLst>
                    <a:ext uri="{9D8B030D-6E8A-4147-A177-3AD203B41FA5}">
                      <a16:colId xmlns:a16="http://schemas.microsoft.com/office/drawing/2014/main" val="4040002323"/>
                    </a:ext>
                  </a:extLst>
                </a:gridCol>
                <a:gridCol w="2514600">
                  <a:extLst>
                    <a:ext uri="{9D8B030D-6E8A-4147-A177-3AD203B41FA5}">
                      <a16:colId xmlns:a16="http://schemas.microsoft.com/office/drawing/2014/main" val="2807320551"/>
                    </a:ext>
                  </a:extLst>
                </a:gridCol>
                <a:gridCol w="1244600">
                  <a:extLst>
                    <a:ext uri="{9D8B030D-6E8A-4147-A177-3AD203B41FA5}">
                      <a16:colId xmlns:a16="http://schemas.microsoft.com/office/drawing/2014/main" val="3559271138"/>
                    </a:ext>
                  </a:extLst>
                </a:gridCol>
                <a:gridCol w="1879600">
                  <a:extLst>
                    <a:ext uri="{9D8B030D-6E8A-4147-A177-3AD203B41FA5}">
                      <a16:colId xmlns:a16="http://schemas.microsoft.com/office/drawing/2014/main" val="2666899210"/>
                    </a:ext>
                  </a:extLst>
                </a:gridCol>
              </a:tblGrid>
              <a:tr h="370840">
                <a:tc>
                  <a:txBody>
                    <a:bodyPr/>
                    <a:lstStyle/>
                    <a:p>
                      <a:pPr algn="ctr" hangingPunct="0">
                        <a:spcBef>
                          <a:spcPts val="200"/>
                        </a:spcBef>
                        <a:spcAft>
                          <a:spcPts val="200"/>
                        </a:spcAft>
                        <a:buNone/>
                      </a:pPr>
                      <a:r>
                        <a:rPr lang="en-US" sz="1600" b="1" dirty="0">
                          <a:effectLst/>
                        </a:rPr>
                        <a:t>Transaction</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Operation</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ctr" hangingPunct="0">
                        <a:spcBef>
                          <a:spcPts val="200"/>
                        </a:spcBef>
                        <a:spcAft>
                          <a:spcPts val="200"/>
                        </a:spcAft>
                        <a:buNone/>
                      </a:pPr>
                      <a:r>
                        <a:rPr lang="en-US" sz="1600" b="1">
                          <a:effectLst/>
                        </a:rPr>
                        <a:t>Reference</a:t>
                      </a:r>
                      <a:endParaRPr lang="en-US" sz="1600" b="1">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tc>
                  <a:txBody>
                    <a:bodyPr/>
                    <a:lstStyle/>
                    <a:p>
                      <a:pPr algn="l" hangingPunct="0">
                        <a:spcBef>
                          <a:spcPts val="200"/>
                        </a:spcBef>
                        <a:spcAft>
                          <a:spcPts val="200"/>
                        </a:spcAft>
                        <a:buNone/>
                      </a:pPr>
                      <a:r>
                        <a:rPr lang="en-US" sz="1600" b="1" dirty="0">
                          <a:effectLst/>
                        </a:rPr>
                        <a:t>DIMSE Service</a:t>
                      </a:r>
                      <a:endParaRPr lang="en-US" sz="1600" b="1"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nchor="ctr"/>
                </a:tc>
                <a:extLst>
                  <a:ext uri="{0D108BD9-81ED-4DB2-BD59-A6C34878D82A}">
                    <a16:rowId xmlns:a16="http://schemas.microsoft.com/office/drawing/2014/main" val="2956876597"/>
                  </a:ext>
                </a:extLst>
              </a:tr>
              <a:tr h="370840">
                <a:tc>
                  <a:txBody>
                    <a:bodyPr/>
                    <a:lstStyle/>
                    <a:p>
                      <a:pPr hangingPunct="0">
                        <a:spcBef>
                          <a:spcPts val="200"/>
                        </a:spcBef>
                        <a:spcAft>
                          <a:spcPts val="200"/>
                        </a:spcAft>
                        <a:buNone/>
                      </a:pPr>
                      <a:r>
                        <a:rPr lang="en-US" sz="1600">
                          <a:effectLst/>
                        </a:rPr>
                        <a:t>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Create MPPS Instance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N-CREATE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01799611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Set MPPS Information</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F.7.2.2</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N-SET</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771102512"/>
                  </a:ext>
                </a:extLst>
              </a:tr>
              <a:tr h="370840">
                <a:tc>
                  <a:txBody>
                    <a:bodyPr/>
                    <a:lstStyle/>
                    <a:p>
                      <a:pPr hangingPunct="0">
                        <a:spcBef>
                          <a:spcPts val="200"/>
                        </a:spcBef>
                        <a:spcAft>
                          <a:spcPts val="200"/>
                        </a:spcAft>
                        <a:buNone/>
                      </a:pPr>
                      <a:r>
                        <a:rPr lang="en-US" sz="1600">
                          <a:effectLst/>
                        </a:rPr>
                        <a:t>Retrieve</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Get MPPS Information  </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PS3.4, F.8.2.1</a:t>
                      </a:r>
                      <a:endParaRPr lang="en-US" sz="160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N-GET</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947646028"/>
                  </a:ext>
                </a:extLst>
              </a:tr>
            </a:tbl>
          </a:graphicData>
        </a:graphic>
      </p:graphicFrame>
      <p:sp>
        <p:nvSpPr>
          <p:cNvPr id="4" name="Date Placeholder 3">
            <a:extLst>
              <a:ext uri="{FF2B5EF4-FFF2-40B4-BE49-F238E27FC236}">
                <a16:creationId xmlns:a16="http://schemas.microsoft.com/office/drawing/2014/main" id="{F041E2AD-F345-6E7B-3F15-8BFDADC75EF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C5EA4F3-D131-F32C-E1C1-A4C7C46B674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5C4BBFE-A501-3132-A49B-4C8CE9036491}"/>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2181196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15894-C509-D1FB-40FD-28C4A305507A}"/>
              </a:ext>
            </a:extLst>
          </p:cNvPr>
          <p:cNvSpPr>
            <a:spLocks noGrp="1"/>
          </p:cNvSpPr>
          <p:nvPr>
            <p:ph type="title"/>
          </p:nvPr>
        </p:nvSpPr>
        <p:spPr/>
        <p:txBody>
          <a:bodyPr/>
          <a:lstStyle/>
          <a:p>
            <a:r>
              <a:rPr lang="en-US" dirty="0"/>
              <a:t>Modality Performed Procedure Step Service – SYNTAX</a:t>
            </a:r>
          </a:p>
        </p:txBody>
      </p:sp>
      <p:graphicFrame>
        <p:nvGraphicFramePr>
          <p:cNvPr id="7" name="Content Placeholder 6">
            <a:extLst>
              <a:ext uri="{FF2B5EF4-FFF2-40B4-BE49-F238E27FC236}">
                <a16:creationId xmlns:a16="http://schemas.microsoft.com/office/drawing/2014/main" id="{1047DFBC-4C1F-0481-B684-62F918DE2B0F}"/>
              </a:ext>
            </a:extLst>
          </p:cNvPr>
          <p:cNvGraphicFramePr>
            <a:graphicFrameLocks noGrp="1"/>
          </p:cNvGraphicFramePr>
          <p:nvPr>
            <p:ph idx="1"/>
            <p:extLst>
              <p:ext uri="{D42A27DB-BD31-4B8C-83A1-F6EECF244321}">
                <p14:modId xmlns:p14="http://schemas.microsoft.com/office/powerpoint/2010/main" val="3817083431"/>
              </p:ext>
            </p:extLst>
          </p:nvPr>
        </p:nvGraphicFramePr>
        <p:xfrm>
          <a:off x="581025" y="2181225"/>
          <a:ext cx="11029950" cy="3632200"/>
        </p:xfrm>
        <a:graphic>
          <a:graphicData uri="http://schemas.openxmlformats.org/drawingml/2006/table">
            <a:tbl>
              <a:tblPr firstRow="1">
                <a:tableStyleId>{7DF18680-E054-41AD-8BC1-D1AEF772440D}</a:tableStyleId>
              </a:tblPr>
              <a:tblGrid>
                <a:gridCol w="1438275">
                  <a:extLst>
                    <a:ext uri="{9D8B030D-6E8A-4147-A177-3AD203B41FA5}">
                      <a16:colId xmlns:a16="http://schemas.microsoft.com/office/drawing/2014/main" val="3765249289"/>
                    </a:ext>
                  </a:extLst>
                </a:gridCol>
                <a:gridCol w="9591675">
                  <a:extLst>
                    <a:ext uri="{9D8B030D-6E8A-4147-A177-3AD203B41FA5}">
                      <a16:colId xmlns:a16="http://schemas.microsoft.com/office/drawing/2014/main" val="3302741916"/>
                    </a:ext>
                  </a:extLst>
                </a:gridCol>
              </a:tblGrid>
              <a:tr h="370840">
                <a:tc>
                  <a:txBody>
                    <a:bodyPr/>
                    <a:lstStyle/>
                    <a:p>
                      <a:r>
                        <a:rPr lang="en-US" dirty="0"/>
                        <a:t>Transaction</a:t>
                      </a:r>
                    </a:p>
                  </a:txBody>
                  <a:tcPr/>
                </a:tc>
                <a:tc>
                  <a:txBody>
                    <a:bodyPr/>
                    <a:lstStyle/>
                    <a:p>
                      <a:r>
                        <a:rPr lang="en-US" dirty="0"/>
                        <a:t>Request Syntax</a:t>
                      </a:r>
                    </a:p>
                  </a:txBody>
                  <a:tcPr/>
                </a:tc>
                <a:extLst>
                  <a:ext uri="{0D108BD9-81ED-4DB2-BD59-A6C34878D82A}">
                    <a16:rowId xmlns:a16="http://schemas.microsoft.com/office/drawing/2014/main" val="546136581"/>
                  </a:ext>
                </a:extLst>
              </a:tr>
              <a:tr h="370840">
                <a:tc>
                  <a:txBody>
                    <a:bodyPr/>
                    <a:lstStyle/>
                    <a:p>
                      <a:pPr hangingPunct="0">
                        <a:spcBef>
                          <a:spcPts val="200"/>
                        </a:spcBef>
                        <a:spcAft>
                          <a:spcPts val="200"/>
                        </a:spcAft>
                        <a:buNone/>
                      </a:pPr>
                      <a:r>
                        <a:rPr lang="en-US" sz="1600" dirty="0">
                          <a:effectLst/>
                        </a:rPr>
                        <a:t>Create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PUT SP /modality-performed-procedure-steps/{</a:t>
                      </a:r>
                      <a:r>
                        <a:rPr lang="en-US" sz="1400" kern="1200" dirty="0" err="1">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pPr fontAlgn="auto" hangingPunct="1"/>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pPr hangingPunct="0"/>
                      <a:r>
                        <a:rPr lang="en-US" sz="1400" kern="1200" dirty="0">
                          <a:solidFill>
                            <a:schemeClr val="dk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3211197354"/>
                  </a:ext>
                </a:extLst>
              </a:tr>
              <a:tr h="370840">
                <a:tc>
                  <a:txBody>
                    <a:bodyPr/>
                    <a:lstStyle/>
                    <a:p>
                      <a:pPr hangingPunct="0">
                        <a:spcBef>
                          <a:spcPts val="200"/>
                        </a:spcBef>
                        <a:spcAft>
                          <a:spcPts val="200"/>
                        </a:spcAft>
                        <a:buNone/>
                      </a:pPr>
                      <a:r>
                        <a:rPr lang="en-US" sz="1600" dirty="0">
                          <a:effectLst/>
                        </a:rPr>
                        <a:t>Update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PATCH SP /modality-performed-procedure-steps/{</a:t>
                      </a:r>
                      <a:r>
                        <a:rPr lang="en-US" sz="1400" b="0" kern="1200" dirty="0" err="1">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 </a:t>
                      </a:r>
                    </a:p>
                    <a:p>
                      <a:r>
                        <a:rPr lang="en-US" sz="1400" b="0" kern="1200" dirty="0">
                          <a:solidFill>
                            <a:schemeClr val="tx1"/>
                          </a:solidFill>
                          <a:effectLst/>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payload</a:t>
                      </a:r>
                    </a:p>
                  </a:txBody>
                  <a:tcPr/>
                </a:tc>
                <a:extLst>
                  <a:ext uri="{0D108BD9-81ED-4DB2-BD59-A6C34878D82A}">
                    <a16:rowId xmlns:a16="http://schemas.microsoft.com/office/drawing/2014/main" val="1653623691"/>
                  </a:ext>
                </a:extLst>
              </a:tr>
              <a:tr h="370840">
                <a:tc>
                  <a:txBody>
                    <a:bodyPr/>
                    <a:lstStyle/>
                    <a:p>
                      <a:pPr hangingPunct="0">
                        <a:spcBef>
                          <a:spcPts val="200"/>
                        </a:spcBef>
                        <a:spcAft>
                          <a:spcPts val="200"/>
                        </a:spcAft>
                        <a:buNone/>
                      </a:pPr>
                      <a:r>
                        <a:rPr lang="en-US" sz="1600" dirty="0">
                          <a:effectLst/>
                        </a:rPr>
                        <a:t>Retrieve</a:t>
                      </a:r>
                      <a:endParaRPr lang="en-US" sz="1600" dirty="0">
                        <a:effectLst/>
                        <a:latin typeface="Gill Sans MT" panose="020B0502020104020203" pitchFamily="34" charset="0"/>
                        <a:ea typeface="Times New Roman" panose="02020603050405020304" pitchFamily="18" charset="0"/>
                        <a:cs typeface="Times New Roman" panose="02020603050405020304" pitchFamily="18" charset="0"/>
                      </a:endParaRPr>
                    </a:p>
                  </a:txBody>
                  <a:tcPr marL="68580" marR="68580" marT="0" marB="0"/>
                </a:tc>
                <a:tc>
                  <a:txBody>
                    <a:bodyPr/>
                    <a:lstStyle/>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GET SP /modality-performed-procedure-steps/{</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mppsUID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t>
                      </a:r>
                      <a:r>
                        <a:rPr lang="en-US" sz="1400" dirty="0" err="1">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includefield</a:t>
                      </a:r>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 SP version CRLF </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Accept: 1#media-type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*(header-field CRLF)</a:t>
                      </a:r>
                    </a:p>
                    <a:p>
                      <a:r>
                        <a:rPr lang="en-US" sz="1400" dirty="0">
                          <a:latin typeface="Noto Sans Mono ExtraCondensed M" panose="020B0509040504020204" pitchFamily="50" charset="0"/>
                          <a:ea typeface="Noto Sans Mono ExtraCondensed M" panose="020B0509040504020204" pitchFamily="50" charset="0"/>
                          <a:cs typeface="Noto Sans Mono ExtraCondensed M" panose="020B0509040504020204" pitchFamily="50" charset="0"/>
                        </a:rPr>
                        <a:t>CRLF</a:t>
                      </a:r>
                    </a:p>
                  </a:txBody>
                  <a:tcPr/>
                </a:tc>
                <a:extLst>
                  <a:ext uri="{0D108BD9-81ED-4DB2-BD59-A6C34878D82A}">
                    <a16:rowId xmlns:a16="http://schemas.microsoft.com/office/drawing/2014/main" val="3901137819"/>
                  </a:ext>
                </a:extLst>
              </a:tr>
            </a:tbl>
          </a:graphicData>
        </a:graphic>
      </p:graphicFrame>
      <p:sp>
        <p:nvSpPr>
          <p:cNvPr id="4" name="Date Placeholder 3">
            <a:extLst>
              <a:ext uri="{FF2B5EF4-FFF2-40B4-BE49-F238E27FC236}">
                <a16:creationId xmlns:a16="http://schemas.microsoft.com/office/drawing/2014/main" id="{92BC1A42-8F66-F71A-DEE4-7A86A0EC7A1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D75021FE-E069-429E-B81E-7BC91BA2D063}"/>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C01FDD3A-F8D3-7453-5D75-2F5C7FF04A26}"/>
              </a:ext>
            </a:extLst>
          </p:cNvPr>
          <p:cNvSpPr>
            <a:spLocks noGrp="1"/>
          </p:cNvSpPr>
          <p:nvPr>
            <p:ph type="sldNum" sz="quarter" idx="4"/>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2815730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85E82-9107-8470-6E85-F497BDE355BB}"/>
              </a:ext>
            </a:extLst>
          </p:cNvPr>
          <p:cNvSpPr>
            <a:spLocks noGrp="1"/>
          </p:cNvSpPr>
          <p:nvPr>
            <p:ph type="title"/>
          </p:nvPr>
        </p:nvSpPr>
        <p:spPr/>
        <p:txBody>
          <a:bodyPr/>
          <a:lstStyle/>
          <a:p>
            <a:r>
              <a:rPr lang="en-US" dirty="0"/>
              <a:t>Modality Workflow Services – Support of Transactions</a:t>
            </a:r>
          </a:p>
        </p:txBody>
      </p:sp>
      <p:graphicFrame>
        <p:nvGraphicFramePr>
          <p:cNvPr id="7" name="Content Placeholder 6">
            <a:extLst>
              <a:ext uri="{FF2B5EF4-FFF2-40B4-BE49-F238E27FC236}">
                <a16:creationId xmlns:a16="http://schemas.microsoft.com/office/drawing/2014/main" id="{71F1FDC6-1982-5E8A-9530-656AAB20E29D}"/>
              </a:ext>
            </a:extLst>
          </p:cNvPr>
          <p:cNvGraphicFramePr>
            <a:graphicFrameLocks noGrp="1"/>
          </p:cNvGraphicFramePr>
          <p:nvPr>
            <p:ph idx="1"/>
            <p:extLst>
              <p:ext uri="{D42A27DB-BD31-4B8C-83A1-F6EECF244321}">
                <p14:modId xmlns:p14="http://schemas.microsoft.com/office/powerpoint/2010/main" val="2934575346"/>
              </p:ext>
            </p:extLst>
          </p:nvPr>
        </p:nvGraphicFramePr>
        <p:xfrm>
          <a:off x="581025" y="2181225"/>
          <a:ext cx="11029950" cy="2011680"/>
        </p:xfrm>
        <a:graphic>
          <a:graphicData uri="http://schemas.openxmlformats.org/drawingml/2006/table">
            <a:tbl>
              <a:tblPr firstRow="1">
                <a:tableStyleId>{7DF18680-E054-41AD-8BC1-D1AEF772440D}</a:tableStyleId>
              </a:tblPr>
              <a:tblGrid>
                <a:gridCol w="2911475">
                  <a:extLst>
                    <a:ext uri="{9D8B030D-6E8A-4147-A177-3AD203B41FA5}">
                      <a16:colId xmlns:a16="http://schemas.microsoft.com/office/drawing/2014/main" val="1921922721"/>
                    </a:ext>
                  </a:extLst>
                </a:gridCol>
                <a:gridCol w="4441825">
                  <a:extLst>
                    <a:ext uri="{9D8B030D-6E8A-4147-A177-3AD203B41FA5}">
                      <a16:colId xmlns:a16="http://schemas.microsoft.com/office/drawing/2014/main" val="760495755"/>
                    </a:ext>
                  </a:extLst>
                </a:gridCol>
                <a:gridCol w="3676650">
                  <a:extLst>
                    <a:ext uri="{9D8B030D-6E8A-4147-A177-3AD203B41FA5}">
                      <a16:colId xmlns:a16="http://schemas.microsoft.com/office/drawing/2014/main" val="1246490534"/>
                    </a:ext>
                  </a:extLst>
                </a:gridCol>
              </a:tblGrid>
              <a:tr h="188021">
                <a:tc>
                  <a:txBody>
                    <a:bodyPr/>
                    <a:lstStyle/>
                    <a:p>
                      <a:r>
                        <a:rPr lang="en-US" sz="1600" dirty="0"/>
                        <a:t>Service</a:t>
                      </a:r>
                    </a:p>
                  </a:txBody>
                  <a:tcPr/>
                </a:tc>
                <a:tc>
                  <a:txBody>
                    <a:bodyPr/>
                    <a:lstStyle/>
                    <a:p>
                      <a:r>
                        <a:rPr lang="en-US" sz="1600" dirty="0"/>
                        <a:t>Transaction</a:t>
                      </a:r>
                    </a:p>
                  </a:txBody>
                  <a:tcPr/>
                </a:tc>
                <a:tc>
                  <a:txBody>
                    <a:bodyPr/>
                    <a:lstStyle/>
                    <a:p>
                      <a:r>
                        <a:rPr lang="en-US" sz="1600" dirty="0"/>
                        <a:t>Support</a:t>
                      </a:r>
                    </a:p>
                  </a:txBody>
                  <a:tcPr/>
                </a:tc>
                <a:extLst>
                  <a:ext uri="{0D108BD9-81ED-4DB2-BD59-A6C34878D82A}">
                    <a16:rowId xmlns:a16="http://schemas.microsoft.com/office/drawing/2014/main" val="3774503622"/>
                  </a:ext>
                </a:extLst>
              </a:tr>
              <a:tr h="335280">
                <a:tc>
                  <a:txBody>
                    <a:bodyPr/>
                    <a:lstStyle/>
                    <a:p>
                      <a:r>
                        <a:rPr lang="en-US" sz="1600" dirty="0"/>
                        <a:t>N.A.</a:t>
                      </a:r>
                    </a:p>
                  </a:txBody>
                  <a:tcPr/>
                </a:tc>
                <a:tc>
                  <a:txBody>
                    <a:bodyPr/>
                    <a:lstStyle/>
                    <a:p>
                      <a:pPr hangingPunct="0">
                        <a:spcBef>
                          <a:spcPts val="200"/>
                        </a:spcBef>
                        <a:spcAft>
                          <a:spcPts val="200"/>
                        </a:spcAft>
                        <a:buNone/>
                      </a:pPr>
                      <a:r>
                        <a:rPr lang="en-US" sz="1600" dirty="0">
                          <a:effectLst/>
                        </a:rPr>
                        <a:t>Retrieve Capabilities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072773"/>
                  </a:ext>
                </a:extLst>
              </a:tr>
              <a:tr h="335280">
                <a:tc>
                  <a:txBody>
                    <a:bodyPr/>
                    <a:lstStyle/>
                    <a:p>
                      <a:r>
                        <a:rPr lang="en-US" sz="1600" dirty="0"/>
                        <a:t>Worklist Service</a:t>
                      </a:r>
                    </a:p>
                  </a:txBody>
                  <a:tcPr/>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Search</a:t>
                      </a:r>
                    </a:p>
                  </a:txBody>
                  <a:tcPr marL="68580" marR="68580" marT="0" marB="0"/>
                </a:tc>
                <a:tc>
                  <a:txBody>
                    <a:bodyPr/>
                    <a:lstStyle/>
                    <a:p>
                      <a:pPr hangingPunct="0">
                        <a:spcBef>
                          <a:spcPts val="200"/>
                        </a:spcBef>
                        <a:spcAft>
                          <a:spcPts val="200"/>
                        </a:spcAft>
                        <a:buNone/>
                      </a:pPr>
                      <a:r>
                        <a:rPr lang="en-US" sz="1600" dirty="0">
                          <a:effectLst/>
                          <a:latin typeface="Gill Sans MT" panose="020B0502020104020203" pitchFamily="34" charset="0"/>
                          <a:ea typeface="Times New Roman" panose="02020603050405020304" pitchFamily="18" charset="0"/>
                          <a:cs typeface="Times New Roman" panose="02020603050405020304" pitchFamily="18" charset="0"/>
                        </a:rPr>
                        <a:t>Required</a:t>
                      </a:r>
                    </a:p>
                  </a:txBody>
                  <a:tcPr marL="68580" marR="68580" marT="0" marB="0"/>
                </a:tc>
                <a:extLst>
                  <a:ext uri="{0D108BD9-81ED-4DB2-BD59-A6C34878D82A}">
                    <a16:rowId xmlns:a16="http://schemas.microsoft.com/office/drawing/2014/main" val="4002505104"/>
                  </a:ext>
                </a:extLst>
              </a:tr>
              <a:tr h="335280">
                <a:tc rowSpan="3">
                  <a:txBody>
                    <a:bodyPr/>
                    <a:lstStyle/>
                    <a:p>
                      <a:r>
                        <a:rPr lang="en-US" sz="1600" dirty="0"/>
                        <a:t>Modality Performed Procedure Step Service</a:t>
                      </a:r>
                    </a:p>
                  </a:txBody>
                  <a:tcPr/>
                </a:tc>
                <a:tc>
                  <a:txBody>
                    <a:bodyPr/>
                    <a:lstStyle/>
                    <a:p>
                      <a:pPr hangingPunct="0">
                        <a:spcBef>
                          <a:spcPts val="200"/>
                        </a:spcBef>
                        <a:spcAft>
                          <a:spcPts val="200"/>
                        </a:spcAft>
                        <a:buNone/>
                      </a:pPr>
                      <a:r>
                        <a:rPr lang="en-US" sz="1600" dirty="0">
                          <a:effectLst/>
                        </a:rPr>
                        <a:t>Create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2206423507"/>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Update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a:effectLst/>
                        </a:rPr>
                        <a:t>Required</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063524485"/>
                  </a:ext>
                </a:extLst>
              </a:tr>
              <a:tr h="335280">
                <a:tc vMerge="1">
                  <a:txBody>
                    <a:bodyPr/>
                    <a:lstStyle/>
                    <a:p>
                      <a:endParaRPr lang="en-US" sz="1600" dirty="0"/>
                    </a:p>
                  </a:txBody>
                  <a:tcPr/>
                </a:tc>
                <a:tc>
                  <a:txBody>
                    <a:bodyPr/>
                    <a:lstStyle/>
                    <a:p>
                      <a:pPr hangingPunct="0">
                        <a:spcBef>
                          <a:spcPts val="200"/>
                        </a:spcBef>
                        <a:spcAft>
                          <a:spcPts val="200"/>
                        </a:spcAft>
                        <a:buNone/>
                      </a:pPr>
                      <a:r>
                        <a:rPr lang="en-US" sz="1600" dirty="0">
                          <a:effectLst/>
                        </a:rPr>
                        <a:t>Retrieve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tc>
                  <a:txBody>
                    <a:bodyPr/>
                    <a:lstStyle/>
                    <a:p>
                      <a:pPr hangingPunct="0">
                        <a:spcBef>
                          <a:spcPts val="200"/>
                        </a:spcBef>
                        <a:spcAft>
                          <a:spcPts val="200"/>
                        </a:spcAft>
                        <a:buNone/>
                      </a:pPr>
                      <a:r>
                        <a:rPr lang="en-US" sz="1600" dirty="0">
                          <a:effectLst/>
                        </a:rPr>
                        <a:t>Optional</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6630112"/>
                  </a:ext>
                </a:extLst>
              </a:tr>
            </a:tbl>
          </a:graphicData>
        </a:graphic>
      </p:graphicFrame>
      <p:sp>
        <p:nvSpPr>
          <p:cNvPr id="4" name="Date Placeholder 3">
            <a:extLst>
              <a:ext uri="{FF2B5EF4-FFF2-40B4-BE49-F238E27FC236}">
                <a16:creationId xmlns:a16="http://schemas.microsoft.com/office/drawing/2014/main" id="{047B91A5-96D8-D309-C594-6146EF8289E5}"/>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8A51316E-E73C-F334-4DF6-C40D087B07A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C23968E-0B80-4051-4525-568A0202CE61}"/>
              </a:ext>
            </a:extLst>
          </p:cNvPr>
          <p:cNvSpPr>
            <a:spLocks noGrp="1"/>
          </p:cNvSpPr>
          <p:nvPr>
            <p:ph type="sldNum" sz="quarter" idx="4"/>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4193297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9A3971EB-301E-70F9-BA1D-CEF802C8292E}"/>
              </a:ext>
            </a:extLst>
          </p:cNvPr>
          <p:cNvPicPr>
            <a:picLocks noChangeAspect="1"/>
          </p:cNvPicPr>
          <p:nvPr/>
        </p:nvPicPr>
        <p:blipFill>
          <a:blip r:embed="rId3"/>
          <a:srcRect b="96795"/>
          <a:stretch/>
        </p:blipFill>
        <p:spPr>
          <a:xfrm>
            <a:off x="6491491" y="1927857"/>
            <a:ext cx="5073718" cy="266702"/>
          </a:xfrm>
          <a:prstGeom prst="rect">
            <a:avLst/>
          </a:prstGeom>
        </p:spPr>
      </p:pic>
      <p:sp>
        <p:nvSpPr>
          <p:cNvPr id="2" name="Title 1">
            <a:extLst>
              <a:ext uri="{FF2B5EF4-FFF2-40B4-BE49-F238E27FC236}">
                <a16:creationId xmlns:a16="http://schemas.microsoft.com/office/drawing/2014/main" id="{214791F9-D8A1-E091-4382-603975BB5A66}"/>
              </a:ext>
            </a:extLst>
          </p:cNvPr>
          <p:cNvSpPr>
            <a:spLocks noGrp="1"/>
          </p:cNvSpPr>
          <p:nvPr>
            <p:ph type="title"/>
          </p:nvPr>
        </p:nvSpPr>
        <p:spPr/>
        <p:txBody>
          <a:bodyPr/>
          <a:lstStyle/>
          <a:p>
            <a:r>
              <a:rPr lang="en-US" dirty="0"/>
              <a:t>Example – Dual-Headed Server in Mixed Eco-System</a:t>
            </a:r>
          </a:p>
        </p:txBody>
      </p:sp>
      <p:sp>
        <p:nvSpPr>
          <p:cNvPr id="4" name="Date Placeholder 3">
            <a:extLst>
              <a:ext uri="{FF2B5EF4-FFF2-40B4-BE49-F238E27FC236}">
                <a16:creationId xmlns:a16="http://schemas.microsoft.com/office/drawing/2014/main" id="{CF50BDB0-BB62-BA9F-6A96-DC02108ED5A2}"/>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D858B570-F13B-38DD-D3D9-D7FF0623AE7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84EC8C15-194B-0179-55FD-E7E595D03C74}"/>
              </a:ext>
            </a:extLst>
          </p:cNvPr>
          <p:cNvSpPr>
            <a:spLocks noGrp="1"/>
          </p:cNvSpPr>
          <p:nvPr>
            <p:ph type="sldNum" sz="quarter" idx="4"/>
          </p:nvPr>
        </p:nvSpPr>
        <p:spPr/>
        <p:txBody>
          <a:bodyPr/>
          <a:lstStyle/>
          <a:p>
            <a:fld id="{D57F1E4F-1CFF-5643-939E-217C01CDF565}" type="slidenum">
              <a:rPr lang="en-US" smtClean="0"/>
              <a:pPr/>
              <a:t>15</a:t>
            </a:fld>
            <a:endParaRPr lang="en-US" dirty="0"/>
          </a:p>
        </p:txBody>
      </p:sp>
      <p:pic>
        <p:nvPicPr>
          <p:cNvPr id="9" name="Picture 8">
            <a:extLst>
              <a:ext uri="{FF2B5EF4-FFF2-40B4-BE49-F238E27FC236}">
                <a16:creationId xmlns:a16="http://schemas.microsoft.com/office/drawing/2014/main" id="{FCA9DBDD-74FB-68F2-5A63-BB7628BAC2D8}"/>
              </a:ext>
            </a:extLst>
          </p:cNvPr>
          <p:cNvPicPr>
            <a:picLocks noChangeAspect="1"/>
          </p:cNvPicPr>
          <p:nvPr/>
        </p:nvPicPr>
        <p:blipFill>
          <a:blip r:embed="rId3"/>
          <a:srcRect b="48598"/>
          <a:stretch/>
        </p:blipFill>
        <p:spPr>
          <a:xfrm>
            <a:off x="473642" y="1927860"/>
            <a:ext cx="5073718" cy="4277876"/>
          </a:xfrm>
          <a:prstGeom prst="rect">
            <a:avLst/>
          </a:prstGeom>
        </p:spPr>
      </p:pic>
      <p:pic>
        <p:nvPicPr>
          <p:cNvPr id="10" name="Picture 9">
            <a:extLst>
              <a:ext uri="{FF2B5EF4-FFF2-40B4-BE49-F238E27FC236}">
                <a16:creationId xmlns:a16="http://schemas.microsoft.com/office/drawing/2014/main" id="{7EFA8FDF-1B50-F02E-52F8-0E8924D3A61F}"/>
              </a:ext>
            </a:extLst>
          </p:cNvPr>
          <p:cNvPicPr>
            <a:picLocks noChangeAspect="1"/>
          </p:cNvPicPr>
          <p:nvPr/>
        </p:nvPicPr>
        <p:blipFill>
          <a:blip r:embed="rId3"/>
          <a:srcRect t="52836"/>
          <a:stretch/>
        </p:blipFill>
        <p:spPr>
          <a:xfrm>
            <a:off x="6491491" y="2198689"/>
            <a:ext cx="5073718" cy="3925030"/>
          </a:xfrm>
          <a:prstGeom prst="rect">
            <a:avLst/>
          </a:prstGeom>
        </p:spPr>
      </p:pic>
    </p:spTree>
    <p:extLst>
      <p:ext uri="{BB962C8B-B14F-4D97-AF65-F5344CB8AC3E}">
        <p14:creationId xmlns:p14="http://schemas.microsoft.com/office/powerpoint/2010/main" val="3410343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3DCF4-7B68-6F81-E4F7-F511D27AD698}"/>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5AE4AC8-BD7F-6B1D-BFF6-5AADCD98CA0D}"/>
              </a:ext>
            </a:extLst>
          </p:cNvPr>
          <p:cNvSpPr>
            <a:spLocks noGrp="1"/>
          </p:cNvSpPr>
          <p:nvPr>
            <p:ph idx="1"/>
          </p:nvPr>
        </p:nvSpPr>
        <p:spPr/>
        <p:txBody>
          <a:bodyPr/>
          <a:lstStyle/>
          <a:p>
            <a:pPr marL="0" indent="0">
              <a:buNone/>
            </a:pPr>
            <a:r>
              <a:rPr lang="en-US" dirty="0"/>
              <a:t>This presentation, the supplement, the examples and the analysis images (and much more) can be found at</a:t>
            </a:r>
          </a:p>
          <a:p>
            <a:r>
              <a:rPr lang="en-US" dirty="0"/>
              <a:t>https://github.com/krotz-dieter/dicomweb-dmwl-mpps</a:t>
            </a:r>
          </a:p>
        </p:txBody>
      </p:sp>
      <p:sp>
        <p:nvSpPr>
          <p:cNvPr id="4" name="Date Placeholder 3">
            <a:extLst>
              <a:ext uri="{FF2B5EF4-FFF2-40B4-BE49-F238E27FC236}">
                <a16:creationId xmlns:a16="http://schemas.microsoft.com/office/drawing/2014/main" id="{CC88D72F-6B69-0EE0-11FF-C674A7ED7D0F}"/>
              </a:ext>
            </a:extLst>
          </p:cNvPr>
          <p:cNvSpPr>
            <a:spLocks noGrp="1"/>
          </p:cNvSpPr>
          <p:nvPr>
            <p:ph type="dt" sz="half" idx="2"/>
          </p:nvPr>
        </p:nvSpPr>
        <p:spPr/>
        <p:txBody>
          <a:bodyPr/>
          <a:lstStyle/>
          <a:p>
            <a:r>
              <a:rPr lang="en-US" dirty="0"/>
              <a:t>March 2025</a:t>
            </a:r>
            <a:endParaRPr lang="en-US" noProof="0" dirty="0"/>
          </a:p>
        </p:txBody>
      </p:sp>
      <p:sp>
        <p:nvSpPr>
          <p:cNvPr id="5" name="Footer Placeholder 4">
            <a:extLst>
              <a:ext uri="{FF2B5EF4-FFF2-40B4-BE49-F238E27FC236}">
                <a16:creationId xmlns:a16="http://schemas.microsoft.com/office/drawing/2014/main" id="{41774195-886B-21FC-5C86-AF7CC7D5E2BC}"/>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6FBD552C-A955-9B26-676C-007DD5694D5B}"/>
              </a:ext>
            </a:extLst>
          </p:cNvPr>
          <p:cNvSpPr>
            <a:spLocks noGrp="1"/>
          </p:cNvSpPr>
          <p:nvPr>
            <p:ph type="sldNum" sz="quarter" idx="4"/>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209483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8E20B9-771A-6605-1853-F205DBDF0ACA}"/>
              </a:ext>
            </a:extLst>
          </p:cNvPr>
          <p:cNvSpPr>
            <a:spLocks noGrp="1"/>
          </p:cNvSpPr>
          <p:nvPr>
            <p:ph type="title"/>
          </p:nvPr>
        </p:nvSpPr>
        <p:spPr/>
        <p:txBody>
          <a:bodyPr/>
          <a:lstStyle/>
          <a:p>
            <a:r>
              <a:rPr lang="en-US" dirty="0"/>
              <a:t>Progress</a:t>
            </a:r>
          </a:p>
        </p:txBody>
      </p:sp>
      <p:sp>
        <p:nvSpPr>
          <p:cNvPr id="3" name="Content Placeholder 2">
            <a:extLst>
              <a:ext uri="{FF2B5EF4-FFF2-40B4-BE49-F238E27FC236}">
                <a16:creationId xmlns:a16="http://schemas.microsoft.com/office/drawing/2014/main" id="{D1B193E9-586A-258A-668B-5EC34DC78258}"/>
              </a:ext>
            </a:extLst>
          </p:cNvPr>
          <p:cNvSpPr>
            <a:spLocks noGrp="1"/>
          </p:cNvSpPr>
          <p:nvPr>
            <p:ph idx="1"/>
          </p:nvPr>
        </p:nvSpPr>
        <p:spPr>
          <a:xfrm>
            <a:off x="581192" y="2180496"/>
            <a:ext cx="11029615" cy="3975348"/>
          </a:xfrm>
        </p:spPr>
        <p:txBody>
          <a:bodyPr>
            <a:normAutofit fontScale="92500" lnSpcReduction="20000"/>
          </a:bodyPr>
          <a:lstStyle/>
          <a:p>
            <a:pPr marL="0" indent="0">
              <a:buNone/>
            </a:pPr>
            <a:r>
              <a:rPr lang="en-US" dirty="0"/>
              <a:t>What happened since last meeting in January</a:t>
            </a:r>
          </a:p>
          <a:p>
            <a:r>
              <a:rPr lang="en-US" dirty="0"/>
              <a:t>Discussion in WG27</a:t>
            </a:r>
          </a:p>
          <a:p>
            <a:r>
              <a:rPr lang="en-US" dirty="0"/>
              <a:t>Created this presentation</a:t>
            </a:r>
          </a:p>
          <a:p>
            <a:r>
              <a:rPr lang="en-US" dirty="0"/>
              <a:t>Updated supplement 246</a:t>
            </a:r>
          </a:p>
          <a:p>
            <a:pPr lvl="1"/>
            <a:r>
              <a:rPr lang="en-US" dirty="0"/>
              <a:t>Added diagrams for bi-directional proxies</a:t>
            </a:r>
          </a:p>
          <a:p>
            <a:pPr lvl="1"/>
            <a:r>
              <a:rPr lang="en-US" dirty="0"/>
              <a:t>Added examples</a:t>
            </a:r>
          </a:p>
          <a:p>
            <a:pPr lvl="1"/>
            <a:r>
              <a:rPr lang="en-US" dirty="0"/>
              <a:t>Reworked comments from WG06</a:t>
            </a:r>
          </a:p>
          <a:p>
            <a:pPr marL="0" indent="0">
              <a:buNone/>
            </a:pPr>
            <a:endParaRPr lang="en-US" dirty="0"/>
          </a:p>
          <a:p>
            <a:pPr marL="0" indent="0">
              <a:buNone/>
            </a:pPr>
            <a:r>
              <a:rPr lang="en-US" dirty="0"/>
              <a:t>Agenda</a:t>
            </a:r>
          </a:p>
          <a:p>
            <a:r>
              <a:rPr lang="en-US" dirty="0"/>
              <a:t>Discuss and conclude on what HTTP method to be used for MPPS updates</a:t>
            </a:r>
            <a:endParaRPr lang="en-US" dirty="0">
              <a:latin typeface="Courier New" panose="02070309020205020404" pitchFamily="49" charset="0"/>
              <a:cs typeface="Courier New" panose="02070309020205020404" pitchFamily="49" charset="0"/>
            </a:endParaRPr>
          </a:p>
          <a:p>
            <a:r>
              <a:rPr lang="en-US" dirty="0"/>
              <a:t>Review this presentation</a:t>
            </a:r>
          </a:p>
          <a:p>
            <a:r>
              <a:rPr lang="en-US" dirty="0"/>
              <a:t>Continue line-by-line review of supplement</a:t>
            </a:r>
          </a:p>
        </p:txBody>
      </p:sp>
      <p:sp>
        <p:nvSpPr>
          <p:cNvPr id="4" name="Date Placeholder 3">
            <a:extLst>
              <a:ext uri="{FF2B5EF4-FFF2-40B4-BE49-F238E27FC236}">
                <a16:creationId xmlns:a16="http://schemas.microsoft.com/office/drawing/2014/main" id="{4A3618F6-2462-51CD-C05F-0FBC0A0A231D}"/>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B31A2E45-A627-4519-6246-42A1858C7E44}"/>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AE09D5B5-368D-FE3C-72CA-341EA9D45074}"/>
              </a:ext>
            </a:extLst>
          </p:cNvPr>
          <p:cNvSpPr>
            <a:spLocks noGrp="1"/>
          </p:cNvSpPr>
          <p:nvPr>
            <p:ph type="sldNum" sz="quarter" idx="4"/>
          </p:nvPr>
        </p:nvSpPr>
        <p:spPr/>
        <p:txBody>
          <a:bodyPr/>
          <a:lstStyle/>
          <a:p>
            <a:fld id="{D57F1E4F-1CFF-5643-939E-217C01CDF565}" type="slidenum">
              <a:rPr lang="en-US" smtClean="0"/>
              <a:pPr/>
              <a:t>3</a:t>
            </a:fld>
            <a:endParaRPr lang="en-US" dirty="0"/>
          </a:p>
        </p:txBody>
      </p:sp>
      <p:sp>
        <p:nvSpPr>
          <p:cNvPr id="8" name="Rectangle: Rounded Corners 7">
            <a:extLst>
              <a:ext uri="{FF2B5EF4-FFF2-40B4-BE49-F238E27FC236}">
                <a16:creationId xmlns:a16="http://schemas.microsoft.com/office/drawing/2014/main" id="{9579D6D1-20B6-EF41-2A7D-6FCDD4C5623A}"/>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
        <p:nvSpPr>
          <p:cNvPr id="9" name="Rectangle: Rounded Corners 8">
            <a:extLst>
              <a:ext uri="{FF2B5EF4-FFF2-40B4-BE49-F238E27FC236}">
                <a16:creationId xmlns:a16="http://schemas.microsoft.com/office/drawing/2014/main" id="{DDE36171-94A0-9C25-1F77-5D0282698070}"/>
              </a:ext>
            </a:extLst>
          </p:cNvPr>
          <p:cNvSpPr/>
          <p:nvPr/>
        </p:nvSpPr>
        <p:spPr>
          <a:xfrm>
            <a:off x="5695950" y="2070732"/>
            <a:ext cx="6057900" cy="2717168"/>
          </a:xfrm>
          <a:prstGeom prst="roundRect">
            <a:avLst>
              <a:gd name="adj" fmla="val 3870"/>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dirty="0"/>
              <a:t>Since Tuesday</a:t>
            </a:r>
          </a:p>
          <a:p>
            <a:pPr marL="285750" indent="-285750">
              <a:buFont typeface="Wingdings" panose="05000000000000000000" pitchFamily="2" charset="2"/>
              <a:buChar char="§"/>
            </a:pPr>
            <a:r>
              <a:rPr lang="en-US" dirty="0"/>
              <a:t>Presentation</a:t>
            </a:r>
          </a:p>
          <a:p>
            <a:pPr marL="742950" lvl="1" indent="-285750">
              <a:buFont typeface="Wingdings" panose="05000000000000000000" pitchFamily="2" charset="2"/>
              <a:buChar char="§"/>
            </a:pPr>
            <a:r>
              <a:rPr lang="en-US" dirty="0"/>
              <a:t>Added slide with open issues</a:t>
            </a:r>
          </a:p>
          <a:p>
            <a:pPr marL="742950" lvl="1" indent="-285750">
              <a:buFont typeface="Wingdings" panose="05000000000000000000" pitchFamily="2" charset="2"/>
              <a:buChar char="§"/>
            </a:pPr>
            <a:r>
              <a:rPr lang="en-US" dirty="0"/>
              <a:t>Reworked slides to reflect proposed approaches</a:t>
            </a:r>
          </a:p>
          <a:p>
            <a:pPr marL="742950" lvl="1" indent="-285750">
              <a:buFont typeface="Wingdings" panose="05000000000000000000" pitchFamily="2" charset="2"/>
              <a:buChar char="§"/>
            </a:pPr>
            <a:r>
              <a:rPr lang="en-US" dirty="0"/>
              <a:t>Added slide with dual-headed server</a:t>
            </a:r>
          </a:p>
          <a:p>
            <a:pPr marL="285750" indent="-285750">
              <a:buFont typeface="Wingdings" panose="05000000000000000000" pitchFamily="2" charset="2"/>
              <a:buChar char="§"/>
            </a:pPr>
            <a:r>
              <a:rPr lang="en-US" dirty="0"/>
              <a:t>Supplement</a:t>
            </a:r>
          </a:p>
          <a:p>
            <a:pPr marL="742950" lvl="1" indent="-285750">
              <a:buFont typeface="Wingdings" panose="05000000000000000000" pitchFamily="2" charset="2"/>
              <a:buChar char="§"/>
            </a:pPr>
            <a:r>
              <a:rPr lang="en-US" dirty="0"/>
              <a:t>Added/rephrased open issues</a:t>
            </a:r>
          </a:p>
          <a:p>
            <a:pPr marL="742950" lvl="1" indent="-285750">
              <a:buFont typeface="Wingdings" panose="05000000000000000000" pitchFamily="2" charset="2"/>
              <a:buChar char="§"/>
            </a:pPr>
            <a:r>
              <a:rPr lang="en-US" dirty="0"/>
              <a:t>Reworked text to reflect proposed approaches</a:t>
            </a:r>
          </a:p>
          <a:p>
            <a:pPr marL="742950" lvl="1" indent="-285750">
              <a:buFont typeface="Wingdings" panose="05000000000000000000" pitchFamily="2" charset="2"/>
              <a:buChar char="§"/>
            </a:pPr>
            <a:r>
              <a:rPr lang="en-US" dirty="0"/>
              <a:t>Reworked comments</a:t>
            </a:r>
          </a:p>
        </p:txBody>
      </p:sp>
    </p:spTree>
    <p:extLst>
      <p:ext uri="{BB962C8B-B14F-4D97-AF65-F5344CB8AC3E}">
        <p14:creationId xmlns:p14="http://schemas.microsoft.com/office/powerpoint/2010/main" val="38120534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74D60-D528-F476-7A27-0920521E65CB}"/>
              </a:ext>
            </a:extLst>
          </p:cNvPr>
          <p:cNvSpPr>
            <a:spLocks noGrp="1"/>
          </p:cNvSpPr>
          <p:nvPr>
            <p:ph type="title"/>
          </p:nvPr>
        </p:nvSpPr>
        <p:spPr/>
        <p:txBody>
          <a:bodyPr/>
          <a:lstStyle/>
          <a:p>
            <a:r>
              <a:rPr lang="en-US" dirty="0"/>
              <a:t>Discussion in WG27</a:t>
            </a:r>
          </a:p>
        </p:txBody>
      </p:sp>
      <p:sp>
        <p:nvSpPr>
          <p:cNvPr id="3" name="Content Placeholder 2">
            <a:extLst>
              <a:ext uri="{FF2B5EF4-FFF2-40B4-BE49-F238E27FC236}">
                <a16:creationId xmlns:a16="http://schemas.microsoft.com/office/drawing/2014/main" id="{38407FC2-A194-9B7E-4D49-D211EED9FD32}"/>
              </a:ext>
            </a:extLst>
          </p:cNvPr>
          <p:cNvSpPr>
            <a:spLocks noGrp="1"/>
          </p:cNvSpPr>
          <p:nvPr>
            <p:ph idx="1"/>
          </p:nvPr>
        </p:nvSpPr>
        <p:spPr/>
        <p:txBody>
          <a:bodyPr/>
          <a:lstStyle/>
          <a:p>
            <a:r>
              <a:rPr lang="en-US" dirty="0"/>
              <a:t>Change of approach (based on MWL and MPPS) was very much appreciated</a:t>
            </a:r>
          </a:p>
          <a:p>
            <a:r>
              <a:rPr lang="en-US" sz="1600" dirty="0">
                <a:latin typeface="Courier New" panose="02070309020205020404" pitchFamily="49" charset="0"/>
                <a:cs typeface="Courier New" panose="02070309020205020404" pitchFamily="49" charset="0"/>
              </a:rPr>
              <a:t>PATCH</a:t>
            </a:r>
            <a:r>
              <a:rPr lang="en-US" dirty="0"/>
              <a:t> vs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r>
              <a:rPr lang="en-US" dirty="0"/>
              <a:t> discussion: choose your battles</a:t>
            </a:r>
          </a:p>
        </p:txBody>
      </p:sp>
      <p:sp>
        <p:nvSpPr>
          <p:cNvPr id="4" name="Date Placeholder 3">
            <a:extLst>
              <a:ext uri="{FF2B5EF4-FFF2-40B4-BE49-F238E27FC236}">
                <a16:creationId xmlns:a16="http://schemas.microsoft.com/office/drawing/2014/main" id="{46CFD6A6-0B41-2A72-FD73-37BEC36D5198}"/>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63C1E815-B326-657B-DDB6-1D14CD84F9E2}"/>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92BC4AB0-C1FA-7A1C-013E-498FB649468F}"/>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7" name="Rectangle: Rounded Corners 6">
            <a:extLst>
              <a:ext uri="{FF2B5EF4-FFF2-40B4-BE49-F238E27FC236}">
                <a16:creationId xmlns:a16="http://schemas.microsoft.com/office/drawing/2014/main" id="{5C90EAEC-4339-7EB5-14BF-65E8A897606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56082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0D78E-BA4D-FCBD-AA04-244696AAAE07}"/>
              </a:ext>
            </a:extLst>
          </p:cNvPr>
          <p:cNvSpPr>
            <a:spLocks noGrp="1"/>
          </p:cNvSpPr>
          <p:nvPr>
            <p:ph type="title"/>
          </p:nvPr>
        </p:nvSpPr>
        <p:spPr/>
        <p:txBody>
          <a:bodyPr/>
          <a:lstStyle/>
          <a:p>
            <a:r>
              <a:rPr lang="en-US" dirty="0"/>
              <a:t>What HTTP Method is to be Used for MPPS Updates?</a:t>
            </a:r>
          </a:p>
        </p:txBody>
      </p:sp>
      <p:sp>
        <p:nvSpPr>
          <p:cNvPr id="3" name="Content Placeholder 2">
            <a:extLst>
              <a:ext uri="{FF2B5EF4-FFF2-40B4-BE49-F238E27FC236}">
                <a16:creationId xmlns:a16="http://schemas.microsoft.com/office/drawing/2014/main" id="{835D2F6C-A219-2779-A6E4-C44D308693F1}"/>
              </a:ext>
            </a:extLst>
          </p:cNvPr>
          <p:cNvSpPr>
            <a:spLocks noGrp="1"/>
          </p:cNvSpPr>
          <p:nvPr>
            <p:ph idx="1"/>
          </p:nvPr>
        </p:nvSpPr>
        <p:spPr>
          <a:xfrm>
            <a:off x="581192" y="2180496"/>
            <a:ext cx="11029615" cy="3782422"/>
          </a:xfrm>
        </p:spPr>
        <p:txBody>
          <a:bodyPr>
            <a:normAutofit lnSpcReduction="10000"/>
          </a:bodyPr>
          <a:lstStyle/>
          <a:p>
            <a:pPr marL="0" indent="0">
              <a:buNone/>
            </a:pPr>
            <a:r>
              <a:rPr lang="en-US" dirty="0">
                <a:cs typeface="Courier New" panose="02070309020205020404" pitchFamily="49" charset="0"/>
              </a:rPr>
              <a:t>HTTP</a:t>
            </a:r>
            <a:r>
              <a:rPr lang="en-US" sz="1600" dirty="0">
                <a:cs typeface="Courier New" panose="02070309020205020404" pitchFamily="49" charset="0"/>
              </a:rPr>
              <a:t> </a:t>
            </a:r>
            <a:r>
              <a:rPr lang="en-US" sz="1600" dirty="0">
                <a:latin typeface="Courier New" panose="02070309020205020404" pitchFamily="49" charset="0"/>
                <a:cs typeface="Courier New" panose="02070309020205020404" pitchFamily="49" charset="0"/>
              </a:rPr>
              <a:t>PATCH</a:t>
            </a:r>
            <a:r>
              <a:rPr lang="en-US" dirty="0"/>
              <a:t> versus </a:t>
            </a:r>
            <a:r>
              <a:rPr lang="en-US" sz="1600" dirty="0">
                <a:latin typeface="Courier New" panose="02070309020205020404" pitchFamily="49" charset="0"/>
                <a:cs typeface="Courier New" panose="02070309020205020404" pitchFamily="49" charset="0"/>
              </a:rPr>
              <a:t>PUT</a:t>
            </a:r>
            <a:r>
              <a:rPr lang="en-US" dirty="0"/>
              <a:t> and </a:t>
            </a:r>
            <a:r>
              <a:rPr lang="en-US" sz="1600" dirty="0">
                <a:latin typeface="Courier New" panose="02070309020205020404" pitchFamily="49" charset="0"/>
                <a:cs typeface="Courier New" panose="02070309020205020404" pitchFamily="49" charset="0"/>
              </a:rPr>
              <a:t>POST</a:t>
            </a:r>
            <a:endParaRPr lang="en-US" dirty="0">
              <a:latin typeface="Courier New" panose="02070309020205020404" pitchFamily="49" charset="0"/>
              <a:cs typeface="Courier New" panose="02070309020205020404" pitchFamily="49" charset="0"/>
            </a:endParaRPr>
          </a:p>
          <a:p>
            <a:r>
              <a:rPr lang="en-US" dirty="0"/>
              <a:t>The </a:t>
            </a:r>
            <a:r>
              <a:rPr lang="en-US" sz="1600" dirty="0">
                <a:latin typeface="Courier New" panose="02070309020205020404" pitchFamily="49" charset="0"/>
                <a:cs typeface="Courier New" panose="02070309020205020404" pitchFamily="49" charset="0"/>
              </a:rPr>
              <a:t>PUT</a:t>
            </a:r>
            <a:r>
              <a:rPr lang="en-US" dirty="0"/>
              <a:t> method provides a replacement of the </a:t>
            </a:r>
            <a:r>
              <a:rPr lang="en-US" i="1" dirty="0"/>
              <a:t>entire</a:t>
            </a:r>
            <a:r>
              <a:rPr lang="en-US" dirty="0"/>
              <a:t> resource (and thus requires bandwidth).</a:t>
            </a:r>
          </a:p>
          <a:p>
            <a:r>
              <a:rPr lang="en-US" dirty="0"/>
              <a:t>The </a:t>
            </a:r>
            <a:r>
              <a:rPr lang="en-US" sz="1600" dirty="0">
                <a:latin typeface="Courier New" panose="02070309020205020404" pitchFamily="49" charset="0"/>
                <a:cs typeface="Courier New" panose="02070309020205020404" pitchFamily="49" charset="0"/>
              </a:rPr>
              <a:t>POST</a:t>
            </a:r>
            <a:r>
              <a:rPr lang="en-US" dirty="0"/>
              <a:t> method doesn’t have any generic semantics; the target resource processes the representation enclosed in the request according to the resource's own specific semantics</a:t>
            </a:r>
          </a:p>
          <a:p>
            <a:pPr lvl="1"/>
            <a:r>
              <a:rPr lang="en-US" dirty="0"/>
              <a:t>Drawback: “Server and client-side developers must write application-specific code to support it, then do QA on it, debug the corner cases, and eventually rewrite the API to fix the problems they inevitably find (partial updates can get subtle). Once you get a lot of these hanging around, it’s a pain.”</a:t>
            </a:r>
          </a:p>
          <a:p>
            <a:r>
              <a:rPr lang="en-US" dirty="0"/>
              <a:t>The </a:t>
            </a:r>
            <a:r>
              <a:rPr lang="en-US" sz="1600" dirty="0">
                <a:latin typeface="Courier New" panose="02070309020205020404" pitchFamily="49" charset="0"/>
                <a:cs typeface="Courier New" panose="02070309020205020404" pitchFamily="49" charset="0"/>
              </a:rPr>
              <a:t>PATCH</a:t>
            </a:r>
            <a:r>
              <a:rPr lang="en-US" dirty="0"/>
              <a:t> method is a request method for making partial changes to an existing resource.</a:t>
            </a:r>
          </a:p>
          <a:p>
            <a:pPr lvl="1"/>
            <a:r>
              <a:rPr lang="en-US" dirty="0"/>
              <a:t>It is atomic, so either all or no changes</a:t>
            </a:r>
          </a:p>
          <a:p>
            <a:pPr lvl="1"/>
            <a:endParaRPr lang="en-US" dirty="0"/>
          </a:p>
          <a:p>
            <a:r>
              <a:rPr lang="en-US" sz="1600" dirty="0">
                <a:latin typeface="Courier New" panose="02070309020205020404" pitchFamily="49" charset="0"/>
                <a:cs typeface="Courier New" panose="02070309020205020404" pitchFamily="49" charset="0"/>
              </a:rPr>
              <a:t>PATCH</a:t>
            </a:r>
            <a:r>
              <a:rPr lang="en-US" dirty="0"/>
              <a:t> is well supported by origin servers and user agents (browsers).</a:t>
            </a:r>
          </a:p>
        </p:txBody>
      </p:sp>
      <p:sp>
        <p:nvSpPr>
          <p:cNvPr id="4" name="Date Placeholder 3">
            <a:extLst>
              <a:ext uri="{FF2B5EF4-FFF2-40B4-BE49-F238E27FC236}">
                <a16:creationId xmlns:a16="http://schemas.microsoft.com/office/drawing/2014/main" id="{8BAE6099-9216-0084-B8F2-DF8BCC910EC0}"/>
              </a:ext>
            </a:extLst>
          </p:cNvPr>
          <p:cNvSpPr>
            <a:spLocks noGrp="1"/>
          </p:cNvSpPr>
          <p:nvPr>
            <p:ph type="dt" sz="half" idx="2"/>
          </p:nvPr>
        </p:nvSpPr>
        <p:spPr/>
        <p:txBody>
          <a:bodyPr/>
          <a:lstStyle/>
          <a:p>
            <a:r>
              <a:rPr lang="en-US" dirty="0"/>
              <a:t>March 2025</a:t>
            </a:r>
          </a:p>
        </p:txBody>
      </p:sp>
      <p:sp>
        <p:nvSpPr>
          <p:cNvPr id="5" name="Footer Placeholder 4">
            <a:extLst>
              <a:ext uri="{FF2B5EF4-FFF2-40B4-BE49-F238E27FC236}">
                <a16:creationId xmlns:a16="http://schemas.microsoft.com/office/drawing/2014/main" id="{A316D527-459F-9DE7-632C-BD6B9B898993}"/>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F61C9566-47AB-414B-9553-1D59009942F1}"/>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Rectangle: Rounded Corners 7">
            <a:extLst>
              <a:ext uri="{FF2B5EF4-FFF2-40B4-BE49-F238E27FC236}">
                <a16:creationId xmlns:a16="http://schemas.microsoft.com/office/drawing/2014/main" id="{9DAE8160-C9C2-8C98-5FAA-CD55B7BFD174}"/>
              </a:ext>
            </a:extLst>
          </p:cNvPr>
          <p:cNvSpPr/>
          <p:nvPr/>
        </p:nvSpPr>
        <p:spPr>
          <a:xfrm>
            <a:off x="9901075" y="1961882"/>
            <a:ext cx="1866900" cy="634874"/>
          </a:xfrm>
          <a:prstGeom prst="round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dirty="0"/>
              <a:t>This is not about </a:t>
            </a:r>
            <a:r>
              <a:rPr lang="en-US" dirty="0">
                <a:solidFill>
                  <a:schemeClr val="bg1"/>
                </a:solidFill>
                <a:hlinkClick r:id="rId2">
                  <a:extLst>
                    <a:ext uri="{A12FA001-AC4F-418D-AE19-62706E023703}">
                      <ahyp:hlinkClr xmlns:ahyp="http://schemas.microsoft.com/office/drawing/2018/hyperlinkcolor" val="tx"/>
                    </a:ext>
                  </a:extLst>
                </a:hlinkClick>
              </a:rPr>
              <a:t>JSON PATCH</a:t>
            </a:r>
            <a:r>
              <a:rPr lang="en-US" dirty="0"/>
              <a:t>!</a:t>
            </a:r>
          </a:p>
        </p:txBody>
      </p:sp>
      <p:sp>
        <p:nvSpPr>
          <p:cNvPr id="9" name="Rectangle: Rounded Corners 8">
            <a:extLst>
              <a:ext uri="{FF2B5EF4-FFF2-40B4-BE49-F238E27FC236}">
                <a16:creationId xmlns:a16="http://schemas.microsoft.com/office/drawing/2014/main" id="{D98D8374-F290-A091-2E6A-57993A67B341}"/>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31881593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47472-159C-D596-DCD3-181438855D1B}"/>
              </a:ext>
            </a:extLst>
          </p:cNvPr>
          <p:cNvSpPr>
            <a:spLocks noGrp="1"/>
          </p:cNvSpPr>
          <p:nvPr>
            <p:ph type="title"/>
          </p:nvPr>
        </p:nvSpPr>
        <p:spPr/>
        <p:txBody>
          <a:bodyPr/>
          <a:lstStyle/>
          <a:p>
            <a:r>
              <a:rPr lang="en-US" dirty="0"/>
              <a:t>What HTTP Method is to be Used for MPPS Updates?</a:t>
            </a:r>
          </a:p>
        </p:txBody>
      </p:sp>
      <p:sp>
        <p:nvSpPr>
          <p:cNvPr id="8" name="Content Placeholder 7">
            <a:extLst>
              <a:ext uri="{FF2B5EF4-FFF2-40B4-BE49-F238E27FC236}">
                <a16:creationId xmlns:a16="http://schemas.microsoft.com/office/drawing/2014/main" id="{7678367F-FB00-7BAB-DF00-DF6EB6C7FEB6}"/>
              </a:ext>
            </a:extLst>
          </p:cNvPr>
          <p:cNvSpPr>
            <a:spLocks noGrp="1"/>
          </p:cNvSpPr>
          <p:nvPr>
            <p:ph sz="half" idx="1"/>
          </p:nvPr>
        </p:nvSpPr>
        <p:spPr/>
        <p:txBody>
          <a:bodyPr>
            <a:normAutofit lnSpcReduction="10000"/>
          </a:bodyPr>
          <a:lstStyle/>
          <a:p>
            <a:pPr marL="0" indent="0">
              <a:buNone/>
            </a:pPr>
            <a:r>
              <a:rPr lang="en-US" b="1" dirty="0"/>
              <a:t>Advantages of using HTTP PATCH method</a:t>
            </a:r>
          </a:p>
          <a:p>
            <a:r>
              <a:rPr lang="en-US" dirty="0"/>
              <a:t>Semantics of Update transaction will be in line with HTTP semantics; otherwise, DICOMweb will stay ‘special’</a:t>
            </a:r>
          </a:p>
          <a:p>
            <a:r>
              <a:rPr lang="en-US" dirty="0"/>
              <a:t>When adapting UPS-RS transactions to follow suit</a:t>
            </a:r>
          </a:p>
          <a:p>
            <a:pPr lvl="1"/>
            <a:r>
              <a:rPr lang="en-US" dirty="0"/>
              <a:t>These will then also be in line with HTTP semantics</a:t>
            </a:r>
          </a:p>
          <a:p>
            <a:pPr lvl="2"/>
            <a:r>
              <a:rPr lang="en-US" dirty="0"/>
              <a:t>The current </a:t>
            </a:r>
            <a:r>
              <a:rPr lang="en-US" sz="12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dirty="0"/>
              <a:t> method for the Change Workitem State Transaction in UPS-RS is ‘weird’, as it requires a separate resource for state changes, which is not HTTP’s intent</a:t>
            </a:r>
          </a:p>
          <a:p>
            <a:pPr lvl="1"/>
            <a:r>
              <a:rPr lang="en-US" dirty="0"/>
              <a:t>This does not break any implementation (AFAWK)</a:t>
            </a:r>
          </a:p>
        </p:txBody>
      </p:sp>
      <p:sp>
        <p:nvSpPr>
          <p:cNvPr id="9" name="Content Placeholder 8">
            <a:extLst>
              <a:ext uri="{FF2B5EF4-FFF2-40B4-BE49-F238E27FC236}">
                <a16:creationId xmlns:a16="http://schemas.microsoft.com/office/drawing/2014/main" id="{72055DFB-EAB9-4F01-7CDA-1B9012748576}"/>
              </a:ext>
            </a:extLst>
          </p:cNvPr>
          <p:cNvSpPr>
            <a:spLocks noGrp="1"/>
          </p:cNvSpPr>
          <p:nvPr>
            <p:ph sz="half" idx="2"/>
          </p:nvPr>
        </p:nvSpPr>
        <p:spPr/>
        <p:txBody>
          <a:bodyPr>
            <a:normAutofit lnSpcReduction="10000"/>
          </a:bodyPr>
          <a:lstStyle/>
          <a:p>
            <a:pPr marL="0" indent="0">
              <a:buNone/>
            </a:pPr>
            <a:r>
              <a:rPr lang="en-US" b="1" dirty="0"/>
              <a:t>Disadvantages of using HTTP PATCH</a:t>
            </a:r>
          </a:p>
          <a:p>
            <a:r>
              <a:rPr lang="en-US" dirty="0"/>
              <a:t>More or less implies to adopt the use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PATCH</a:t>
            </a:r>
            <a:r>
              <a:rPr lang="en-US" dirty="0"/>
              <a:t> instead of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POST</a:t>
            </a:r>
            <a:r>
              <a:rPr lang="en-US" sz="1600" dirty="0">
                <a:ea typeface="Noto Sans Mono ExtraCondensed M" panose="020B0509040504020204" pitchFamily="50" charset="0"/>
                <a:cs typeface="Noto Sans Mono ExtraCondensed M" panose="020B0509040504020204" pitchFamily="50" charset="0"/>
              </a:rPr>
              <a:t> </a:t>
            </a:r>
            <a:r>
              <a:rPr lang="en-US" dirty="0"/>
              <a:t>and </a:t>
            </a:r>
            <a:r>
              <a:rPr lang="en-US" sz="1600" dirty="0">
                <a:latin typeface="Courier New" panose="02070309020205020404" pitchFamily="49" charset="0"/>
                <a:ea typeface="Noto Sans Mono ExtraCondensed M" panose="020B0509040504020204" pitchFamily="50" charset="0"/>
                <a:cs typeface="Courier New" panose="02070309020205020404" pitchFamily="49" charset="0"/>
              </a:rPr>
              <a:t>PUT</a:t>
            </a:r>
            <a:r>
              <a:rPr lang="en-US" sz="1600" dirty="0">
                <a:ea typeface="Noto Sans Mono ExtraCondensed M" panose="020B0509040504020204" pitchFamily="50" charset="0"/>
                <a:cs typeface="Courier New" panose="02070309020205020404" pitchFamily="49" charset="0"/>
              </a:rPr>
              <a:t> </a:t>
            </a:r>
            <a:r>
              <a:rPr lang="en-US" dirty="0"/>
              <a:t>in UPS-RS’ Update Workitem and Change Workitem State transactions</a:t>
            </a:r>
          </a:p>
          <a:p>
            <a:r>
              <a:rPr lang="en-US" dirty="0"/>
              <a:t>Is a breaking change of the spec</a:t>
            </a:r>
          </a:p>
          <a:p>
            <a:endParaRPr lang="en-US" dirty="0"/>
          </a:p>
          <a:p>
            <a:endParaRPr lang="en-US" dirty="0"/>
          </a:p>
          <a:p>
            <a:endParaRPr lang="en-US" dirty="0"/>
          </a:p>
          <a:p>
            <a:pPr marL="0" indent="0">
              <a:buNone/>
            </a:pPr>
            <a:r>
              <a:rPr lang="en-US" b="1" dirty="0"/>
              <a:t>Proposal</a:t>
            </a:r>
          </a:p>
          <a:p>
            <a:r>
              <a:rPr lang="en-US" dirty="0"/>
              <a:t>Make this an Open Issue for PC, preferring </a:t>
            </a:r>
            <a:r>
              <a:rPr lang="en-US" sz="1600" dirty="0">
                <a:latin typeface="Courier New" panose="02070309020205020404" pitchFamily="49" charset="0"/>
                <a:cs typeface="Courier New" panose="02070309020205020404" pitchFamily="49" charset="0"/>
              </a:rPr>
              <a:t>PATCH</a:t>
            </a:r>
            <a:endParaRPr lang="en-US" dirty="0">
              <a:latin typeface="Courier New" panose="02070309020205020404" pitchFamily="49" charset="0"/>
              <a:cs typeface="Courier New" panose="02070309020205020404" pitchFamily="49" charset="0"/>
            </a:endParaRPr>
          </a:p>
        </p:txBody>
      </p:sp>
      <p:sp>
        <p:nvSpPr>
          <p:cNvPr id="4" name="Date Placeholder 3">
            <a:extLst>
              <a:ext uri="{FF2B5EF4-FFF2-40B4-BE49-F238E27FC236}">
                <a16:creationId xmlns:a16="http://schemas.microsoft.com/office/drawing/2014/main" id="{D7B1D785-5B81-210F-776F-97FF41E28833}"/>
              </a:ext>
            </a:extLst>
          </p:cNvPr>
          <p:cNvSpPr>
            <a:spLocks noGrp="1"/>
          </p:cNvSpPr>
          <p:nvPr>
            <p:ph type="dt" sz="half" idx="10"/>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5F98B7-97CF-988D-C205-C327FCE0FEA8}"/>
              </a:ext>
            </a:extLst>
          </p:cNvPr>
          <p:cNvSpPr>
            <a:spLocks noGrp="1"/>
          </p:cNvSpPr>
          <p:nvPr>
            <p:ph type="ftr" sz="quarter" idx="11"/>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B708EBB3-F6AF-9413-3ADD-B4AABFF6F630}"/>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
        <p:nvSpPr>
          <p:cNvPr id="10" name="Rectangle: Rounded Corners 9">
            <a:extLst>
              <a:ext uri="{FF2B5EF4-FFF2-40B4-BE49-F238E27FC236}">
                <a16:creationId xmlns:a16="http://schemas.microsoft.com/office/drawing/2014/main" id="{2DD80AE9-9D23-9E6E-5535-3DBC4DBA12E6}"/>
              </a:ext>
            </a:extLst>
          </p:cNvPr>
          <p:cNvSpPr/>
          <p:nvPr/>
        </p:nvSpPr>
        <p:spPr>
          <a:xfrm>
            <a:off x="3752848" y="6417636"/>
            <a:ext cx="4686301" cy="36512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sz="1600" dirty="0"/>
              <a:t>This slide is not to be included in the PC presentation</a:t>
            </a:r>
          </a:p>
        </p:txBody>
      </p:sp>
    </p:spTree>
    <p:extLst>
      <p:ext uri="{BB962C8B-B14F-4D97-AF65-F5344CB8AC3E}">
        <p14:creationId xmlns:p14="http://schemas.microsoft.com/office/powerpoint/2010/main" val="1075110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animEffect transition="in" filter="fade">
                                      <p:cBhvr>
                                        <p:cTn id="7" dur="500"/>
                                        <p:tgtEl>
                                          <p:spTgt spid="9">
                                            <p:txEl>
                                              <p:pRg st="6" end="6"/>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7" end="7"/>
                                            </p:txEl>
                                          </p:spTgt>
                                        </p:tgtEl>
                                        <p:attrNameLst>
                                          <p:attrName>style.visibility</p:attrName>
                                        </p:attrNameLst>
                                      </p:cBhvr>
                                      <p:to>
                                        <p:strVal val="visible"/>
                                      </p:to>
                                    </p:set>
                                    <p:animEffect transition="in" filter="fade">
                                      <p:cBhvr>
                                        <p:cTn id="10" dur="500"/>
                                        <p:tgtEl>
                                          <p:spTgt spid="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D69EB-EA2A-C8C8-3A0B-D5CDA75D3F9C}"/>
              </a:ext>
            </a:extLst>
          </p:cNvPr>
          <p:cNvSpPr>
            <a:spLocks noGrp="1"/>
          </p:cNvSpPr>
          <p:nvPr>
            <p:ph type="title"/>
          </p:nvPr>
        </p:nvSpPr>
        <p:spPr/>
        <p:txBody>
          <a:bodyPr/>
          <a:lstStyle/>
          <a:p>
            <a:r>
              <a:rPr lang="en-US" dirty="0"/>
              <a:t>Overview of Services</a:t>
            </a:r>
          </a:p>
        </p:txBody>
      </p:sp>
      <p:sp>
        <p:nvSpPr>
          <p:cNvPr id="3" name="Content Placeholder 2">
            <a:extLst>
              <a:ext uri="{FF2B5EF4-FFF2-40B4-BE49-F238E27FC236}">
                <a16:creationId xmlns:a16="http://schemas.microsoft.com/office/drawing/2014/main" id="{707070F4-5548-3E1C-D6C3-13421DCE0B6B}"/>
              </a:ext>
            </a:extLst>
          </p:cNvPr>
          <p:cNvSpPr>
            <a:spLocks noGrp="1"/>
          </p:cNvSpPr>
          <p:nvPr>
            <p:ph idx="1"/>
          </p:nvPr>
        </p:nvSpPr>
        <p:spPr/>
        <p:txBody>
          <a:bodyPr/>
          <a:lstStyle/>
          <a:p>
            <a:pPr marL="0" indent="0">
              <a:buNone/>
            </a:pPr>
            <a:r>
              <a:rPr lang="en-US" dirty="0"/>
              <a:t>The principle of basing the Modality Workflow Services on the existing DICOMweb Worklist Service (UPS-RS) has been relaxed due to the amount foreseen and identified standardization and implementation issues. The Modality Workflow Services are now based on their DIMSE counterparts.</a:t>
            </a:r>
          </a:p>
          <a:p>
            <a:pPr marL="0" indent="0">
              <a:buNone/>
            </a:pPr>
            <a:r>
              <a:rPr lang="en-US" dirty="0"/>
              <a:t>Supplement 246 – DICOMweb Modality Workflow Services contains two new services:</a:t>
            </a:r>
          </a:p>
          <a:p>
            <a:r>
              <a:rPr lang="en-US" b="1" dirty="0"/>
              <a:t>Modality Scheduled Procedure Step Service</a:t>
            </a:r>
            <a:r>
              <a:rPr lang="en-US" dirty="0"/>
              <a:t>, mimicking DIMSE’s Basic Worklist Management Service (PS3.4, Annex K).</a:t>
            </a:r>
          </a:p>
          <a:p>
            <a:r>
              <a:rPr lang="en-US" b="1" dirty="0"/>
              <a:t>Modality Performed Procedure Step Service</a:t>
            </a:r>
            <a:r>
              <a:rPr lang="en-US" dirty="0"/>
              <a:t>, mimicking DIMSE’s Procedure Step SOP Classes (PS3.4, Annex F), where the DIMSE notifications are not covered.</a:t>
            </a:r>
          </a:p>
        </p:txBody>
      </p:sp>
      <p:sp>
        <p:nvSpPr>
          <p:cNvPr id="4" name="Date Placeholder 3">
            <a:extLst>
              <a:ext uri="{FF2B5EF4-FFF2-40B4-BE49-F238E27FC236}">
                <a16:creationId xmlns:a16="http://schemas.microsoft.com/office/drawing/2014/main" id="{2EC86F40-1F08-1AF1-251C-190660672CA1}"/>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A4A0AA05-470D-9C55-92A6-ECB7A78C3C0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4ACBDA20-C3D5-33AC-E3F9-FFE486948FC9}"/>
              </a:ext>
            </a:extLst>
          </p:cNvPr>
          <p:cNvSpPr>
            <a:spLocks noGrp="1"/>
          </p:cNvSpPr>
          <p:nvPr>
            <p:ph type="sldNum" sz="quarter" idx="4"/>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39741701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69D5B2-B1AE-5C39-7828-3E9E34A6FB45}"/>
              </a:ext>
            </a:extLst>
          </p:cNvPr>
          <p:cNvSpPr>
            <a:spLocks noGrp="1"/>
          </p:cNvSpPr>
          <p:nvPr>
            <p:ph type="title"/>
          </p:nvPr>
        </p:nvSpPr>
        <p:spPr/>
        <p:txBody>
          <a:bodyPr/>
          <a:lstStyle/>
          <a:p>
            <a:r>
              <a:rPr lang="en-US" dirty="0"/>
              <a:t>Open Issues – Proposed Approaches</a:t>
            </a:r>
          </a:p>
        </p:txBody>
      </p:sp>
      <p:sp>
        <p:nvSpPr>
          <p:cNvPr id="3" name="Content Placeholder 2">
            <a:extLst>
              <a:ext uri="{FF2B5EF4-FFF2-40B4-BE49-F238E27FC236}">
                <a16:creationId xmlns:a16="http://schemas.microsoft.com/office/drawing/2014/main" id="{EA23936B-FA22-4563-73BB-9061E13E863D}"/>
              </a:ext>
            </a:extLst>
          </p:cNvPr>
          <p:cNvSpPr>
            <a:spLocks noGrp="1"/>
          </p:cNvSpPr>
          <p:nvPr>
            <p:ph idx="1"/>
          </p:nvPr>
        </p:nvSpPr>
        <p:spPr/>
        <p:txBody>
          <a:bodyPr/>
          <a:lstStyle/>
          <a:p>
            <a:pPr marL="342900" indent="-342900">
              <a:buFont typeface="+mj-lt"/>
              <a:buAutoNum type="arabicPeriod" startAt="3"/>
            </a:pPr>
            <a:r>
              <a:rPr lang="en-US" dirty="0"/>
              <a:t>Do we want MPPS notifications like we have in DIMSE?</a:t>
            </a:r>
          </a:p>
          <a:p>
            <a:pPr lvl="1"/>
            <a:r>
              <a:rPr lang="en-US" dirty="0"/>
              <a:t>Exclude these from DICOMweb and make clear that an IHE SWF approach can be followed when needed. </a:t>
            </a:r>
          </a:p>
          <a:p>
            <a:pPr marL="342900" indent="-342900">
              <a:buFont typeface="+mj-lt"/>
              <a:buAutoNum type="arabicPeriod" startAt="3"/>
            </a:pPr>
            <a:r>
              <a:rPr lang="en-US" dirty="0"/>
              <a:t>What HTTP method do we want for doing updates on an MPPS resource?</a:t>
            </a:r>
          </a:p>
          <a:p>
            <a:pPr lvl="1"/>
            <a:r>
              <a:rPr lang="en-US" dirty="0"/>
              <a:t>The PATCH method seems most appropriate, as this is targeted towards partial changes.</a:t>
            </a:r>
          </a:p>
          <a:p>
            <a:pPr marL="342900" indent="-342900">
              <a:buFont typeface="+mj-lt"/>
              <a:buAutoNum type="arabicPeriod" startAt="3"/>
            </a:pPr>
            <a:r>
              <a:rPr lang="en-US" dirty="0"/>
              <a:t>Do we want to allow for partial changes of sequences in MPPSs (as this is currently not allowed in DIMSE)?</a:t>
            </a:r>
          </a:p>
          <a:p>
            <a:pPr lvl="1"/>
            <a:r>
              <a:rPr lang="en-US" dirty="0"/>
              <a:t>Although there is merit in this, it is proposed to write a CP for this when needed including DIMSE.</a:t>
            </a:r>
          </a:p>
          <a:p>
            <a:pPr marL="342900" indent="-342900">
              <a:buFont typeface="+mj-lt"/>
              <a:buAutoNum type="arabicPeriod" startAt="3"/>
            </a:pPr>
            <a:r>
              <a:rPr lang="en-US" dirty="0"/>
              <a:t>What should be the name of the service returning modality scheduled procedure steps?</a:t>
            </a:r>
          </a:p>
          <a:p>
            <a:pPr lvl="1"/>
            <a:r>
              <a:rPr lang="en-US" dirty="0"/>
              <a:t>It should be the Modality Scheduled Procedure Step Service (in contrast to something like Modality Worklist Service).</a:t>
            </a:r>
          </a:p>
        </p:txBody>
      </p:sp>
      <p:sp>
        <p:nvSpPr>
          <p:cNvPr id="4" name="Date Placeholder 3">
            <a:extLst>
              <a:ext uri="{FF2B5EF4-FFF2-40B4-BE49-F238E27FC236}">
                <a16:creationId xmlns:a16="http://schemas.microsoft.com/office/drawing/2014/main" id="{53AEDFDC-D08B-8CF7-0DA2-F4DFE67F9D1F}"/>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4A098325-1C01-6961-29B3-311EC1346206}"/>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0E9FC4FC-361F-6722-E991-D1B2761BAFB4}"/>
              </a:ext>
            </a:extLst>
          </p:cNvPr>
          <p:cNvSpPr>
            <a:spLocks noGrp="1"/>
          </p:cNvSpPr>
          <p:nvPr>
            <p:ph type="sldNum" sz="quarter" idx="4"/>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42713528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6FF33-9CC1-0468-006C-8A231DF5DE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5D10B-149E-E79E-3384-8A97F85EBA19}"/>
              </a:ext>
            </a:extLst>
          </p:cNvPr>
          <p:cNvSpPr>
            <a:spLocks noGrp="1"/>
          </p:cNvSpPr>
          <p:nvPr>
            <p:ph type="title"/>
          </p:nvPr>
        </p:nvSpPr>
        <p:spPr/>
        <p:txBody>
          <a:bodyPr/>
          <a:lstStyle/>
          <a:p>
            <a:r>
              <a:rPr lang="en-US" dirty="0"/>
              <a:t>Modality Worklist Service – Resources and Transactions</a:t>
            </a:r>
          </a:p>
        </p:txBody>
      </p:sp>
      <p:sp>
        <p:nvSpPr>
          <p:cNvPr id="4" name="Date Placeholder 3">
            <a:extLst>
              <a:ext uri="{FF2B5EF4-FFF2-40B4-BE49-F238E27FC236}">
                <a16:creationId xmlns:a16="http://schemas.microsoft.com/office/drawing/2014/main" id="{D234125F-9B09-64F5-1262-C6A091221EA0}"/>
              </a:ext>
            </a:extLst>
          </p:cNvPr>
          <p:cNvSpPr>
            <a:spLocks noGrp="1"/>
          </p:cNvSpPr>
          <p:nvPr>
            <p:ph type="dt" sz="half" idx="2"/>
          </p:nvPr>
        </p:nvSpPr>
        <p:spPr/>
        <p:txBody>
          <a:bodyPr/>
          <a:lstStyle/>
          <a:p>
            <a:r>
              <a:rPr lang="en-US"/>
              <a:t>March 2025</a:t>
            </a:r>
            <a:endParaRPr lang="en-US" dirty="0"/>
          </a:p>
        </p:txBody>
      </p:sp>
      <p:sp>
        <p:nvSpPr>
          <p:cNvPr id="5" name="Footer Placeholder 4">
            <a:extLst>
              <a:ext uri="{FF2B5EF4-FFF2-40B4-BE49-F238E27FC236}">
                <a16:creationId xmlns:a16="http://schemas.microsoft.com/office/drawing/2014/main" id="{79D14507-2964-EF95-AF5A-F40264B3853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2025</a:t>
            </a:r>
            <a:endParaRPr lang="en-US" dirty="0"/>
          </a:p>
        </p:txBody>
      </p:sp>
      <p:sp>
        <p:nvSpPr>
          <p:cNvPr id="6" name="Slide Number Placeholder 5">
            <a:extLst>
              <a:ext uri="{FF2B5EF4-FFF2-40B4-BE49-F238E27FC236}">
                <a16:creationId xmlns:a16="http://schemas.microsoft.com/office/drawing/2014/main" id="{7A673E51-C8DD-2EA2-EB0C-CD75B5348F34}"/>
              </a:ext>
            </a:extLst>
          </p:cNvPr>
          <p:cNvSpPr>
            <a:spLocks noGrp="1"/>
          </p:cNvSpPr>
          <p:nvPr>
            <p:ph type="sldNum" sz="quarter" idx="4"/>
          </p:nvPr>
        </p:nvSpPr>
        <p:spPr/>
        <p:txBody>
          <a:bodyPr/>
          <a:lstStyle/>
          <a:p>
            <a:fld id="{D57F1E4F-1CFF-5643-939E-217C01CDF565}" type="slidenum">
              <a:rPr lang="en-US" smtClean="0"/>
              <a:pPr/>
              <a:t>9</a:t>
            </a:fld>
            <a:endParaRPr lang="en-US" dirty="0"/>
          </a:p>
        </p:txBody>
      </p:sp>
      <p:graphicFrame>
        <p:nvGraphicFramePr>
          <p:cNvPr id="14" name="Content Placeholder 13">
            <a:extLst>
              <a:ext uri="{FF2B5EF4-FFF2-40B4-BE49-F238E27FC236}">
                <a16:creationId xmlns:a16="http://schemas.microsoft.com/office/drawing/2014/main" id="{E5580A8B-B361-A589-B5F4-07438FE79951}"/>
              </a:ext>
            </a:extLst>
          </p:cNvPr>
          <p:cNvGraphicFramePr>
            <a:graphicFrameLocks noGrp="1"/>
          </p:cNvGraphicFramePr>
          <p:nvPr>
            <p:ph idx="1"/>
          </p:nvPr>
        </p:nvGraphicFramePr>
        <p:xfrm>
          <a:off x="581025" y="2181225"/>
          <a:ext cx="11029950" cy="858520"/>
        </p:xfrm>
        <a:graphic>
          <a:graphicData uri="http://schemas.openxmlformats.org/drawingml/2006/table">
            <a:tbl>
              <a:tblPr firstRow="1">
                <a:tableStyleId>{7DF18680-E054-41AD-8BC1-D1AEF772440D}</a:tableStyleId>
              </a:tblPr>
              <a:tblGrid>
                <a:gridCol w="1485900">
                  <a:extLst>
                    <a:ext uri="{9D8B030D-6E8A-4147-A177-3AD203B41FA5}">
                      <a16:colId xmlns:a16="http://schemas.microsoft.com/office/drawing/2014/main" val="2637817559"/>
                    </a:ext>
                  </a:extLst>
                </a:gridCol>
                <a:gridCol w="3648075">
                  <a:extLst>
                    <a:ext uri="{9D8B030D-6E8A-4147-A177-3AD203B41FA5}">
                      <a16:colId xmlns:a16="http://schemas.microsoft.com/office/drawing/2014/main" val="3806953457"/>
                    </a:ext>
                  </a:extLst>
                </a:gridCol>
                <a:gridCol w="5895975">
                  <a:extLst>
                    <a:ext uri="{9D8B030D-6E8A-4147-A177-3AD203B41FA5}">
                      <a16:colId xmlns:a16="http://schemas.microsoft.com/office/drawing/2014/main" val="771629999"/>
                    </a:ext>
                  </a:extLst>
                </a:gridCol>
              </a:tblGrid>
              <a:tr h="370840">
                <a:tc>
                  <a:txBody>
                    <a:bodyPr/>
                    <a:lstStyle/>
                    <a:p>
                      <a:pPr algn="ctr" hangingPunct="0">
                        <a:spcBef>
                          <a:spcPts val="200"/>
                        </a:spcBef>
                        <a:spcAft>
                          <a:spcPts val="200"/>
                        </a:spcAft>
                        <a:buNone/>
                      </a:pPr>
                      <a:r>
                        <a:rPr lang="en-US" sz="1600" b="1" dirty="0">
                          <a:effectLst/>
                        </a:rPr>
                        <a:t>Resource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a:effectLst/>
                        </a:rPr>
                        <a:t>URI Template</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tc>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nchor="ctr"/>
                </a:tc>
                <a:extLst>
                  <a:ext uri="{0D108BD9-81ED-4DB2-BD59-A6C34878D82A}">
                    <a16:rowId xmlns:a16="http://schemas.microsoft.com/office/drawing/2014/main" val="929295256"/>
                  </a:ext>
                </a:extLst>
              </a:tr>
              <a:tr h="370840">
                <a:tc>
                  <a:txBody>
                    <a:bodyPr/>
                    <a:lstStyle/>
                    <a:p>
                      <a:pPr algn="l" hangingPunct="0">
                        <a:spcBef>
                          <a:spcPts val="200"/>
                        </a:spcBef>
                        <a:spcAft>
                          <a:spcPts val="200"/>
                        </a:spcAft>
                        <a:buNone/>
                      </a:pPr>
                      <a:r>
                        <a:rPr lang="en-US" sz="1600" b="0">
                          <a:effectLst/>
                        </a:rPr>
                        <a:t>Worklist</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/modality-scheduled-procedure-steps</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tc>
                  <a:txBody>
                    <a:bodyPr/>
                    <a:lstStyle/>
                    <a:p>
                      <a:pPr algn="l" hangingPunct="0">
                        <a:spcBef>
                          <a:spcPts val="200"/>
                        </a:spcBef>
                        <a:spcAft>
                          <a:spcPts val="200"/>
                        </a:spcAft>
                        <a:buNone/>
                      </a:pPr>
                      <a:r>
                        <a:rPr lang="en-US" sz="1600" b="0" dirty="0">
                          <a:effectLst/>
                        </a:rPr>
                        <a:t>The collection of Modality Scheduled Procedure Steps managed by the origin server.</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35560" marR="35560" marT="0" marB="0"/>
                </a:tc>
                <a:extLst>
                  <a:ext uri="{0D108BD9-81ED-4DB2-BD59-A6C34878D82A}">
                    <a16:rowId xmlns:a16="http://schemas.microsoft.com/office/drawing/2014/main" val="3549897691"/>
                  </a:ext>
                </a:extLst>
              </a:tr>
            </a:tbl>
          </a:graphicData>
        </a:graphic>
      </p:graphicFrame>
      <p:graphicFrame>
        <p:nvGraphicFramePr>
          <p:cNvPr id="15" name="Table 14">
            <a:extLst>
              <a:ext uri="{FF2B5EF4-FFF2-40B4-BE49-F238E27FC236}">
                <a16:creationId xmlns:a16="http://schemas.microsoft.com/office/drawing/2014/main" id="{8029893D-20FF-2E25-5F07-ECEFCF60A356}"/>
              </a:ext>
            </a:extLst>
          </p:cNvPr>
          <p:cNvGraphicFramePr>
            <a:graphicFrameLocks noGrp="1"/>
          </p:cNvGraphicFramePr>
          <p:nvPr/>
        </p:nvGraphicFramePr>
        <p:xfrm>
          <a:off x="581025" y="3330180"/>
          <a:ext cx="11029782" cy="1229360"/>
        </p:xfrm>
        <a:graphic>
          <a:graphicData uri="http://schemas.openxmlformats.org/drawingml/2006/table">
            <a:tbl>
              <a:tblPr firstRow="1">
                <a:tableStyleId>{7DF18680-E054-41AD-8BC1-D1AEF772440D}</a:tableStyleId>
              </a:tblPr>
              <a:tblGrid>
                <a:gridCol w="1809233">
                  <a:extLst>
                    <a:ext uri="{9D8B030D-6E8A-4147-A177-3AD203B41FA5}">
                      <a16:colId xmlns:a16="http://schemas.microsoft.com/office/drawing/2014/main" val="243226891"/>
                    </a:ext>
                  </a:extLst>
                </a:gridCol>
                <a:gridCol w="1438667">
                  <a:extLst>
                    <a:ext uri="{9D8B030D-6E8A-4147-A177-3AD203B41FA5}">
                      <a16:colId xmlns:a16="http://schemas.microsoft.com/office/drawing/2014/main" val="4132144876"/>
                    </a:ext>
                  </a:extLst>
                </a:gridCol>
                <a:gridCol w="1628900">
                  <a:extLst>
                    <a:ext uri="{9D8B030D-6E8A-4147-A177-3AD203B41FA5}">
                      <a16:colId xmlns:a16="http://schemas.microsoft.com/office/drawing/2014/main" val="2674041152"/>
                    </a:ext>
                  </a:extLst>
                </a:gridCol>
                <a:gridCol w="2266950">
                  <a:extLst>
                    <a:ext uri="{9D8B030D-6E8A-4147-A177-3AD203B41FA5}">
                      <a16:colId xmlns:a16="http://schemas.microsoft.com/office/drawing/2014/main" val="2517018374"/>
                    </a:ext>
                  </a:extLst>
                </a:gridCol>
                <a:gridCol w="3886032">
                  <a:extLst>
                    <a:ext uri="{9D8B030D-6E8A-4147-A177-3AD203B41FA5}">
                      <a16:colId xmlns:a16="http://schemas.microsoft.com/office/drawing/2014/main" val="503540631"/>
                    </a:ext>
                  </a:extLst>
                </a:gridCol>
              </a:tblGrid>
              <a:tr h="370840">
                <a:tc rowSpan="2">
                  <a:txBody>
                    <a:bodyPr/>
                    <a:lstStyle/>
                    <a:p>
                      <a:pPr algn="ctr" hangingPunct="0">
                        <a:spcBef>
                          <a:spcPts val="200"/>
                        </a:spcBef>
                        <a:spcAft>
                          <a:spcPts val="200"/>
                        </a:spcAft>
                        <a:buNone/>
                      </a:pPr>
                      <a:r>
                        <a:rPr lang="en-US" sz="1600" b="1" dirty="0">
                          <a:effectLst/>
                        </a:rPr>
                        <a:t>Transaction Name</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hangingPunct="0">
                        <a:spcBef>
                          <a:spcPts val="200"/>
                        </a:spcBef>
                        <a:spcAft>
                          <a:spcPts val="200"/>
                        </a:spcAft>
                        <a:buNone/>
                      </a:pPr>
                      <a:r>
                        <a:rPr lang="en-US" sz="1600" b="1" dirty="0">
                          <a:effectLst/>
                        </a:rPr>
                        <a:t>Method</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hangingPunct="0">
                        <a:spcBef>
                          <a:spcPts val="200"/>
                        </a:spcBef>
                        <a:spcAft>
                          <a:spcPts val="200"/>
                        </a:spcAft>
                        <a:buNone/>
                      </a:pPr>
                      <a:r>
                        <a:rPr lang="en-US" sz="1600" b="1">
                          <a:effectLst/>
                        </a:rPr>
                        <a:t>Payload</a:t>
                      </a:r>
                      <a:endParaRPr lang="en-US" sz="1600" b="1">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a:p>
                  </a:txBody>
                  <a:tcPr/>
                </a:tc>
                <a:tc rowSpan="2">
                  <a:txBody>
                    <a:bodyPr/>
                    <a:lstStyle/>
                    <a:p>
                      <a:pPr algn="ctr" hangingPunct="0">
                        <a:spcBef>
                          <a:spcPts val="200"/>
                        </a:spcBef>
                        <a:spcAft>
                          <a:spcPts val="200"/>
                        </a:spcAft>
                        <a:buNone/>
                      </a:pPr>
                      <a:r>
                        <a:rPr lang="en-US" sz="1600" b="1" dirty="0">
                          <a:effectLst/>
                        </a:rPr>
                        <a:t>Description</a:t>
                      </a:r>
                      <a:endParaRPr lang="en-US" sz="1600" b="1"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494497036"/>
                  </a:ext>
                </a:extLst>
              </a:tr>
              <a:tr h="370840">
                <a:tc vMerge="1">
                  <a:txBody>
                    <a:bodyPr/>
                    <a:lstStyle/>
                    <a:p>
                      <a:endParaRPr lang="en-US"/>
                    </a:p>
                  </a:txBody>
                  <a:tcPr/>
                </a:tc>
                <a:tc vMerge="1">
                  <a:txBody>
                    <a:bodyPr/>
                    <a:lstStyle/>
                    <a:p>
                      <a:endParaRPr lang="en-US"/>
                    </a:p>
                  </a:txBody>
                  <a:tcPr/>
                </a:tc>
                <a:tc>
                  <a:txBody>
                    <a:bodyPr/>
                    <a:lstStyle/>
                    <a:p>
                      <a:pPr algn="ctr" hangingPunct="0">
                        <a:spcBef>
                          <a:spcPts val="200"/>
                        </a:spcBef>
                        <a:spcAft>
                          <a:spcPts val="200"/>
                        </a:spcAft>
                        <a:buNone/>
                      </a:pPr>
                      <a:r>
                        <a:rPr lang="en-US" sz="1600" b="1" dirty="0">
                          <a:solidFill>
                            <a:schemeClr val="bg1"/>
                          </a:solidFill>
                          <a:effectLst/>
                        </a:rPr>
                        <a:t>Request</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a:txBody>
                    <a:bodyPr/>
                    <a:lstStyle/>
                    <a:p>
                      <a:pPr algn="ctr" hangingPunct="0">
                        <a:spcBef>
                          <a:spcPts val="200"/>
                        </a:spcBef>
                        <a:spcAft>
                          <a:spcPts val="200"/>
                        </a:spcAft>
                        <a:buNone/>
                      </a:pPr>
                      <a:r>
                        <a:rPr lang="en-US" sz="1600" b="1" dirty="0">
                          <a:solidFill>
                            <a:schemeClr val="bg1"/>
                          </a:solidFill>
                          <a:effectLst/>
                        </a:rPr>
                        <a:t>Success Response</a:t>
                      </a:r>
                      <a:endParaRPr lang="en-US" sz="1600" b="1" dirty="0">
                        <a:solidFill>
                          <a:schemeClr val="bg1"/>
                        </a:solidFill>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A2C777"/>
                    </a:solidFill>
                  </a:tcPr>
                </a:tc>
                <a:tc vMerge="1">
                  <a:txBody>
                    <a:bodyPr/>
                    <a:lstStyle/>
                    <a:p>
                      <a:endParaRPr lang="en-US"/>
                    </a:p>
                  </a:txBody>
                  <a:tcPr/>
                </a:tc>
                <a:extLst>
                  <a:ext uri="{0D108BD9-81ED-4DB2-BD59-A6C34878D82A}">
                    <a16:rowId xmlns:a16="http://schemas.microsoft.com/office/drawing/2014/main" val="553449710"/>
                  </a:ext>
                </a:extLst>
              </a:tr>
              <a:tr h="370840">
                <a:tc>
                  <a:txBody>
                    <a:bodyPr/>
                    <a:lstStyle/>
                    <a:p>
                      <a:pPr hangingPunct="0">
                        <a:spcBef>
                          <a:spcPts val="200"/>
                        </a:spcBef>
                        <a:spcAft>
                          <a:spcPts val="200"/>
                        </a:spcAft>
                        <a:buNone/>
                      </a:pPr>
                      <a:r>
                        <a:rPr lang="en-US" sz="1600">
                          <a:effectLst/>
                        </a:rPr>
                        <a:t>Search</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GET</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none</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a:effectLst/>
                        </a:rPr>
                        <a:t>dataset according to PS3.4, Table K.6-1</a:t>
                      </a:r>
                      <a:endParaRPr lang="en-US" sz="160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hangingPunct="0">
                        <a:spcBef>
                          <a:spcPts val="200"/>
                        </a:spcBef>
                        <a:spcAft>
                          <a:spcPts val="200"/>
                        </a:spcAft>
                        <a:buNone/>
                      </a:pPr>
                      <a:r>
                        <a:rPr lang="en-US" sz="1600" dirty="0">
                          <a:effectLst/>
                        </a:rPr>
                        <a:t>Searches for Modality Scheduled Procedure Steps</a:t>
                      </a:r>
                      <a:endParaRPr lang="en-US" sz="1600" dirty="0">
                        <a:effectLst/>
                        <a:latin typeface="Helvetica" panose="020B0604020202020204" pitchFamily="34" charset="0"/>
                        <a:ea typeface="Times New Roman" panose="02020603050405020304" pitchFamily="18" charset="0"/>
                        <a:cs typeface="Times New Roman" panose="02020603050405020304" pitchFamily="18"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509923886"/>
                  </a:ext>
                </a:extLst>
              </a:tr>
            </a:tbl>
          </a:graphicData>
        </a:graphic>
      </p:graphicFrame>
    </p:spTree>
    <p:extLst>
      <p:ext uri="{BB962C8B-B14F-4D97-AF65-F5344CB8AC3E}">
        <p14:creationId xmlns:p14="http://schemas.microsoft.com/office/powerpoint/2010/main" val="1217483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8325</TotalTime>
  <Words>1526</Words>
  <Application>Microsoft Office PowerPoint</Application>
  <PresentationFormat>Widescreen</PresentationFormat>
  <Paragraphs>245</Paragraphs>
  <Slides>16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Calibri</vt:lpstr>
      <vt:lpstr>Courier New</vt:lpstr>
      <vt:lpstr>Gill Sans MT</vt:lpstr>
      <vt:lpstr>Helvetica</vt:lpstr>
      <vt:lpstr>Noto Sans Mono ExtraCondensed M</vt:lpstr>
      <vt:lpstr>Wingdings</vt:lpstr>
      <vt:lpstr>Wingdings 2</vt:lpstr>
      <vt:lpstr>Dividend</vt:lpstr>
      <vt:lpstr>Supplement 246 – DICOMweb Modality Workflow Services WG27 Public Comment</vt:lpstr>
      <vt:lpstr>Work item 2023-10-C – DICOMweb Modality Services</vt:lpstr>
      <vt:lpstr>Progress</vt:lpstr>
      <vt:lpstr>Discussion in WG27</vt:lpstr>
      <vt:lpstr>What HTTP Method is to be Used for MPPS Updates?</vt:lpstr>
      <vt:lpstr>What HTTP Method is to be Used for MPPS Updates?</vt:lpstr>
      <vt:lpstr>Overview of Services</vt:lpstr>
      <vt:lpstr>Open Issues – Proposed Approaches</vt:lpstr>
      <vt:lpstr>Modality Worklist Service – Resources and Transactions</vt:lpstr>
      <vt:lpstr>Modality Worklist Service – DIMSE Relation and SYNTAX</vt:lpstr>
      <vt:lpstr>Modality Performed Procedure Step Service – RES. &amp; Trans.</vt:lpstr>
      <vt:lpstr>Modality Performed Procedure Step Service – DIMSE Rel.</vt:lpstr>
      <vt:lpstr>Modality Performed Procedure Step Service – SYNTAX</vt:lpstr>
      <vt:lpstr>Modality Workflow Services – Support of Transactions</vt:lpstr>
      <vt:lpstr>Example – Dual-Headed Server in Mixed Eco-System</vt:lpstr>
      <vt:lpstr>References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Jeroen Medema</cp:lastModifiedBy>
  <cp:revision>9</cp:revision>
  <dcterms:created xsi:type="dcterms:W3CDTF">2023-06-13T16:48:30Z</dcterms:created>
  <dcterms:modified xsi:type="dcterms:W3CDTF">2025-03-28T14:07:44Z</dcterms:modified>
  <cp:category>DICOMweb</cp:category>
</cp:coreProperties>
</file>