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8"/>
  </p:notesMasterIdLst>
  <p:sldIdLst>
    <p:sldId id="256" r:id="rId2"/>
    <p:sldId id="418" r:id="rId3"/>
    <p:sldId id="440" r:id="rId4"/>
    <p:sldId id="459" r:id="rId5"/>
    <p:sldId id="450" r:id="rId6"/>
    <p:sldId id="457" r:id="rId7"/>
    <p:sldId id="458" r:id="rId8"/>
    <p:sldId id="467" r:id="rId9"/>
    <p:sldId id="465" r:id="rId10"/>
    <p:sldId id="460" r:id="rId11"/>
    <p:sldId id="461" r:id="rId12"/>
    <p:sldId id="466" r:id="rId13"/>
    <p:sldId id="462" r:id="rId14"/>
    <p:sldId id="464" r:id="rId15"/>
    <p:sldId id="468" r:id="rId16"/>
    <p:sldId id="456"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p:scale>
          <a:sx n="150" d="100"/>
          <a:sy n="150" d="100"/>
        </p:scale>
        <p:origin x="546" y="35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2025-03-25</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JSON_Pa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Workflow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March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Worklist Service – DIMSE Relation and SYNTAX</a:t>
            </a:r>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10</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2606389615"/>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hangingPunct="0">
                        <a:spcBef>
                          <a:spcPts val="200"/>
                        </a:spcBef>
                        <a:spcAft>
                          <a:spcPts val="200"/>
                        </a:spcAft>
                        <a:buNone/>
                      </a:pPr>
                      <a:r>
                        <a:rPr lang="en-US" sz="1600">
                          <a:effectLst/>
                        </a:rPr>
                        <a:t>Search</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Query Worklist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PS3.4, K.4</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dirty="0">
                          <a:effectLst/>
                        </a:rPr>
                        <a:t>C-FIND</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76781005"/>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 – RES. &amp; Trans.</a:t>
            </a:r>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404781941"/>
              </p:ext>
            </p:extLst>
          </p:nvPr>
        </p:nvGraphicFramePr>
        <p:xfrm>
          <a:off x="581025" y="1985645"/>
          <a:ext cx="11029950" cy="741680"/>
        </p:xfrm>
        <a:graphic>
          <a:graphicData uri="http://schemas.openxmlformats.org/drawingml/2006/table">
            <a:tbl>
              <a:tblPr firstRow="1">
                <a:tableStyleId>{7DF18680-E054-41AD-8BC1-D1AEF772440D}</a:tableStyleId>
              </a:tblPr>
              <a:tblGrid>
                <a:gridCol w="3067050">
                  <a:extLst>
                    <a:ext uri="{9D8B030D-6E8A-4147-A177-3AD203B41FA5}">
                      <a16:colId xmlns:a16="http://schemas.microsoft.com/office/drawing/2014/main" val="3178247660"/>
                    </a:ext>
                  </a:extLst>
                </a:gridCol>
                <a:gridCol w="4267200">
                  <a:extLst>
                    <a:ext uri="{9D8B030D-6E8A-4147-A177-3AD203B41FA5}">
                      <a16:colId xmlns:a16="http://schemas.microsoft.com/office/drawing/2014/main" val="2534245529"/>
                    </a:ext>
                  </a:extLst>
                </a:gridCol>
                <a:gridCol w="3695700">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/modality-performed-procedure-steps/{</a:t>
                      </a:r>
                      <a:r>
                        <a:rPr lang="en-US" sz="1600" dirty="0" err="1">
                          <a:effectLst/>
                        </a:rPr>
                        <a:t>mppsUID</a:t>
                      </a:r>
                      <a:r>
                        <a:rPr lang="en-US" sz="1600" dirty="0">
                          <a:effectLst/>
                        </a:rPr>
                        <a: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304413503"/>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066363"/>
            <a:ext cx="2844799" cy="365125"/>
          </a:xfrm>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0620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066363"/>
            <a:ext cx="1052510" cy="365125"/>
          </a:xfrm>
        </p:spPr>
        <p:txBody>
          <a:bodyPr/>
          <a:lstStyle/>
          <a:p>
            <a:fld id="{D57F1E4F-1CFF-5643-939E-217C01CDF565}" type="slidenum">
              <a:rPr lang="en-US" smtClean="0"/>
              <a:pPr/>
              <a:t>11</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2819394286"/>
              </p:ext>
            </p:extLst>
          </p:nvPr>
        </p:nvGraphicFramePr>
        <p:xfrm>
          <a:off x="581024" y="3375094"/>
          <a:ext cx="11029615" cy="232156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Creates a new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Updates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Retrieves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974744"/>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 – DIMSE Rel.</a:t>
            </a:r>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633933836"/>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3817083431"/>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Workflow Services – 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2934575346"/>
              </p:ext>
            </p:extLst>
          </p:nvPr>
        </p:nvGraphicFramePr>
        <p:xfrm>
          <a:off x="581025" y="2181225"/>
          <a:ext cx="11029950" cy="2011680"/>
        </p:xfrm>
        <a:graphic>
          <a:graphicData uri="http://schemas.openxmlformats.org/drawingml/2006/table">
            <a:tbl>
              <a:tblPr firstRow="1">
                <a:tableStyleId>{7DF18680-E054-41AD-8BC1-D1AEF772440D}</a:tableStyleId>
              </a:tblPr>
              <a:tblGrid>
                <a:gridCol w="2911475">
                  <a:extLst>
                    <a:ext uri="{9D8B030D-6E8A-4147-A177-3AD203B41FA5}">
                      <a16:colId xmlns:a16="http://schemas.microsoft.com/office/drawing/2014/main" val="1921922721"/>
                    </a:ext>
                  </a:extLst>
                </a:gridCol>
                <a:gridCol w="4441825">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72773"/>
                  </a:ext>
                </a:extLst>
              </a:tr>
              <a:tr h="335280">
                <a:tc>
                  <a:txBody>
                    <a:bodyPr/>
                    <a:lstStyle/>
                    <a:p>
                      <a:r>
                        <a:rPr lang="en-US" sz="1600" dirty="0"/>
                        <a:t>Worklist Service</a:t>
                      </a:r>
                    </a:p>
                  </a:txBody>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tc>
                <a:extLst>
                  <a:ext uri="{0D108BD9-81ED-4DB2-BD59-A6C34878D82A}">
                    <a16:rowId xmlns:a16="http://schemas.microsoft.com/office/drawing/2014/main" val="4002505104"/>
                  </a:ext>
                </a:extLst>
              </a:tr>
              <a:tr h="335280">
                <a:tc rowSpan="3">
                  <a:txBody>
                    <a:bodyPr/>
                    <a:lstStyle/>
                    <a:p>
                      <a:r>
                        <a:rPr lang="en-US" sz="1600" dirty="0"/>
                        <a:t>Modality Performed Procedure Step Service</a:t>
                      </a:r>
                    </a:p>
                  </a:txBody>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30112"/>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A3971EB-301E-70F9-BA1D-CEF802C8292E}"/>
              </a:ext>
            </a:extLst>
          </p:cNvPr>
          <p:cNvPicPr>
            <a:picLocks noChangeAspect="1"/>
          </p:cNvPicPr>
          <p:nvPr/>
        </p:nvPicPr>
        <p:blipFill>
          <a:blip r:embed="rId2"/>
          <a:srcRect b="96795"/>
          <a:stretch/>
        </p:blipFill>
        <p:spPr>
          <a:xfrm>
            <a:off x="6491491" y="1927857"/>
            <a:ext cx="5073718" cy="266702"/>
          </a:xfrm>
          <a:prstGeom prst="rect">
            <a:avLst/>
          </a:prstGeom>
        </p:spPr>
      </p:pic>
      <p:sp>
        <p:nvSpPr>
          <p:cNvPr id="2" name="Title 1">
            <a:extLst>
              <a:ext uri="{FF2B5EF4-FFF2-40B4-BE49-F238E27FC236}">
                <a16:creationId xmlns:a16="http://schemas.microsoft.com/office/drawing/2014/main" id="{214791F9-D8A1-E091-4382-603975BB5A66}"/>
              </a:ext>
            </a:extLst>
          </p:cNvPr>
          <p:cNvSpPr>
            <a:spLocks noGrp="1"/>
          </p:cNvSpPr>
          <p:nvPr>
            <p:ph type="title"/>
          </p:nvPr>
        </p:nvSpPr>
        <p:spPr/>
        <p:txBody>
          <a:bodyPr/>
          <a:lstStyle/>
          <a:p>
            <a:r>
              <a:rPr lang="en-US" dirty="0"/>
              <a:t>Example – Dual-Headed Server in Mixed Eco-System</a:t>
            </a:r>
          </a:p>
        </p:txBody>
      </p:sp>
      <p:sp>
        <p:nvSpPr>
          <p:cNvPr id="4" name="Date Placeholder 3">
            <a:extLst>
              <a:ext uri="{FF2B5EF4-FFF2-40B4-BE49-F238E27FC236}">
                <a16:creationId xmlns:a16="http://schemas.microsoft.com/office/drawing/2014/main" id="{CF50BDB0-BB62-BA9F-6A96-DC02108ED5A2}"/>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858B570-F13B-38DD-D3D9-D7FF0623AE7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84EC8C15-194B-0179-55FD-E7E595D03C74}"/>
              </a:ext>
            </a:extLst>
          </p:cNvPr>
          <p:cNvSpPr>
            <a:spLocks noGrp="1"/>
          </p:cNvSpPr>
          <p:nvPr>
            <p:ph type="sldNum" sz="quarter" idx="4"/>
          </p:nvPr>
        </p:nvSpPr>
        <p:spPr/>
        <p:txBody>
          <a:bodyPr/>
          <a:lstStyle/>
          <a:p>
            <a:fld id="{D57F1E4F-1CFF-5643-939E-217C01CDF565}" type="slidenum">
              <a:rPr lang="en-US" smtClean="0"/>
              <a:pPr/>
              <a:t>15</a:t>
            </a:fld>
            <a:endParaRPr lang="en-US" dirty="0"/>
          </a:p>
        </p:txBody>
      </p:sp>
      <p:pic>
        <p:nvPicPr>
          <p:cNvPr id="9" name="Picture 8">
            <a:extLst>
              <a:ext uri="{FF2B5EF4-FFF2-40B4-BE49-F238E27FC236}">
                <a16:creationId xmlns:a16="http://schemas.microsoft.com/office/drawing/2014/main" id="{FCA9DBDD-74FB-68F2-5A63-BB7628BAC2D8}"/>
              </a:ext>
            </a:extLst>
          </p:cNvPr>
          <p:cNvPicPr>
            <a:picLocks noChangeAspect="1"/>
          </p:cNvPicPr>
          <p:nvPr/>
        </p:nvPicPr>
        <p:blipFill>
          <a:blip r:embed="rId2"/>
          <a:srcRect b="48598"/>
          <a:stretch/>
        </p:blipFill>
        <p:spPr>
          <a:xfrm>
            <a:off x="473642" y="1927860"/>
            <a:ext cx="5073718" cy="4277876"/>
          </a:xfrm>
          <a:prstGeom prst="rect">
            <a:avLst/>
          </a:prstGeom>
        </p:spPr>
      </p:pic>
      <p:pic>
        <p:nvPicPr>
          <p:cNvPr id="10" name="Picture 9">
            <a:extLst>
              <a:ext uri="{FF2B5EF4-FFF2-40B4-BE49-F238E27FC236}">
                <a16:creationId xmlns:a16="http://schemas.microsoft.com/office/drawing/2014/main" id="{7EFA8FDF-1B50-F02E-52F8-0E8924D3A61F}"/>
              </a:ext>
            </a:extLst>
          </p:cNvPr>
          <p:cNvPicPr>
            <a:picLocks noChangeAspect="1"/>
          </p:cNvPicPr>
          <p:nvPr/>
        </p:nvPicPr>
        <p:blipFill>
          <a:blip r:embed="rId2"/>
          <a:srcRect t="52836"/>
          <a:stretch/>
        </p:blipFill>
        <p:spPr>
          <a:xfrm>
            <a:off x="6491491" y="2198689"/>
            <a:ext cx="5073718" cy="3925030"/>
          </a:xfrm>
          <a:prstGeom prst="rect">
            <a:avLst/>
          </a:prstGeom>
        </p:spPr>
      </p:pic>
    </p:spTree>
    <p:extLst>
      <p:ext uri="{BB962C8B-B14F-4D97-AF65-F5344CB8AC3E}">
        <p14:creationId xmlns:p14="http://schemas.microsoft.com/office/powerpoint/2010/main" val="341034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March 2025</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975348"/>
          </a:xfrm>
        </p:spPr>
        <p:txBody>
          <a:bodyPr>
            <a:normAutofit fontScale="92500" lnSpcReduction="20000"/>
          </a:bodyPr>
          <a:lstStyle/>
          <a:p>
            <a:pPr marL="0" indent="0">
              <a:buNone/>
            </a:pPr>
            <a:r>
              <a:rPr lang="en-US" dirty="0"/>
              <a:t>What happened since last meeting in January</a:t>
            </a:r>
          </a:p>
          <a:p>
            <a:r>
              <a:rPr lang="en-US" dirty="0"/>
              <a:t>Discussion in WG27</a:t>
            </a:r>
          </a:p>
          <a:p>
            <a:r>
              <a:rPr lang="en-US" dirty="0"/>
              <a:t>Created this presentation</a:t>
            </a:r>
          </a:p>
          <a:p>
            <a:r>
              <a:rPr lang="en-US" dirty="0"/>
              <a:t>Updated supplement 246</a:t>
            </a:r>
          </a:p>
          <a:p>
            <a:pPr lvl="1"/>
            <a:r>
              <a:rPr lang="en-US" dirty="0"/>
              <a:t>Added diagrams for bi-directional proxies</a:t>
            </a:r>
          </a:p>
          <a:p>
            <a:pPr lvl="1"/>
            <a:r>
              <a:rPr lang="en-US" dirty="0"/>
              <a:t>Added examples</a:t>
            </a:r>
          </a:p>
          <a:p>
            <a:pPr lvl="1"/>
            <a:r>
              <a:rPr lang="en-US" dirty="0"/>
              <a:t>Reworked comments from WG06</a:t>
            </a:r>
          </a:p>
          <a:p>
            <a:pPr marL="0" indent="0">
              <a:buNone/>
            </a:pPr>
            <a:endParaRPr lang="en-US" dirty="0"/>
          </a:p>
          <a:p>
            <a:pPr marL="0" indent="0">
              <a:buNone/>
            </a:pPr>
            <a:r>
              <a:rPr lang="en-US" dirty="0"/>
              <a:t>Agenda</a:t>
            </a:r>
          </a:p>
          <a:p>
            <a:r>
              <a:rPr lang="en-US" dirty="0"/>
              <a:t>Discuss and conclude on what HTTP method to be used for MPPS updates</a:t>
            </a:r>
            <a:endParaRPr lang="en-US" dirty="0">
              <a:latin typeface="Courier New" panose="02070309020205020404" pitchFamily="49" charset="0"/>
              <a:cs typeface="Courier New" panose="02070309020205020404" pitchFamily="49" charset="0"/>
            </a:endParaRPr>
          </a:p>
          <a:p>
            <a:r>
              <a:rPr lang="en-US" dirty="0"/>
              <a:t>Review this presentation</a:t>
            </a:r>
          </a:p>
          <a:p>
            <a:r>
              <a:rPr lang="en-US" dirty="0"/>
              <a:t>Continue line-by-line review of supplement</a:t>
            </a: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8" name="Rectangle: Rounded Corners 7">
            <a:extLst>
              <a:ext uri="{FF2B5EF4-FFF2-40B4-BE49-F238E27FC236}">
                <a16:creationId xmlns:a16="http://schemas.microsoft.com/office/drawing/2014/main" id="{9579D6D1-20B6-EF41-2A7D-6FCDD4C5623A}"/>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
        <p:nvSpPr>
          <p:cNvPr id="9" name="Rectangle: Rounded Corners 8">
            <a:extLst>
              <a:ext uri="{FF2B5EF4-FFF2-40B4-BE49-F238E27FC236}">
                <a16:creationId xmlns:a16="http://schemas.microsoft.com/office/drawing/2014/main" id="{DDE36171-94A0-9C25-1F77-5D0282698070}"/>
              </a:ext>
            </a:extLst>
          </p:cNvPr>
          <p:cNvSpPr/>
          <p:nvPr/>
        </p:nvSpPr>
        <p:spPr>
          <a:xfrm>
            <a:off x="5695950" y="2070732"/>
            <a:ext cx="6057900" cy="2717168"/>
          </a:xfrm>
          <a:prstGeom prst="roundRect">
            <a:avLst>
              <a:gd name="adj" fmla="val 387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a:t>Since Tuesday</a:t>
            </a:r>
          </a:p>
          <a:p>
            <a:pPr marL="285750" indent="-285750">
              <a:buFont typeface="Wingdings" panose="05000000000000000000" pitchFamily="2" charset="2"/>
              <a:buChar char="§"/>
            </a:pPr>
            <a:r>
              <a:rPr lang="en-US" dirty="0"/>
              <a:t>Presentation</a:t>
            </a:r>
          </a:p>
          <a:p>
            <a:pPr marL="742950" lvl="1" indent="-285750">
              <a:buFont typeface="Wingdings" panose="05000000000000000000" pitchFamily="2" charset="2"/>
              <a:buChar char="§"/>
            </a:pPr>
            <a:r>
              <a:rPr lang="en-US" dirty="0"/>
              <a:t>Added Slide with open issues</a:t>
            </a:r>
          </a:p>
          <a:p>
            <a:pPr marL="742950" lvl="1" indent="-285750">
              <a:buFont typeface="Wingdings" panose="05000000000000000000" pitchFamily="2" charset="2"/>
              <a:buChar char="§"/>
            </a:pPr>
            <a:r>
              <a:rPr lang="en-US" dirty="0"/>
              <a:t>Reworked slides to reflect proposed approaches</a:t>
            </a:r>
          </a:p>
          <a:p>
            <a:pPr marL="742950" lvl="1" indent="-285750">
              <a:buFont typeface="Wingdings" panose="05000000000000000000" pitchFamily="2" charset="2"/>
              <a:buChar char="§"/>
            </a:pPr>
            <a:r>
              <a:rPr lang="en-US" dirty="0"/>
              <a:t>Added slide with dual-headed server</a:t>
            </a:r>
          </a:p>
          <a:p>
            <a:pPr marL="285750" indent="-285750">
              <a:buFont typeface="Wingdings" panose="05000000000000000000" pitchFamily="2" charset="2"/>
              <a:buChar char="§"/>
            </a:pPr>
            <a:r>
              <a:rPr lang="en-US" dirty="0"/>
              <a:t>Supplement</a:t>
            </a:r>
          </a:p>
          <a:p>
            <a:pPr marL="742950" lvl="1" indent="-285750">
              <a:buFont typeface="Wingdings" panose="05000000000000000000" pitchFamily="2" charset="2"/>
              <a:buChar char="§"/>
            </a:pPr>
            <a:r>
              <a:rPr lang="en-US" dirty="0"/>
              <a:t>Added/rephrased open issues</a:t>
            </a:r>
          </a:p>
          <a:p>
            <a:pPr marL="742950" lvl="1" indent="-285750">
              <a:buFont typeface="Wingdings" panose="05000000000000000000" pitchFamily="2" charset="2"/>
              <a:buChar char="§"/>
            </a:pPr>
            <a:r>
              <a:rPr lang="en-US" dirty="0"/>
              <a:t>Reworked text to reflect proposed approaches</a:t>
            </a:r>
          </a:p>
          <a:p>
            <a:pPr marL="742950" lvl="1" indent="-285750">
              <a:buFont typeface="Wingdings" panose="05000000000000000000" pitchFamily="2" charset="2"/>
              <a:buChar char="§"/>
            </a:pPr>
            <a:r>
              <a:rPr lang="en-US" dirty="0"/>
              <a:t>Reworked comments</a:t>
            </a:r>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4D60-D528-F476-7A27-0920521E65CB}"/>
              </a:ext>
            </a:extLst>
          </p:cNvPr>
          <p:cNvSpPr>
            <a:spLocks noGrp="1"/>
          </p:cNvSpPr>
          <p:nvPr>
            <p:ph type="title"/>
          </p:nvPr>
        </p:nvSpPr>
        <p:spPr/>
        <p:txBody>
          <a:bodyPr/>
          <a:lstStyle/>
          <a:p>
            <a:r>
              <a:rPr lang="en-US" dirty="0"/>
              <a:t>Discussion in WG27</a:t>
            </a:r>
          </a:p>
        </p:txBody>
      </p:sp>
      <p:sp>
        <p:nvSpPr>
          <p:cNvPr id="3" name="Content Placeholder 2">
            <a:extLst>
              <a:ext uri="{FF2B5EF4-FFF2-40B4-BE49-F238E27FC236}">
                <a16:creationId xmlns:a16="http://schemas.microsoft.com/office/drawing/2014/main" id="{38407FC2-A194-9B7E-4D49-D211EED9FD32}"/>
              </a:ext>
            </a:extLst>
          </p:cNvPr>
          <p:cNvSpPr>
            <a:spLocks noGrp="1"/>
          </p:cNvSpPr>
          <p:nvPr>
            <p:ph idx="1"/>
          </p:nvPr>
        </p:nvSpPr>
        <p:spPr/>
        <p:txBody>
          <a:bodyPr/>
          <a:lstStyle/>
          <a:p>
            <a:r>
              <a:rPr lang="en-US" dirty="0"/>
              <a:t>Change of approach (based on MWL and MPPS) was very much appreciated</a:t>
            </a:r>
          </a:p>
          <a:p>
            <a:r>
              <a:rPr lang="en-US" sz="1600" dirty="0">
                <a:latin typeface="Courier New" panose="02070309020205020404" pitchFamily="49" charset="0"/>
                <a:cs typeface="Courier New" panose="02070309020205020404" pitchFamily="49" charset="0"/>
              </a:rPr>
              <a:t>PATCH</a:t>
            </a:r>
            <a:r>
              <a:rPr lang="en-US" dirty="0"/>
              <a:t> vs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r>
              <a:rPr lang="en-US" dirty="0"/>
              <a:t> discussion: choose your battles</a:t>
            </a:r>
          </a:p>
        </p:txBody>
      </p:sp>
      <p:sp>
        <p:nvSpPr>
          <p:cNvPr id="4" name="Date Placeholder 3">
            <a:extLst>
              <a:ext uri="{FF2B5EF4-FFF2-40B4-BE49-F238E27FC236}">
                <a16:creationId xmlns:a16="http://schemas.microsoft.com/office/drawing/2014/main" id="{46CFD6A6-0B41-2A72-FD73-37BEC36D519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63C1E815-B326-657B-DDB6-1D14CD84F9E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92BC4AB0-C1FA-7A1C-013E-498FB649468F}"/>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7" name="Rectangle: Rounded Corners 6">
            <a:extLst>
              <a:ext uri="{FF2B5EF4-FFF2-40B4-BE49-F238E27FC236}">
                <a16:creationId xmlns:a16="http://schemas.microsoft.com/office/drawing/2014/main" id="{5C90EAEC-4339-7EB5-14BF-65E8A897606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5608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MPPS Updates?</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dirty="0">
                <a:cs typeface="Courier New" panose="02070309020205020404" pitchFamily="49" charset="0"/>
              </a:rPr>
              <a:t>HTTP</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 the target resource processes the representation enclosed in the request according to the resource's own specific semantics</a:t>
            </a:r>
          </a:p>
          <a:p>
            <a:pPr lvl="1"/>
            <a:r>
              <a:rPr lang="en-US" dirty="0"/>
              <a:t>Drawback: “Server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pPr lvl="1"/>
            <a:endParaRPr lang="en-US" dirty="0"/>
          </a:p>
          <a:p>
            <a:r>
              <a:rPr lang="en-US" sz="1600" dirty="0">
                <a:latin typeface="Courier New" panose="02070309020205020404" pitchFamily="49" charset="0"/>
                <a:cs typeface="Courier New" panose="02070309020205020404" pitchFamily="49" charset="0"/>
              </a:rPr>
              <a:t>PATCH</a:t>
            </a:r>
            <a:r>
              <a:rPr lang="en-US" dirty="0"/>
              <a:t> is well supported by origin servers and user agents (browsers).</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Rectangle: Rounded Corners 7">
            <a:extLst>
              <a:ext uri="{FF2B5EF4-FFF2-40B4-BE49-F238E27FC236}">
                <a16:creationId xmlns:a16="http://schemas.microsoft.com/office/drawing/2014/main" id="{9DAE8160-C9C2-8C98-5FAA-CD55B7BFD174}"/>
              </a:ext>
            </a:extLst>
          </p:cNvPr>
          <p:cNvSpPr/>
          <p:nvPr/>
        </p:nvSpPr>
        <p:spPr>
          <a:xfrm>
            <a:off x="9901075" y="1961882"/>
            <a:ext cx="1866900" cy="6348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This is not about </a:t>
            </a:r>
            <a:r>
              <a:rPr lang="en-US" dirty="0">
                <a:solidFill>
                  <a:schemeClr val="bg1"/>
                </a:solidFill>
                <a:hlinkClick r:id="rId2">
                  <a:extLst>
                    <a:ext uri="{A12FA001-AC4F-418D-AE19-62706E023703}">
                      <ahyp:hlinkClr xmlns:ahyp="http://schemas.microsoft.com/office/drawing/2018/hyperlinkcolor" val="tx"/>
                    </a:ext>
                  </a:extLst>
                </a:hlinkClick>
              </a:rPr>
              <a:t>JSON PATCH</a:t>
            </a:r>
            <a:r>
              <a:rPr lang="en-US" dirty="0"/>
              <a:t>!</a:t>
            </a:r>
          </a:p>
        </p:txBody>
      </p:sp>
      <p:sp>
        <p:nvSpPr>
          <p:cNvPr id="9" name="Rectangle: Rounded Corners 8">
            <a:extLst>
              <a:ext uri="{FF2B5EF4-FFF2-40B4-BE49-F238E27FC236}">
                <a16:creationId xmlns:a16="http://schemas.microsoft.com/office/drawing/2014/main" id="{D98D8374-F290-A091-2E6A-57993A67B34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7472-159C-D596-DCD3-181438855D1B}"/>
              </a:ext>
            </a:extLst>
          </p:cNvPr>
          <p:cNvSpPr>
            <a:spLocks noGrp="1"/>
          </p:cNvSpPr>
          <p:nvPr>
            <p:ph type="title"/>
          </p:nvPr>
        </p:nvSpPr>
        <p:spPr/>
        <p:txBody>
          <a:bodyPr/>
          <a:lstStyle/>
          <a:p>
            <a:r>
              <a:rPr lang="en-US" dirty="0"/>
              <a:t>What HTTP Method is to be Used for MPPS Updates?</a:t>
            </a:r>
          </a:p>
        </p:txBody>
      </p:sp>
      <p:sp>
        <p:nvSpPr>
          <p:cNvPr id="8" name="Content Placeholder 7">
            <a:extLst>
              <a:ext uri="{FF2B5EF4-FFF2-40B4-BE49-F238E27FC236}">
                <a16:creationId xmlns:a16="http://schemas.microsoft.com/office/drawing/2014/main" id="{7678367F-FB00-7BAB-DF00-DF6EB6C7FEB6}"/>
              </a:ext>
            </a:extLst>
          </p:cNvPr>
          <p:cNvSpPr>
            <a:spLocks noGrp="1"/>
          </p:cNvSpPr>
          <p:nvPr>
            <p:ph sz="half" idx="1"/>
          </p:nvPr>
        </p:nvSpPr>
        <p:spPr/>
        <p:txBody>
          <a:bodyPr>
            <a:normAutofit lnSpcReduction="10000"/>
          </a:bodyPr>
          <a:lstStyle/>
          <a:p>
            <a:pPr marL="0" indent="0">
              <a:buNone/>
            </a:pPr>
            <a:r>
              <a:rPr lang="en-US" b="1" dirty="0"/>
              <a:t>Advantages of using HTTP PATCH method</a:t>
            </a:r>
          </a:p>
          <a:p>
            <a:r>
              <a:rPr lang="en-US" dirty="0"/>
              <a:t>Semantics of Update transaction will be in line with HTTP semantics; otherwise, DICOMweb will stay ‘special’</a:t>
            </a:r>
          </a:p>
          <a:p>
            <a:r>
              <a:rPr lang="en-US" dirty="0"/>
              <a:t>When adapting UPS-RS transactions to follow suit</a:t>
            </a:r>
          </a:p>
          <a:p>
            <a:pPr lvl="1"/>
            <a:r>
              <a:rPr lang="en-US" dirty="0"/>
              <a:t>These will then also be in line with HTTP semantics</a:t>
            </a:r>
          </a:p>
          <a:p>
            <a:pPr lvl="2"/>
            <a:r>
              <a:rPr lang="en-US" dirty="0"/>
              <a:t>The current </a:t>
            </a:r>
            <a:r>
              <a:rPr lang="en-US" sz="12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dirty="0"/>
              <a:t> method for the Change Workitem State Transaction in UPS-RS is ‘weird’, as it requires a separate resource for state changes, which is not HTTP’s intent</a:t>
            </a:r>
          </a:p>
          <a:p>
            <a:pPr lvl="1"/>
            <a:r>
              <a:rPr lang="en-US" dirty="0"/>
              <a:t>This does not break any implementation (AFAWK)</a:t>
            </a:r>
          </a:p>
        </p:txBody>
      </p:sp>
      <p:sp>
        <p:nvSpPr>
          <p:cNvPr id="9" name="Content Placeholder 8">
            <a:extLst>
              <a:ext uri="{FF2B5EF4-FFF2-40B4-BE49-F238E27FC236}">
                <a16:creationId xmlns:a16="http://schemas.microsoft.com/office/drawing/2014/main" id="{72055DFB-EAB9-4F01-7CDA-1B9012748576}"/>
              </a:ext>
            </a:extLst>
          </p:cNvPr>
          <p:cNvSpPr>
            <a:spLocks noGrp="1"/>
          </p:cNvSpPr>
          <p:nvPr>
            <p:ph sz="half" idx="2"/>
          </p:nvPr>
        </p:nvSpPr>
        <p:spPr/>
        <p:txBody>
          <a:bodyPr>
            <a:normAutofit lnSpcReduction="10000"/>
          </a:bodyPr>
          <a:lstStyle/>
          <a:p>
            <a:pPr marL="0" indent="0">
              <a:buNone/>
            </a:pPr>
            <a:r>
              <a:rPr lang="en-US" b="1" dirty="0"/>
              <a:t>Disadvantages of using HTTP PATCH</a:t>
            </a:r>
          </a:p>
          <a:p>
            <a:r>
              <a:rPr lang="en-US" dirty="0"/>
              <a:t>More or less implies to adopt the use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PATCH</a:t>
            </a:r>
            <a:r>
              <a:rPr lang="en-US" dirty="0"/>
              <a:t> instead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POST</a:t>
            </a:r>
            <a:r>
              <a:rPr lang="en-US" sz="1600" dirty="0">
                <a:ea typeface="Noto Sans Mono ExtraCondensed M" panose="020B0509040504020204" pitchFamily="50" charset="0"/>
                <a:cs typeface="Noto Sans Mono ExtraCondensed M" panose="020B0509040504020204" pitchFamily="50" charset="0"/>
              </a:rPr>
              <a:t> </a:t>
            </a:r>
            <a:r>
              <a:rPr lang="en-US" dirty="0"/>
              <a:t>and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sz="1600" dirty="0">
                <a:ea typeface="Noto Sans Mono ExtraCondensed M" panose="020B0509040504020204" pitchFamily="50" charset="0"/>
                <a:cs typeface="Courier New" panose="02070309020205020404" pitchFamily="49" charset="0"/>
              </a:rPr>
              <a:t> </a:t>
            </a:r>
            <a:r>
              <a:rPr lang="en-US" dirty="0"/>
              <a:t>in UPS-RS’ Update Workitem and Change Workitem State transactions</a:t>
            </a:r>
          </a:p>
          <a:p>
            <a:r>
              <a:rPr lang="en-US" dirty="0"/>
              <a:t>Is a breaking change of the spec</a:t>
            </a:r>
          </a:p>
          <a:p>
            <a:endParaRPr lang="en-US" dirty="0"/>
          </a:p>
          <a:p>
            <a:endParaRPr lang="en-US" dirty="0"/>
          </a:p>
          <a:p>
            <a:endParaRPr lang="en-US" dirty="0"/>
          </a:p>
          <a:p>
            <a:pPr marL="0" indent="0">
              <a:buNone/>
            </a:pPr>
            <a:r>
              <a:rPr lang="en-US" b="1" dirty="0"/>
              <a:t>Proposal</a:t>
            </a:r>
          </a:p>
          <a:p>
            <a:r>
              <a:rPr lang="en-US" dirty="0"/>
              <a:t>Make this an Open Issue for PC, preferring </a:t>
            </a:r>
            <a:r>
              <a:rPr lang="en-US" sz="1600" dirty="0">
                <a:latin typeface="Courier New" panose="02070309020205020404" pitchFamily="49" charset="0"/>
                <a:cs typeface="Courier New" panose="02070309020205020404" pitchFamily="49" charset="0"/>
              </a:rPr>
              <a:t>PATCH</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D7B1D785-5B81-210F-776F-97FF41E28833}"/>
              </a:ext>
            </a:extLst>
          </p:cNvPr>
          <p:cNvSpPr>
            <a:spLocks noGrp="1"/>
          </p:cNvSpPr>
          <p:nvPr>
            <p:ph type="dt" sz="half" idx="10"/>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5F98B7-97CF-988D-C205-C327FCE0FEA8}"/>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B708EBB3-F6AF-9413-3ADD-B4AABFF6F63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Rectangle: Rounded Corners 9">
            <a:extLst>
              <a:ext uri="{FF2B5EF4-FFF2-40B4-BE49-F238E27FC236}">
                <a16:creationId xmlns:a16="http://schemas.microsoft.com/office/drawing/2014/main" id="{2DD80AE9-9D23-9E6E-5535-3DBC4DBA12E6}"/>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107511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p:txBody>
          <a:bodyPr/>
          <a:lstStyle/>
          <a:p>
            <a:pPr marL="0" indent="0">
              <a:buNone/>
            </a:pPr>
            <a:r>
              <a:rPr lang="en-US" dirty="0"/>
              <a:t>The principle of basing the Modality Workflow Services on the existing DICOMweb Worklist Service (UPS-RS) has been relaxed due to the amount foreseen and identified standardization and implementation issues. The Modality Workflow Services are now based on their DIMSE counterparts.</a:t>
            </a:r>
          </a:p>
          <a:p>
            <a:pPr marL="0" indent="0">
              <a:buNone/>
            </a:pPr>
            <a:r>
              <a:rPr lang="en-US" dirty="0"/>
              <a:t>Supplement 246 – DICOMweb Modality Workflow Services contains two new services:</a:t>
            </a:r>
          </a:p>
          <a:p>
            <a:r>
              <a:rPr lang="en-US" b="1" dirty="0"/>
              <a:t>Modality Scheduled Procedure Step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DIMSE notifications are not covered.</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D5B2-B1AE-5C39-7828-3E9E34A6FB45}"/>
              </a:ext>
            </a:extLst>
          </p:cNvPr>
          <p:cNvSpPr>
            <a:spLocks noGrp="1"/>
          </p:cNvSpPr>
          <p:nvPr>
            <p:ph type="title"/>
          </p:nvPr>
        </p:nvSpPr>
        <p:spPr/>
        <p:txBody>
          <a:bodyPr/>
          <a:lstStyle/>
          <a:p>
            <a:r>
              <a:rPr lang="en-US" dirty="0"/>
              <a:t>Open Issues – Proposed Approaches</a:t>
            </a:r>
          </a:p>
        </p:txBody>
      </p:sp>
      <p:sp>
        <p:nvSpPr>
          <p:cNvPr id="3" name="Content Placeholder 2">
            <a:extLst>
              <a:ext uri="{FF2B5EF4-FFF2-40B4-BE49-F238E27FC236}">
                <a16:creationId xmlns:a16="http://schemas.microsoft.com/office/drawing/2014/main" id="{EA23936B-FA22-4563-73BB-9061E13E863D}"/>
              </a:ext>
            </a:extLst>
          </p:cNvPr>
          <p:cNvSpPr>
            <a:spLocks noGrp="1"/>
          </p:cNvSpPr>
          <p:nvPr>
            <p:ph idx="1"/>
          </p:nvPr>
        </p:nvSpPr>
        <p:spPr/>
        <p:txBody>
          <a:bodyPr/>
          <a:lstStyle/>
          <a:p>
            <a:pPr marL="342900" indent="-342900">
              <a:buFont typeface="+mj-lt"/>
              <a:buAutoNum type="arabicPeriod" startAt="3"/>
            </a:pPr>
            <a:r>
              <a:rPr lang="en-US" dirty="0"/>
              <a:t>Do we want MPPS notifications like we have in DIMSE?</a:t>
            </a:r>
          </a:p>
          <a:p>
            <a:pPr lvl="1"/>
            <a:r>
              <a:rPr lang="en-US" dirty="0"/>
              <a:t>Exclude these from DICOMweb and make clear that an IHE SWF approach can be followed when needed. </a:t>
            </a:r>
          </a:p>
          <a:p>
            <a:pPr marL="342900" indent="-342900">
              <a:buFont typeface="+mj-lt"/>
              <a:buAutoNum type="arabicPeriod" startAt="3"/>
            </a:pPr>
            <a:r>
              <a:rPr lang="en-US" dirty="0"/>
              <a:t>What HTTP method do we want for doing updates on an MPPS resource?</a:t>
            </a:r>
          </a:p>
          <a:p>
            <a:pPr lvl="1"/>
            <a:r>
              <a:rPr lang="en-US" dirty="0"/>
              <a:t>The PATCH method seems most appropriate, as this is targeted towards partial changes.</a:t>
            </a:r>
          </a:p>
          <a:p>
            <a:pPr marL="342900" indent="-342900">
              <a:buFont typeface="+mj-lt"/>
              <a:buAutoNum type="arabicPeriod" startAt="3"/>
            </a:pPr>
            <a:r>
              <a:rPr lang="en-US" dirty="0"/>
              <a:t>Do we want to allow for partial changes of sequences in MPPSs (as this is currently not allowed in DIMSE)?</a:t>
            </a:r>
          </a:p>
          <a:p>
            <a:pPr lvl="1"/>
            <a:r>
              <a:rPr lang="en-US" dirty="0"/>
              <a:t>Although there is merit in this, it is proposed to write a CP for this when needed including DIMSE.</a:t>
            </a:r>
          </a:p>
          <a:p>
            <a:pPr marL="342900" indent="-342900">
              <a:buFont typeface="+mj-lt"/>
              <a:buAutoNum type="arabicPeriod" startAt="3"/>
            </a:pPr>
            <a:r>
              <a:rPr lang="en-US" dirty="0"/>
              <a:t>What should be the name of the service returning modality scheduled procedure steps?</a:t>
            </a:r>
          </a:p>
          <a:p>
            <a:pPr lvl="1"/>
            <a:r>
              <a:rPr lang="en-US" dirty="0"/>
              <a:t>It should be the Modality Scheduled Procedure Step Service (in contrast to something like Modality Worklist Service).</a:t>
            </a:r>
          </a:p>
        </p:txBody>
      </p:sp>
      <p:sp>
        <p:nvSpPr>
          <p:cNvPr id="4" name="Date Placeholder 3">
            <a:extLst>
              <a:ext uri="{FF2B5EF4-FFF2-40B4-BE49-F238E27FC236}">
                <a16:creationId xmlns:a16="http://schemas.microsoft.com/office/drawing/2014/main" id="{53AEDFDC-D08B-8CF7-0DA2-F4DFE67F9D1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4A098325-1C01-6961-29B3-311EC1346206}"/>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0E9FC4FC-361F-6722-E991-D1B2761BAFB4}"/>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271352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Worklist Service – Resources and Transactions</a:t>
            </a:r>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9</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nvPr>
        </p:nvGraphicFramePr>
        <p:xfrm>
          <a:off x="581025" y="2181225"/>
          <a:ext cx="11029950" cy="858520"/>
        </p:xfrm>
        <a:graphic>
          <a:graphicData uri="http://schemas.openxmlformats.org/drawingml/2006/table">
            <a:tbl>
              <a:tblPr firstRow="1">
                <a:tableStyleId>{7DF18680-E054-41AD-8BC1-D1AEF772440D}</a:tableStyleId>
              </a:tblPr>
              <a:tblGrid>
                <a:gridCol w="1485900">
                  <a:extLst>
                    <a:ext uri="{9D8B030D-6E8A-4147-A177-3AD203B41FA5}">
                      <a16:colId xmlns:a16="http://schemas.microsoft.com/office/drawing/2014/main" val="2637817559"/>
                    </a:ext>
                  </a:extLst>
                </a:gridCol>
                <a:gridCol w="3648075">
                  <a:extLst>
                    <a:ext uri="{9D8B030D-6E8A-4147-A177-3AD203B41FA5}">
                      <a16:colId xmlns:a16="http://schemas.microsoft.com/office/drawing/2014/main" val="3806953457"/>
                    </a:ext>
                  </a:extLst>
                </a:gridCol>
                <a:gridCol w="5895975">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a:effectLst/>
                        </a:rPr>
                        <a:t>Worklist</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a:effectLst/>
                        </a:rPr>
                        <a:t>Search</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8177</TotalTime>
  <Words>1421</Words>
  <Application>Microsoft Office PowerPoint</Application>
  <PresentationFormat>Widescreen</PresentationFormat>
  <Paragraphs>243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Gill Sans MT</vt:lpstr>
      <vt:lpstr>Helvetica</vt:lpstr>
      <vt:lpstr>Noto Sans Mono ExtraCondensed M</vt:lpstr>
      <vt:lpstr>Wingdings</vt:lpstr>
      <vt:lpstr>Wingdings 2</vt:lpstr>
      <vt:lpstr>Dividend</vt:lpstr>
      <vt:lpstr>Supplement 246 – DICOMweb Modality Workflow Services WG27 Public Comment</vt:lpstr>
      <vt:lpstr>Work item 2023-10-C – DICOMweb Modality Services</vt:lpstr>
      <vt:lpstr>Progress</vt:lpstr>
      <vt:lpstr>Discussion in WG27</vt:lpstr>
      <vt:lpstr>What HTTP Method is to be Used for MPPS Updates?</vt:lpstr>
      <vt:lpstr>What HTTP Method is to be Used for MPPS Updates?</vt:lpstr>
      <vt:lpstr>Overview of Services</vt:lpstr>
      <vt:lpstr>Open Issues – Proposed Approaches</vt:lpstr>
      <vt:lpstr>Modality Worklist Service – Resources and Transactions</vt:lpstr>
      <vt:lpstr>Modality Worklist Service – DIMSE Relation and SYNTAX</vt:lpstr>
      <vt:lpstr>Modality Performed Procedure Step Service – RES. &amp; Trans.</vt:lpstr>
      <vt:lpstr>Modality Performed Procedure Step Service – DIMSE Rel.</vt:lpstr>
      <vt:lpstr>Modality Performed Procedure Step Service – SYNTAX</vt:lpstr>
      <vt:lpstr>Modality Workflow Services – Support of Transactions</vt:lpstr>
      <vt:lpstr>Example – Dual-Headed Server in Mixed Eco-System</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Jeroen Medema</cp:lastModifiedBy>
  <cp:revision>8</cp:revision>
  <dcterms:created xsi:type="dcterms:W3CDTF">2023-06-13T16:48:30Z</dcterms:created>
  <dcterms:modified xsi:type="dcterms:W3CDTF">2025-03-28T08:26:36Z</dcterms:modified>
  <cp:category>DICOMweb</cp:category>
</cp:coreProperties>
</file>