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72" r:id="rId1"/>
  </p:sldMasterIdLst>
  <p:notesMasterIdLst>
    <p:notesMasterId r:id="rId14"/>
  </p:notesMasterIdLst>
  <p:sldIdLst>
    <p:sldId id="256" r:id="rId2"/>
    <p:sldId id="418" r:id="rId3"/>
    <p:sldId id="458" r:id="rId4"/>
    <p:sldId id="465" r:id="rId5"/>
    <p:sldId id="460" r:id="rId6"/>
    <p:sldId id="461" r:id="rId7"/>
    <p:sldId id="466" r:id="rId8"/>
    <p:sldId id="462" r:id="rId9"/>
    <p:sldId id="464" r:id="rId10"/>
    <p:sldId id="469" r:id="rId11"/>
    <p:sldId id="468" r:id="rId12"/>
    <p:sldId id="456" r:id="rId1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777"/>
    <a:srgbClr val="F0F5EC"/>
    <a:srgbClr val="B7E6FF"/>
    <a:srgbClr val="9AB6D3"/>
    <a:srgbClr val="86B2D8"/>
    <a:srgbClr val="F5EED6"/>
    <a:srgbClr val="005695"/>
    <a:srgbClr val="B2CEE7"/>
    <a:srgbClr val="CCDEF0"/>
    <a:srgbClr val="185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6323" autoAdjust="0"/>
  </p:normalViewPr>
  <p:slideViewPr>
    <p:cSldViewPr snapToGrid="0">
      <p:cViewPr>
        <p:scale>
          <a:sx n="200" d="100"/>
          <a:sy n="200" d="100"/>
        </p:scale>
        <p:origin x="-2976" y="-1866"/>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2025-09-08</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47D16-88A0-20C3-33CF-3FBC8FA41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28BA3D-2039-81B6-A5F6-53F5BE8A6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70CDEF-4BE1-942B-F5BC-CC8A013C61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02A59F-C3BC-D573-98B2-8FEA4412C663}"/>
              </a:ext>
            </a:extLst>
          </p:cNvPr>
          <p:cNvSpPr>
            <a:spLocks noGrp="1"/>
          </p:cNvSpPr>
          <p:nvPr>
            <p:ph type="sldNum" sz="quarter" idx="5"/>
          </p:nvPr>
        </p:nvSpPr>
        <p:spPr/>
        <p:txBody>
          <a:bodyPr/>
          <a:lstStyle/>
          <a:p>
            <a:fld id="{892D68CF-5598-6B46-BB52-E9FA2B921C31}" type="slidenum">
              <a:rPr lang="en-US" smtClean="0"/>
              <a:t>10</a:t>
            </a:fld>
            <a:endParaRPr lang="en-US" dirty="0"/>
          </a:p>
        </p:txBody>
      </p:sp>
    </p:spTree>
    <p:extLst>
      <p:ext uri="{BB962C8B-B14F-4D97-AF65-F5344CB8AC3E}">
        <p14:creationId xmlns:p14="http://schemas.microsoft.com/office/powerpoint/2010/main" val="170309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11</a:t>
            </a:fld>
            <a:endParaRPr lang="en-US" dirty="0"/>
          </a:p>
        </p:txBody>
      </p:sp>
    </p:spTree>
    <p:extLst>
      <p:ext uri="{BB962C8B-B14F-4D97-AF65-F5344CB8AC3E}">
        <p14:creationId xmlns:p14="http://schemas.microsoft.com/office/powerpoint/2010/main" val="397470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Supplement 246 – DICOMweb Modality Procedure Step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Final Text</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September 2025</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5ADAB-004F-E0EC-F32B-DA4517675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BBB70-59D4-247D-74CB-E6BC61B459C2}"/>
              </a:ext>
            </a:extLst>
          </p:cNvPr>
          <p:cNvSpPr>
            <a:spLocks noGrp="1"/>
          </p:cNvSpPr>
          <p:nvPr>
            <p:ph type="title"/>
          </p:nvPr>
        </p:nvSpPr>
        <p:spPr/>
        <p:txBody>
          <a:bodyPr>
            <a:normAutofit/>
          </a:bodyPr>
          <a:lstStyle/>
          <a:p>
            <a:r>
              <a:rPr lang="en-US" dirty="0"/>
              <a:t>Example of a Dual-Headed Server in Mixed Eco-System</a:t>
            </a:r>
            <a:br>
              <a:rPr lang="en-US" dirty="0"/>
            </a:br>
            <a:r>
              <a:rPr lang="en-US" sz="1800" dirty="0"/>
              <a:t>Basic Worklist Service / Modality Scheduled Procedure Step Service</a:t>
            </a:r>
            <a:endParaRPr lang="en-US" sz="2000" dirty="0"/>
          </a:p>
        </p:txBody>
      </p:sp>
      <p:sp>
        <p:nvSpPr>
          <p:cNvPr id="4" name="Date Placeholder 3">
            <a:extLst>
              <a:ext uri="{FF2B5EF4-FFF2-40B4-BE49-F238E27FC236}">
                <a16:creationId xmlns:a16="http://schemas.microsoft.com/office/drawing/2014/main" id="{511371BF-F2D8-A3F3-2E1A-5200A8BBA42A}"/>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0EEEE070-11E2-7417-22FE-65E43CF75191}"/>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B4D8661-B88D-AAE0-51AD-F2AC3D9C9C41}"/>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
        <p:nvSpPr>
          <p:cNvPr id="3" name="Content Placeholder 2">
            <a:extLst>
              <a:ext uri="{FF2B5EF4-FFF2-40B4-BE49-F238E27FC236}">
                <a16:creationId xmlns:a16="http://schemas.microsoft.com/office/drawing/2014/main" id="{96397A1A-20FA-9902-AB6F-C71B43251D86}"/>
              </a:ext>
            </a:extLst>
          </p:cNvPr>
          <p:cNvSpPr>
            <a:spLocks noGrp="1"/>
          </p:cNvSpPr>
          <p:nvPr>
            <p:ph idx="1"/>
          </p:nvPr>
        </p:nvSpPr>
        <p:spPr>
          <a:xfrm>
            <a:off x="581192" y="2180496"/>
            <a:ext cx="11029615" cy="3678303"/>
          </a:xfrm>
        </p:spPr>
        <p:txBody>
          <a:bodyPr/>
          <a:lstStyle/>
          <a:p>
            <a:pPr marL="0" indent="0">
              <a:buNone/>
            </a:pPr>
            <a:r>
              <a:rPr lang="en-US" dirty="0"/>
              <a:t>A PACS might implement both DIMSE and DICOMweb interfaces to the same procedure step resources.</a:t>
            </a:r>
          </a:p>
        </p:txBody>
      </p:sp>
      <p:sp>
        <p:nvSpPr>
          <p:cNvPr id="9" name="TextBox 8">
            <a:extLst>
              <a:ext uri="{FF2B5EF4-FFF2-40B4-BE49-F238E27FC236}">
                <a16:creationId xmlns:a16="http://schemas.microsoft.com/office/drawing/2014/main" id="{A5FCC877-D9E9-1BE9-E242-E4F6D8B0C5AF}"/>
              </a:ext>
            </a:extLst>
          </p:cNvPr>
          <p:cNvSpPr txBox="1"/>
          <p:nvPr/>
        </p:nvSpPr>
        <p:spPr>
          <a:xfrm>
            <a:off x="9694972" y="5529883"/>
            <a:ext cx="2354153" cy="861774"/>
          </a:xfrm>
          <a:prstGeom prst="rect">
            <a:avLst/>
          </a:prstGeom>
          <a:noFill/>
        </p:spPr>
        <p:txBody>
          <a:bodyPr wrap="square" rtlCol="0">
            <a:spAutoFit/>
          </a:bodyPr>
          <a:lstStyle/>
          <a:p>
            <a:r>
              <a:rPr lang="en-US" sz="1000" dirty="0"/>
              <a:t>Note that although some messages are drawn next to each other, this does not mean they need to happen at the same time. It is only done to indicate semantic equivalence.</a:t>
            </a:r>
          </a:p>
        </p:txBody>
      </p:sp>
      <p:pic>
        <p:nvPicPr>
          <p:cNvPr id="8" name="Picture 7">
            <a:extLst>
              <a:ext uri="{FF2B5EF4-FFF2-40B4-BE49-F238E27FC236}">
                <a16:creationId xmlns:a16="http://schemas.microsoft.com/office/drawing/2014/main" id="{8D4ECD57-2796-6FF9-2F6F-0F6F6367C521}"/>
              </a:ext>
            </a:extLst>
          </p:cNvPr>
          <p:cNvPicPr>
            <a:picLocks noChangeAspect="1"/>
          </p:cNvPicPr>
          <p:nvPr/>
        </p:nvPicPr>
        <p:blipFill>
          <a:blip r:embed="rId3">
            <a:clrChange>
              <a:clrFrom>
                <a:srgbClr val="FFFFFF"/>
              </a:clrFrom>
              <a:clrTo>
                <a:srgbClr val="FFFFFF">
                  <a:alpha val="0"/>
                </a:srgbClr>
              </a:clrTo>
            </a:clrChange>
          </a:blip>
          <a:srcRect b="65555"/>
          <a:stretch>
            <a:fillRect/>
          </a:stretch>
        </p:blipFill>
        <p:spPr>
          <a:xfrm>
            <a:off x="3299222" y="2912006"/>
            <a:ext cx="5593556" cy="3048764"/>
          </a:xfrm>
          <a:prstGeom prst="rect">
            <a:avLst/>
          </a:prstGeom>
        </p:spPr>
      </p:pic>
    </p:spTree>
    <p:extLst>
      <p:ext uri="{BB962C8B-B14F-4D97-AF65-F5344CB8AC3E}">
        <p14:creationId xmlns:p14="http://schemas.microsoft.com/office/powerpoint/2010/main" val="262104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91F9-D8A1-E091-4382-603975BB5A66}"/>
              </a:ext>
            </a:extLst>
          </p:cNvPr>
          <p:cNvSpPr>
            <a:spLocks noGrp="1"/>
          </p:cNvSpPr>
          <p:nvPr>
            <p:ph type="title"/>
          </p:nvPr>
        </p:nvSpPr>
        <p:spPr/>
        <p:txBody>
          <a:bodyPr/>
          <a:lstStyle/>
          <a:p>
            <a:r>
              <a:rPr lang="en-US" dirty="0"/>
              <a:t>Example of a Dual-Headed Server in Mixed Eco-System</a:t>
            </a:r>
            <a:br>
              <a:rPr lang="en-US" dirty="0"/>
            </a:br>
            <a:r>
              <a:rPr lang="en-US" sz="1800" dirty="0"/>
              <a:t>Modality Performed Procedure Step Service</a:t>
            </a:r>
            <a:endParaRPr lang="en-US" dirty="0"/>
          </a:p>
        </p:txBody>
      </p:sp>
      <p:sp>
        <p:nvSpPr>
          <p:cNvPr id="4" name="Date Placeholder 3">
            <a:extLst>
              <a:ext uri="{FF2B5EF4-FFF2-40B4-BE49-F238E27FC236}">
                <a16:creationId xmlns:a16="http://schemas.microsoft.com/office/drawing/2014/main" id="{CF50BDB0-BB62-BA9F-6A96-DC02108ED5A2}"/>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D858B570-F13B-38DD-D3D9-D7FF0623AE7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84EC8C15-194B-0179-55FD-E7E595D03C74}"/>
              </a:ext>
            </a:extLst>
          </p:cNvPr>
          <p:cNvSpPr>
            <a:spLocks noGrp="1"/>
          </p:cNvSpPr>
          <p:nvPr>
            <p:ph type="sldNum" sz="quarter" idx="4"/>
          </p:nvPr>
        </p:nvSpPr>
        <p:spPr/>
        <p:txBody>
          <a:bodyPr/>
          <a:lstStyle/>
          <a:p>
            <a:fld id="{D57F1E4F-1CFF-5643-939E-217C01CDF565}" type="slidenum">
              <a:rPr lang="en-US" smtClean="0"/>
              <a:pPr/>
              <a:t>11</a:t>
            </a:fld>
            <a:endParaRPr lang="en-US" dirty="0"/>
          </a:p>
        </p:txBody>
      </p:sp>
      <p:pic>
        <p:nvPicPr>
          <p:cNvPr id="3" name="Picture 2">
            <a:extLst>
              <a:ext uri="{FF2B5EF4-FFF2-40B4-BE49-F238E27FC236}">
                <a16:creationId xmlns:a16="http://schemas.microsoft.com/office/drawing/2014/main" id="{4DBB7220-10C2-7773-711F-9013E294C67B}"/>
              </a:ext>
            </a:extLst>
          </p:cNvPr>
          <p:cNvPicPr>
            <a:picLocks noChangeAspect="1"/>
          </p:cNvPicPr>
          <p:nvPr/>
        </p:nvPicPr>
        <p:blipFill>
          <a:blip r:embed="rId3">
            <a:clrChange>
              <a:clrFrom>
                <a:srgbClr val="FFFFFF"/>
              </a:clrFrom>
              <a:clrTo>
                <a:srgbClr val="FFFFFF">
                  <a:alpha val="0"/>
                </a:srgbClr>
              </a:clrTo>
            </a:clrChange>
          </a:blip>
          <a:srcRect b="95665"/>
          <a:stretch>
            <a:fillRect/>
          </a:stretch>
        </p:blipFill>
        <p:spPr>
          <a:xfrm>
            <a:off x="394895" y="1811873"/>
            <a:ext cx="5593556" cy="383644"/>
          </a:xfrm>
          <a:prstGeom prst="rect">
            <a:avLst/>
          </a:prstGeom>
        </p:spPr>
      </p:pic>
      <p:pic>
        <p:nvPicPr>
          <p:cNvPr id="7" name="Picture 6">
            <a:extLst>
              <a:ext uri="{FF2B5EF4-FFF2-40B4-BE49-F238E27FC236}">
                <a16:creationId xmlns:a16="http://schemas.microsoft.com/office/drawing/2014/main" id="{CC7EFE73-6E80-C60C-4EA4-12CC2247314D}"/>
              </a:ext>
            </a:extLst>
          </p:cNvPr>
          <p:cNvPicPr>
            <a:picLocks noChangeAspect="1"/>
          </p:cNvPicPr>
          <p:nvPr/>
        </p:nvPicPr>
        <p:blipFill>
          <a:blip r:embed="rId3">
            <a:clrChange>
              <a:clrFrom>
                <a:srgbClr val="FFFFFF"/>
              </a:clrFrom>
              <a:clrTo>
                <a:srgbClr val="FFFFFF">
                  <a:alpha val="0"/>
                </a:srgbClr>
              </a:clrTo>
            </a:clrChange>
          </a:blip>
          <a:srcRect t="34084" b="21373"/>
          <a:stretch>
            <a:fillRect/>
          </a:stretch>
        </p:blipFill>
        <p:spPr>
          <a:xfrm>
            <a:off x="394895" y="2165351"/>
            <a:ext cx="5593556" cy="3942592"/>
          </a:xfrm>
          <a:prstGeom prst="rect">
            <a:avLst/>
          </a:prstGeom>
        </p:spPr>
      </p:pic>
      <p:pic>
        <p:nvPicPr>
          <p:cNvPr id="8" name="Picture 7">
            <a:extLst>
              <a:ext uri="{FF2B5EF4-FFF2-40B4-BE49-F238E27FC236}">
                <a16:creationId xmlns:a16="http://schemas.microsoft.com/office/drawing/2014/main" id="{8936CF8C-CE87-7A30-8CFA-2891AF0B5DA1}"/>
              </a:ext>
            </a:extLst>
          </p:cNvPr>
          <p:cNvPicPr>
            <a:picLocks noChangeAspect="1"/>
          </p:cNvPicPr>
          <p:nvPr/>
        </p:nvPicPr>
        <p:blipFill>
          <a:blip r:embed="rId3">
            <a:clrChange>
              <a:clrFrom>
                <a:srgbClr val="FFFFFF"/>
              </a:clrFrom>
              <a:clrTo>
                <a:srgbClr val="FFFFFF">
                  <a:alpha val="0"/>
                </a:srgbClr>
              </a:clrTo>
            </a:clrChange>
          </a:blip>
          <a:srcRect b="95450"/>
          <a:stretch>
            <a:fillRect/>
          </a:stretch>
        </p:blipFill>
        <p:spPr>
          <a:xfrm>
            <a:off x="6190257" y="1811873"/>
            <a:ext cx="5593556" cy="402693"/>
          </a:xfrm>
          <a:prstGeom prst="rect">
            <a:avLst/>
          </a:prstGeom>
        </p:spPr>
      </p:pic>
      <p:pic>
        <p:nvPicPr>
          <p:cNvPr id="9" name="Picture 8">
            <a:extLst>
              <a:ext uri="{FF2B5EF4-FFF2-40B4-BE49-F238E27FC236}">
                <a16:creationId xmlns:a16="http://schemas.microsoft.com/office/drawing/2014/main" id="{87D473A9-78A7-187A-FEA5-2E0AF728CBBE}"/>
              </a:ext>
            </a:extLst>
          </p:cNvPr>
          <p:cNvPicPr>
            <a:picLocks noChangeAspect="1"/>
          </p:cNvPicPr>
          <p:nvPr/>
        </p:nvPicPr>
        <p:blipFill>
          <a:blip r:embed="rId3">
            <a:clrChange>
              <a:clrFrom>
                <a:srgbClr val="FFFFFF"/>
              </a:clrFrom>
              <a:clrTo>
                <a:srgbClr val="FFFFFF">
                  <a:alpha val="0"/>
                </a:srgbClr>
              </a:clrTo>
            </a:clrChange>
          </a:blip>
          <a:srcRect t="78591" b="-14"/>
          <a:stretch>
            <a:fillRect/>
          </a:stretch>
        </p:blipFill>
        <p:spPr>
          <a:xfrm>
            <a:off x="6190257" y="2171702"/>
            <a:ext cx="5593556" cy="1896231"/>
          </a:xfrm>
          <a:prstGeom prst="rect">
            <a:avLst/>
          </a:prstGeom>
        </p:spPr>
      </p:pic>
    </p:spTree>
    <p:extLst>
      <p:ext uri="{BB962C8B-B14F-4D97-AF65-F5344CB8AC3E}">
        <p14:creationId xmlns:p14="http://schemas.microsoft.com/office/powerpoint/2010/main" val="341034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CF4-7B68-6F81-E4F7-F511D27AD6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AE4AC8-BD7F-6B1D-BFF6-5AADCD98CA0D}"/>
              </a:ext>
            </a:extLst>
          </p:cNvPr>
          <p:cNvSpPr>
            <a:spLocks noGrp="1"/>
          </p:cNvSpPr>
          <p:nvPr>
            <p:ph idx="1"/>
          </p:nvPr>
        </p:nvSpPr>
        <p:spPr/>
        <p:txBody>
          <a:bodyPr/>
          <a:lstStyle/>
          <a:p>
            <a:pPr marL="0" indent="0">
              <a:buNone/>
            </a:pPr>
            <a:r>
              <a:rPr lang="en-US" dirty="0"/>
              <a:t>This presentation, the supplement, and the examples (and much more) can be found at</a:t>
            </a:r>
          </a:p>
          <a:p>
            <a:r>
              <a:rPr lang="en-US" dirty="0"/>
              <a:t>https://github.com/krotz-dieter/dicomweb-dmwl-mpps</a:t>
            </a:r>
          </a:p>
        </p:txBody>
      </p:sp>
      <p:sp>
        <p:nvSpPr>
          <p:cNvPr id="4" name="Date Placeholder 3">
            <a:extLst>
              <a:ext uri="{FF2B5EF4-FFF2-40B4-BE49-F238E27FC236}">
                <a16:creationId xmlns:a16="http://schemas.microsoft.com/office/drawing/2014/main" id="{CC88D72F-6B69-0EE0-11FF-C674A7ED7D0F}"/>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41774195-886B-21FC-5C86-AF7CC7D5E2BC}"/>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6FBD552C-A955-9B26-676C-007DD5694D5B}"/>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2094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69EB-EA2A-C8C8-3A0B-D5CDA75D3F9C}"/>
              </a:ext>
            </a:extLst>
          </p:cNvPr>
          <p:cNvSpPr>
            <a:spLocks noGrp="1"/>
          </p:cNvSpPr>
          <p:nvPr>
            <p:ph type="title"/>
          </p:nvPr>
        </p:nvSpPr>
        <p:spPr/>
        <p:txBody>
          <a:bodyPr/>
          <a:lstStyle/>
          <a:p>
            <a:r>
              <a:rPr lang="en-US" dirty="0"/>
              <a:t>Overview of Services</a:t>
            </a:r>
          </a:p>
        </p:txBody>
      </p:sp>
      <p:sp>
        <p:nvSpPr>
          <p:cNvPr id="3" name="Content Placeholder 2">
            <a:extLst>
              <a:ext uri="{FF2B5EF4-FFF2-40B4-BE49-F238E27FC236}">
                <a16:creationId xmlns:a16="http://schemas.microsoft.com/office/drawing/2014/main" id="{707070F4-5548-3E1C-D6C3-13421DCE0B6B}"/>
              </a:ext>
            </a:extLst>
          </p:cNvPr>
          <p:cNvSpPr>
            <a:spLocks noGrp="1"/>
          </p:cNvSpPr>
          <p:nvPr>
            <p:ph idx="1"/>
          </p:nvPr>
        </p:nvSpPr>
        <p:spPr>
          <a:xfrm>
            <a:off x="581192" y="2180496"/>
            <a:ext cx="11029615" cy="4065559"/>
          </a:xfrm>
        </p:spPr>
        <p:txBody>
          <a:bodyPr>
            <a:normAutofit lnSpcReduction="10000"/>
          </a:bodyPr>
          <a:lstStyle/>
          <a:p>
            <a:pPr marL="0" indent="0">
              <a:buNone/>
            </a:pPr>
            <a:r>
              <a:rPr lang="en-US" dirty="0"/>
              <a:t>Supplement 246 – DICOMweb Modality Procedure Step Services contains two new services:</a:t>
            </a:r>
          </a:p>
          <a:p>
            <a:r>
              <a:rPr lang="en-US" b="1" dirty="0"/>
              <a:t>Modality Scheduled Procedure Step Service</a:t>
            </a:r>
            <a:r>
              <a:rPr lang="en-US" dirty="0"/>
              <a:t>, mimicking DIMSE’s Basic Worklist Management Service (PS3.4, Annex K).</a:t>
            </a:r>
          </a:p>
          <a:p>
            <a:r>
              <a:rPr lang="en-US" b="1" dirty="0"/>
              <a:t>Modality Performed Procedure Step Service</a:t>
            </a:r>
            <a:r>
              <a:rPr lang="en-US" dirty="0"/>
              <a:t>, mimicking DIMSE’s Procedure Step SOP Classes (PS3.4, Annex F), where the DIMSE notifications are not covered.</a:t>
            </a:r>
          </a:p>
          <a:p>
            <a:pPr lvl="1"/>
            <a:r>
              <a:rPr lang="en-US" dirty="0"/>
              <a:t>To achieve notification-like behavior, it is recommended to mimic the approach taken in IHE’s Scheduled Workflow integration profile, where the Actor Modality Performed Procedure Step Manager forwards the creation and updating of Modality Performed Procedure Steps to other Actors that are interested in progress.</a:t>
            </a:r>
          </a:p>
          <a:p>
            <a:pPr marL="0" indent="0">
              <a:buNone/>
            </a:pPr>
            <a:endParaRPr lang="en-US" dirty="0"/>
          </a:p>
          <a:p>
            <a:pPr marL="0" indent="0">
              <a:buNone/>
            </a:pPr>
            <a:endParaRPr lang="en-US" dirty="0"/>
          </a:p>
          <a:p>
            <a:pPr marL="0" indent="0">
              <a:buNone/>
            </a:pPr>
            <a:r>
              <a:rPr lang="en-US" dirty="0"/>
              <a:t>The principle of basing the Modality Performed Procedure Step Services on the existing DICOMweb Worklist Service (UPS-RS) has been relaxed to more closely mirror the DIMSE services.</a:t>
            </a:r>
          </a:p>
        </p:txBody>
      </p:sp>
      <p:sp>
        <p:nvSpPr>
          <p:cNvPr id="4" name="Date Placeholder 3">
            <a:extLst>
              <a:ext uri="{FF2B5EF4-FFF2-40B4-BE49-F238E27FC236}">
                <a16:creationId xmlns:a16="http://schemas.microsoft.com/office/drawing/2014/main" id="{2EC86F40-1F08-1AF1-251C-190660672CA1}"/>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A4A0AA05-470D-9C55-92A6-ECB7A78C3C0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4ACBDA20-C3D5-33AC-E3F9-FFE486948FC9}"/>
              </a:ext>
            </a:extLst>
          </p:cNvPr>
          <p:cNvSpPr>
            <a:spLocks noGrp="1"/>
          </p:cNvSpPr>
          <p:nvPr>
            <p:ph type="sldNum" sz="quarter" idx="4"/>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7417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6FF33-9CC1-0468-006C-8A231DF5D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5D10B-149E-E79E-3384-8A97F85EBA19}"/>
              </a:ext>
            </a:extLst>
          </p:cNvPr>
          <p:cNvSpPr>
            <a:spLocks noGrp="1"/>
          </p:cNvSpPr>
          <p:nvPr>
            <p:ph type="title"/>
          </p:nvPr>
        </p:nvSpPr>
        <p:spPr/>
        <p:txBody>
          <a:bodyPr/>
          <a:lstStyle/>
          <a:p>
            <a:r>
              <a:rPr lang="en-US" dirty="0"/>
              <a:t>Modality Scheduled Procedure Step Service </a:t>
            </a:r>
            <a:br>
              <a:rPr lang="en-US" dirty="0"/>
            </a:br>
            <a:r>
              <a:rPr lang="en-US" sz="1800" dirty="0"/>
              <a:t>Resources and Transactions</a:t>
            </a:r>
            <a:endParaRPr lang="en-US" dirty="0"/>
          </a:p>
        </p:txBody>
      </p:sp>
      <p:sp>
        <p:nvSpPr>
          <p:cNvPr id="4" name="Date Placeholder 3">
            <a:extLst>
              <a:ext uri="{FF2B5EF4-FFF2-40B4-BE49-F238E27FC236}">
                <a16:creationId xmlns:a16="http://schemas.microsoft.com/office/drawing/2014/main" id="{D234125F-9B09-64F5-1262-C6A091221EA0}"/>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79D14507-2964-EF95-AF5A-F40264B3853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A673E51-C8DD-2EA2-EB0C-CD75B5348F34}"/>
              </a:ext>
            </a:extLst>
          </p:cNvPr>
          <p:cNvSpPr>
            <a:spLocks noGrp="1"/>
          </p:cNvSpPr>
          <p:nvPr>
            <p:ph type="sldNum" sz="quarter" idx="4"/>
          </p:nvPr>
        </p:nvSpPr>
        <p:spPr/>
        <p:txBody>
          <a:bodyPr/>
          <a:lstStyle/>
          <a:p>
            <a:fld id="{D57F1E4F-1CFF-5643-939E-217C01CDF565}" type="slidenum">
              <a:rPr lang="en-US" smtClean="0"/>
              <a:pPr/>
              <a:t>4</a:t>
            </a:fld>
            <a:endParaRPr lang="en-US" dirty="0"/>
          </a:p>
        </p:txBody>
      </p:sp>
      <p:graphicFrame>
        <p:nvGraphicFramePr>
          <p:cNvPr id="14" name="Content Placeholder 13">
            <a:extLst>
              <a:ext uri="{FF2B5EF4-FFF2-40B4-BE49-F238E27FC236}">
                <a16:creationId xmlns:a16="http://schemas.microsoft.com/office/drawing/2014/main" id="{E5580A8B-B361-A589-B5F4-07438FE79951}"/>
              </a:ext>
            </a:extLst>
          </p:cNvPr>
          <p:cNvGraphicFramePr>
            <a:graphicFrameLocks noGrp="1"/>
          </p:cNvGraphicFramePr>
          <p:nvPr>
            <p:ph idx="1"/>
            <p:extLst>
              <p:ext uri="{D42A27DB-BD31-4B8C-83A1-F6EECF244321}">
                <p14:modId xmlns:p14="http://schemas.microsoft.com/office/powerpoint/2010/main" val="2578655363"/>
              </p:ext>
            </p:extLst>
          </p:nvPr>
        </p:nvGraphicFramePr>
        <p:xfrm>
          <a:off x="581025" y="2181225"/>
          <a:ext cx="11029950" cy="858520"/>
        </p:xfrm>
        <a:graphic>
          <a:graphicData uri="http://schemas.openxmlformats.org/drawingml/2006/table">
            <a:tbl>
              <a:tblPr firstRow="1">
                <a:tableStyleId>{7DF18680-E054-41AD-8BC1-D1AEF772440D}</a:tableStyleId>
              </a:tblPr>
              <a:tblGrid>
                <a:gridCol w="3264144">
                  <a:extLst>
                    <a:ext uri="{9D8B030D-6E8A-4147-A177-3AD203B41FA5}">
                      <a16:colId xmlns:a16="http://schemas.microsoft.com/office/drawing/2014/main" val="2637817559"/>
                    </a:ext>
                  </a:extLst>
                </a:gridCol>
                <a:gridCol w="3399693">
                  <a:extLst>
                    <a:ext uri="{9D8B030D-6E8A-4147-A177-3AD203B41FA5}">
                      <a16:colId xmlns:a16="http://schemas.microsoft.com/office/drawing/2014/main" val="3806953457"/>
                    </a:ext>
                  </a:extLst>
                </a:gridCol>
                <a:gridCol w="4366113">
                  <a:extLst>
                    <a:ext uri="{9D8B030D-6E8A-4147-A177-3AD203B41FA5}">
                      <a16:colId xmlns:a16="http://schemas.microsoft.com/office/drawing/2014/main" val="771629999"/>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a:effectLst/>
                        </a:rPr>
                        <a:t>URI Template</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929295256"/>
                  </a:ext>
                </a:extLst>
              </a:tr>
              <a:tr h="370840">
                <a:tc>
                  <a:txBody>
                    <a:bodyPr/>
                    <a:lstStyle/>
                    <a:p>
                      <a:pPr algn="l" hangingPunct="0">
                        <a:spcBef>
                          <a:spcPts val="200"/>
                        </a:spcBef>
                        <a:spcAft>
                          <a:spcPts val="200"/>
                        </a:spcAft>
                        <a:buNone/>
                      </a:pPr>
                      <a:r>
                        <a:rPr lang="en-US" sz="1600" b="0" dirty="0">
                          <a:effectLst/>
                        </a:rPr>
                        <a:t>Modality Scheduled Procedure 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algn="l" hangingPunct="0">
                        <a:spcBef>
                          <a:spcPts val="200"/>
                        </a:spcBef>
                        <a:spcAft>
                          <a:spcPts val="200"/>
                        </a:spcAft>
                        <a:buNone/>
                      </a:pPr>
                      <a:r>
                        <a:rPr lang="en-US" sz="1600" b="0" dirty="0">
                          <a:effectLst/>
                        </a:rPr>
                        <a:t>/modality-scheduled-procedure-steps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algn="l" hangingPunct="0">
                        <a:spcBef>
                          <a:spcPts val="200"/>
                        </a:spcBef>
                        <a:spcAft>
                          <a:spcPts val="200"/>
                        </a:spcAft>
                        <a:buNone/>
                      </a:pPr>
                      <a:r>
                        <a:rPr lang="en-US" sz="1600" b="0" dirty="0">
                          <a:effectLst/>
                        </a:rPr>
                        <a:t>The collection of Modality Scheduled Procedure Steps managed by the origin server.</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extLst>
                  <a:ext uri="{0D108BD9-81ED-4DB2-BD59-A6C34878D82A}">
                    <a16:rowId xmlns:a16="http://schemas.microsoft.com/office/drawing/2014/main" val="3549897691"/>
                  </a:ext>
                </a:extLst>
              </a:tr>
            </a:tbl>
          </a:graphicData>
        </a:graphic>
      </p:graphicFrame>
      <p:graphicFrame>
        <p:nvGraphicFramePr>
          <p:cNvPr id="15" name="Table 14">
            <a:extLst>
              <a:ext uri="{FF2B5EF4-FFF2-40B4-BE49-F238E27FC236}">
                <a16:creationId xmlns:a16="http://schemas.microsoft.com/office/drawing/2014/main" id="{8029893D-20FF-2E25-5F07-ECEFCF60A356}"/>
              </a:ext>
            </a:extLst>
          </p:cNvPr>
          <p:cNvGraphicFramePr>
            <a:graphicFrameLocks noGrp="1"/>
          </p:cNvGraphicFramePr>
          <p:nvPr>
            <p:extLst>
              <p:ext uri="{D42A27DB-BD31-4B8C-83A1-F6EECF244321}">
                <p14:modId xmlns:p14="http://schemas.microsoft.com/office/powerpoint/2010/main" val="641568674"/>
              </p:ext>
            </p:extLst>
          </p:nvPr>
        </p:nvGraphicFramePr>
        <p:xfrm>
          <a:off x="581025" y="3330180"/>
          <a:ext cx="11029782" cy="1229360"/>
        </p:xfrm>
        <a:graphic>
          <a:graphicData uri="http://schemas.openxmlformats.org/drawingml/2006/table">
            <a:tbl>
              <a:tblPr firstRow="1">
                <a:tableStyleId>{7DF18680-E054-41AD-8BC1-D1AEF772440D}</a:tableStyleId>
              </a:tblPr>
              <a:tblGrid>
                <a:gridCol w="1809233">
                  <a:extLst>
                    <a:ext uri="{9D8B030D-6E8A-4147-A177-3AD203B41FA5}">
                      <a16:colId xmlns:a16="http://schemas.microsoft.com/office/drawing/2014/main" val="243226891"/>
                    </a:ext>
                  </a:extLst>
                </a:gridCol>
                <a:gridCol w="1438667">
                  <a:extLst>
                    <a:ext uri="{9D8B030D-6E8A-4147-A177-3AD203B41FA5}">
                      <a16:colId xmlns:a16="http://schemas.microsoft.com/office/drawing/2014/main" val="4132144876"/>
                    </a:ext>
                  </a:extLst>
                </a:gridCol>
                <a:gridCol w="1628900">
                  <a:extLst>
                    <a:ext uri="{9D8B030D-6E8A-4147-A177-3AD203B41FA5}">
                      <a16:colId xmlns:a16="http://schemas.microsoft.com/office/drawing/2014/main" val="2674041152"/>
                    </a:ext>
                  </a:extLst>
                </a:gridCol>
                <a:gridCol w="2266950">
                  <a:extLst>
                    <a:ext uri="{9D8B030D-6E8A-4147-A177-3AD203B41FA5}">
                      <a16:colId xmlns:a16="http://schemas.microsoft.com/office/drawing/2014/main" val="2517018374"/>
                    </a:ext>
                  </a:extLst>
                </a:gridCol>
                <a:gridCol w="3886032">
                  <a:extLst>
                    <a:ext uri="{9D8B030D-6E8A-4147-A177-3AD203B41FA5}">
                      <a16:colId xmlns:a16="http://schemas.microsoft.com/office/drawing/2014/main" val="503540631"/>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4497036"/>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553449710"/>
                  </a:ext>
                </a:extLst>
              </a:tr>
              <a:tr h="370840">
                <a:tc>
                  <a:txBody>
                    <a:bodyPr/>
                    <a:lstStyle/>
                    <a:p>
                      <a:pPr hangingPunct="0">
                        <a:spcBef>
                          <a:spcPts val="200"/>
                        </a:spcBef>
                        <a:spcAft>
                          <a:spcPts val="200"/>
                        </a:spcAft>
                        <a:buNone/>
                      </a:pPr>
                      <a:r>
                        <a:rPr lang="en-US" sz="1600" dirty="0">
                          <a:effectLst/>
                        </a:rPr>
                        <a:t>Search</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GET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none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K.6-1</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Searches for Modality Scheduled Procedure Steps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09923886"/>
                  </a:ext>
                </a:extLst>
              </a:tr>
            </a:tbl>
          </a:graphicData>
        </a:graphic>
      </p:graphicFrame>
    </p:spTree>
    <p:extLst>
      <p:ext uri="{BB962C8B-B14F-4D97-AF65-F5344CB8AC3E}">
        <p14:creationId xmlns:p14="http://schemas.microsoft.com/office/powerpoint/2010/main" val="121748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EC2F-05E6-30FE-3BAE-80232F8AB891}"/>
              </a:ext>
            </a:extLst>
          </p:cNvPr>
          <p:cNvSpPr>
            <a:spLocks noGrp="1"/>
          </p:cNvSpPr>
          <p:nvPr>
            <p:ph type="title"/>
          </p:nvPr>
        </p:nvSpPr>
        <p:spPr/>
        <p:txBody>
          <a:bodyPr/>
          <a:lstStyle/>
          <a:p>
            <a:r>
              <a:rPr lang="en-US" dirty="0"/>
              <a:t>Modality Scheduled Procedure Step Service</a:t>
            </a:r>
            <a:br>
              <a:rPr lang="en-US" dirty="0"/>
            </a:br>
            <a:r>
              <a:rPr lang="en-US" sz="1800" dirty="0"/>
              <a:t>DIMSE Relation and SYNTAX</a:t>
            </a:r>
            <a:endParaRPr lang="en-US" dirty="0"/>
          </a:p>
        </p:txBody>
      </p:sp>
      <p:sp>
        <p:nvSpPr>
          <p:cNvPr id="4" name="Date Placeholder 3">
            <a:extLst>
              <a:ext uri="{FF2B5EF4-FFF2-40B4-BE49-F238E27FC236}">
                <a16:creationId xmlns:a16="http://schemas.microsoft.com/office/drawing/2014/main" id="{CE46DB7B-A76F-7506-368C-52E33376267F}"/>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EAAE0F4C-76E5-0A13-F88A-4FA2032574D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5AB9FF9-7703-CCCD-861E-E66535AC74E9}"/>
              </a:ext>
            </a:extLst>
          </p:cNvPr>
          <p:cNvSpPr>
            <a:spLocks noGrp="1"/>
          </p:cNvSpPr>
          <p:nvPr>
            <p:ph type="sldNum" sz="quarter" idx="4"/>
          </p:nvPr>
        </p:nvSpPr>
        <p:spPr/>
        <p:txBody>
          <a:bodyPr/>
          <a:lstStyle/>
          <a:p>
            <a:fld id="{D57F1E4F-1CFF-5643-939E-217C01CDF565}" type="slidenum">
              <a:rPr lang="en-US" smtClean="0"/>
              <a:pPr/>
              <a:t>5</a:t>
            </a:fld>
            <a:endParaRPr lang="en-US" dirty="0"/>
          </a:p>
        </p:txBody>
      </p:sp>
      <p:graphicFrame>
        <p:nvGraphicFramePr>
          <p:cNvPr id="18" name="Content Placeholder 17">
            <a:extLst>
              <a:ext uri="{FF2B5EF4-FFF2-40B4-BE49-F238E27FC236}">
                <a16:creationId xmlns:a16="http://schemas.microsoft.com/office/drawing/2014/main" id="{6768FCAC-4D2A-3AEF-E85E-497A0F7739FC}"/>
              </a:ext>
            </a:extLst>
          </p:cNvPr>
          <p:cNvGraphicFramePr>
            <a:graphicFrameLocks noGrp="1"/>
          </p:cNvGraphicFramePr>
          <p:nvPr>
            <p:ph idx="1"/>
            <p:extLst>
              <p:ext uri="{D42A27DB-BD31-4B8C-83A1-F6EECF244321}">
                <p14:modId xmlns:p14="http://schemas.microsoft.com/office/powerpoint/2010/main" val="3836365327"/>
              </p:ext>
            </p:extLst>
          </p:nvPr>
        </p:nvGraphicFramePr>
        <p:xfrm>
          <a:off x="581025" y="2181225"/>
          <a:ext cx="6536055" cy="741680"/>
        </p:xfrm>
        <a:graphic>
          <a:graphicData uri="http://schemas.openxmlformats.org/drawingml/2006/table">
            <a:tbl>
              <a:tblPr firstRow="1" bandRow="1">
                <a:tableStyleId>{7DF18680-E054-41AD-8BC1-D1AEF772440D}</a:tableStyleId>
              </a:tblPr>
              <a:tblGrid>
                <a:gridCol w="1489075">
                  <a:extLst>
                    <a:ext uri="{9D8B030D-6E8A-4147-A177-3AD203B41FA5}">
                      <a16:colId xmlns:a16="http://schemas.microsoft.com/office/drawing/2014/main" val="3339544296"/>
                    </a:ext>
                  </a:extLst>
                </a:gridCol>
                <a:gridCol w="1612900">
                  <a:extLst>
                    <a:ext uri="{9D8B030D-6E8A-4147-A177-3AD203B41FA5}">
                      <a16:colId xmlns:a16="http://schemas.microsoft.com/office/drawing/2014/main" val="2470649484"/>
                    </a:ext>
                  </a:extLst>
                </a:gridCol>
                <a:gridCol w="1562100">
                  <a:extLst>
                    <a:ext uri="{9D8B030D-6E8A-4147-A177-3AD203B41FA5}">
                      <a16:colId xmlns:a16="http://schemas.microsoft.com/office/drawing/2014/main" val="728669459"/>
                    </a:ext>
                  </a:extLst>
                </a:gridCol>
                <a:gridCol w="1871980">
                  <a:extLst>
                    <a:ext uri="{9D8B030D-6E8A-4147-A177-3AD203B41FA5}">
                      <a16:colId xmlns:a16="http://schemas.microsoft.com/office/drawing/2014/main" val="835499106"/>
                    </a:ext>
                  </a:extLst>
                </a:gridCol>
              </a:tblGrid>
              <a:tr h="370840">
                <a:tc>
                  <a:txBody>
                    <a:bodyPr/>
                    <a:lstStyle/>
                    <a:p>
                      <a:pPr algn="ctr" hangingPunct="0">
                        <a:spcBef>
                          <a:spcPts val="200"/>
                        </a:spcBef>
                        <a:spcAft>
                          <a:spcPts val="200"/>
                        </a:spcAft>
                        <a:buNone/>
                      </a:pPr>
                      <a:r>
                        <a:rPr lang="en-US" sz="1600" b="1" dirty="0">
                          <a:effectLst/>
                        </a:rPr>
                        <a:t>Transaction</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dirty="0">
                          <a:effectLst/>
                        </a:rPr>
                        <a:t>DIMSE Service</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2998230"/>
                  </a:ext>
                </a:extLst>
              </a:tr>
              <a:tr h="370840">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Search</a:t>
                      </a:r>
                    </a:p>
                  </a:txBody>
                  <a:tcPr marL="68580" marR="68580" marT="0" marB="0" anchor="ctr">
                    <a:solidFill>
                      <a:schemeClr val="accent5">
                        <a:lumMod val="20000"/>
                        <a:lumOff val="80000"/>
                      </a:schemeClr>
                    </a:solidFill>
                  </a:tcPr>
                </a:tc>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Query Worklist</a:t>
                      </a:r>
                    </a:p>
                  </a:txBody>
                  <a:tcPr marL="68580" marR="68580" marT="0" marB="0" anchor="ctr">
                    <a:solidFill>
                      <a:schemeClr val="accent5">
                        <a:lumMod val="20000"/>
                        <a:lumOff val="80000"/>
                      </a:schemeClr>
                    </a:solidFill>
                  </a:tcPr>
                </a:tc>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PS3.4, K.4</a:t>
                      </a:r>
                    </a:p>
                  </a:txBody>
                  <a:tcPr marL="68580" marR="68580" marT="0" marB="0" anchor="ctr">
                    <a:solidFill>
                      <a:schemeClr val="accent5">
                        <a:lumMod val="20000"/>
                        <a:lumOff val="80000"/>
                      </a:schemeClr>
                    </a:solidFill>
                  </a:tcPr>
                </a:tc>
                <a:tc>
                  <a:txBody>
                    <a:bodyPr/>
                    <a:lstStyle/>
                    <a:p>
                      <a:pPr marL="0" algn="l" defTabSz="457200" rtl="0" eaLnBrk="1" latinLnBrk="0" hangingPunct="0">
                        <a:spcBef>
                          <a:spcPts val="200"/>
                        </a:spcBef>
                        <a:spcAft>
                          <a:spcPts val="200"/>
                        </a:spcAft>
                        <a:buNone/>
                      </a:pPr>
                      <a:r>
                        <a:rPr lang="en-US" sz="1600" kern="1200" dirty="0">
                          <a:solidFill>
                            <a:schemeClr val="dk1"/>
                          </a:solidFill>
                          <a:effectLst/>
                          <a:latin typeface="+mn-lt"/>
                          <a:ea typeface="+mn-ea"/>
                          <a:cs typeface="+mn-cs"/>
                        </a:rPr>
                        <a:t>C-FIND</a:t>
                      </a:r>
                    </a:p>
                  </a:txBody>
                  <a:tcPr marL="68580" marR="68580" marT="0" marB="0" anchor="ctr">
                    <a:solidFill>
                      <a:schemeClr val="accent5">
                        <a:lumMod val="20000"/>
                        <a:lumOff val="80000"/>
                      </a:schemeClr>
                    </a:solidFill>
                  </a:tcPr>
                </a:tc>
                <a:extLst>
                  <a:ext uri="{0D108BD9-81ED-4DB2-BD59-A6C34878D82A}">
                    <a16:rowId xmlns:a16="http://schemas.microsoft.com/office/drawing/2014/main" val="3578475225"/>
                  </a:ext>
                </a:extLst>
              </a:tr>
            </a:tbl>
          </a:graphicData>
        </a:graphic>
      </p:graphicFrame>
      <p:graphicFrame>
        <p:nvGraphicFramePr>
          <p:cNvPr id="21" name="Table 20">
            <a:extLst>
              <a:ext uri="{FF2B5EF4-FFF2-40B4-BE49-F238E27FC236}">
                <a16:creationId xmlns:a16="http://schemas.microsoft.com/office/drawing/2014/main" id="{0D232D18-31A0-B811-A0FA-4B5B0E7EB9BD}"/>
              </a:ext>
            </a:extLst>
          </p:cNvPr>
          <p:cNvGraphicFramePr>
            <a:graphicFrameLocks noGrp="1"/>
          </p:cNvGraphicFramePr>
          <p:nvPr>
            <p:extLst>
              <p:ext uri="{D42A27DB-BD31-4B8C-83A1-F6EECF244321}">
                <p14:modId xmlns:p14="http://schemas.microsoft.com/office/powerpoint/2010/main" val="1817253276"/>
              </p:ext>
            </p:extLst>
          </p:nvPr>
        </p:nvGraphicFramePr>
        <p:xfrm>
          <a:off x="581025" y="3170556"/>
          <a:ext cx="11029950" cy="1529080"/>
        </p:xfrm>
        <a:graphic>
          <a:graphicData uri="http://schemas.openxmlformats.org/drawingml/2006/table">
            <a:tbl>
              <a:tblPr firstRow="1">
                <a:tableStyleId>{7DF18680-E054-41AD-8BC1-D1AEF772440D}</a:tableStyleId>
              </a:tblPr>
              <a:tblGrid>
                <a:gridCol w="1514475">
                  <a:extLst>
                    <a:ext uri="{9D8B030D-6E8A-4147-A177-3AD203B41FA5}">
                      <a16:colId xmlns:a16="http://schemas.microsoft.com/office/drawing/2014/main" val="3505299169"/>
                    </a:ext>
                  </a:extLst>
                </a:gridCol>
                <a:gridCol w="9515475">
                  <a:extLst>
                    <a:ext uri="{9D8B030D-6E8A-4147-A177-3AD203B41FA5}">
                      <a16:colId xmlns:a16="http://schemas.microsoft.com/office/drawing/2014/main" val="1368822922"/>
                    </a:ext>
                  </a:extLst>
                </a:gridCol>
              </a:tblGrid>
              <a:tr h="370840">
                <a:tc>
                  <a:txBody>
                    <a:bodyPr/>
                    <a:lstStyle/>
                    <a:p>
                      <a:r>
                        <a:rPr lang="en-US" sz="1600" dirty="0"/>
                        <a:t>Transaction</a:t>
                      </a:r>
                    </a:p>
                  </a:txBody>
                  <a:tcPr/>
                </a:tc>
                <a:tc>
                  <a:txBody>
                    <a:bodyPr/>
                    <a:lstStyle/>
                    <a:p>
                      <a:r>
                        <a:rPr lang="en-US" sz="1600" dirty="0"/>
                        <a:t>Request Syntax</a:t>
                      </a:r>
                    </a:p>
                  </a:txBody>
                  <a:tcPr/>
                </a:tc>
                <a:extLst>
                  <a:ext uri="{0D108BD9-81ED-4DB2-BD59-A6C34878D82A}">
                    <a16:rowId xmlns:a16="http://schemas.microsoft.com/office/drawing/2014/main" val="2307041654"/>
                  </a:ext>
                </a:extLst>
              </a:tr>
              <a:tr h="370840">
                <a:tc>
                  <a:txBody>
                    <a:bodyPr/>
                    <a:lstStyle/>
                    <a:p>
                      <a:pPr hangingPunct="0">
                        <a:spcBef>
                          <a:spcPts val="200"/>
                        </a:spcBef>
                        <a:spcAft>
                          <a:spcPts val="200"/>
                        </a:spcAft>
                        <a:buNone/>
                      </a:pPr>
                      <a:r>
                        <a:rPr lang="en-US" sz="1600" dirty="0">
                          <a:effectLst/>
                        </a:rPr>
                        <a:t>Search</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GET SP /modality-scheduled-procedure-steps?{&amp;match*}{&amp;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includefield</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fuzzymatching</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}{&amp;offset}{&amp;limit} SP version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Accept: 1#media-type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*(header-field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a:buNone/>
                      </a:pPr>
                      <a:r>
                        <a:rPr lang="en-US" sz="1400" dirty="0">
                          <a:effectLst/>
                          <a:latin typeface="Noto Sans Mono ExtraCondensed M" panose="020B0509040504020204" pitchFamily="50" charset="0"/>
                          <a:ea typeface="Times New Roman" panose="02020603050405020304" pitchFamily="18" charset="0"/>
                        </a:rPr>
                        <a:t>CRLF</a:t>
                      </a:r>
                      <a:endParaRPr lang="en-US" sz="1400" dirty="0"/>
                    </a:p>
                  </a:txBody>
                  <a:tcPr>
                    <a:solidFill>
                      <a:schemeClr val="accent5">
                        <a:lumMod val="20000"/>
                        <a:lumOff val="80000"/>
                      </a:schemeClr>
                    </a:solidFill>
                  </a:tcPr>
                </a:tc>
                <a:extLst>
                  <a:ext uri="{0D108BD9-81ED-4DB2-BD59-A6C34878D82A}">
                    <a16:rowId xmlns:a16="http://schemas.microsoft.com/office/drawing/2014/main" val="1882421464"/>
                  </a:ext>
                </a:extLst>
              </a:tr>
            </a:tbl>
          </a:graphicData>
        </a:graphic>
      </p:graphicFrame>
    </p:spTree>
    <p:extLst>
      <p:ext uri="{BB962C8B-B14F-4D97-AF65-F5344CB8AC3E}">
        <p14:creationId xmlns:p14="http://schemas.microsoft.com/office/powerpoint/2010/main" val="39881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459F-968F-34AE-4116-7EB25CB0BA8C}"/>
              </a:ext>
            </a:extLst>
          </p:cNvPr>
          <p:cNvSpPr>
            <a:spLocks noGrp="1"/>
          </p:cNvSpPr>
          <p:nvPr>
            <p:ph type="title"/>
          </p:nvPr>
        </p:nvSpPr>
        <p:spPr/>
        <p:txBody>
          <a:bodyPr/>
          <a:lstStyle/>
          <a:p>
            <a:r>
              <a:rPr lang="en-US" dirty="0"/>
              <a:t>Modality Performed Procedure Step Service</a:t>
            </a:r>
            <a:br>
              <a:rPr lang="en-US" dirty="0"/>
            </a:br>
            <a:r>
              <a:rPr lang="en-US" sz="1800" dirty="0" err="1"/>
              <a:t>RESources</a:t>
            </a:r>
            <a:r>
              <a:rPr lang="en-US" sz="1800" dirty="0"/>
              <a:t> and Transactions</a:t>
            </a:r>
            <a:endParaRPr lang="en-US" dirty="0"/>
          </a:p>
        </p:txBody>
      </p:sp>
      <p:graphicFrame>
        <p:nvGraphicFramePr>
          <p:cNvPr id="10" name="Content Placeholder 9">
            <a:extLst>
              <a:ext uri="{FF2B5EF4-FFF2-40B4-BE49-F238E27FC236}">
                <a16:creationId xmlns:a16="http://schemas.microsoft.com/office/drawing/2014/main" id="{8FE05E01-82A9-F5A4-78BD-E2FE9C6B6D26}"/>
              </a:ext>
            </a:extLst>
          </p:cNvPr>
          <p:cNvGraphicFramePr>
            <a:graphicFrameLocks noGrp="1"/>
          </p:cNvGraphicFramePr>
          <p:nvPr>
            <p:ph idx="1"/>
            <p:extLst>
              <p:ext uri="{D42A27DB-BD31-4B8C-83A1-F6EECF244321}">
                <p14:modId xmlns:p14="http://schemas.microsoft.com/office/powerpoint/2010/main" val="3319912979"/>
              </p:ext>
            </p:extLst>
          </p:nvPr>
        </p:nvGraphicFramePr>
        <p:xfrm>
          <a:off x="581025" y="1985645"/>
          <a:ext cx="11029950" cy="741680"/>
        </p:xfrm>
        <a:graphic>
          <a:graphicData uri="http://schemas.openxmlformats.org/drawingml/2006/table">
            <a:tbl>
              <a:tblPr firstRow="1">
                <a:tableStyleId>{7DF18680-E054-41AD-8BC1-D1AEF772440D}</a:tableStyleId>
              </a:tblPr>
              <a:tblGrid>
                <a:gridCol w="3067050">
                  <a:extLst>
                    <a:ext uri="{9D8B030D-6E8A-4147-A177-3AD203B41FA5}">
                      <a16:colId xmlns:a16="http://schemas.microsoft.com/office/drawing/2014/main" val="3178247660"/>
                    </a:ext>
                  </a:extLst>
                </a:gridCol>
                <a:gridCol w="4267200">
                  <a:extLst>
                    <a:ext uri="{9D8B030D-6E8A-4147-A177-3AD203B41FA5}">
                      <a16:colId xmlns:a16="http://schemas.microsoft.com/office/drawing/2014/main" val="2534245529"/>
                    </a:ext>
                  </a:extLst>
                </a:gridCol>
                <a:gridCol w="3695700">
                  <a:extLst>
                    <a:ext uri="{9D8B030D-6E8A-4147-A177-3AD203B41FA5}">
                      <a16:colId xmlns:a16="http://schemas.microsoft.com/office/drawing/2014/main" val="3496559803"/>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URI Template</a:t>
                      </a:r>
                      <a:r>
                        <a:rPr lang="en-US" sz="1200" b="0" dirty="0">
                          <a:effectLst/>
                        </a:rPr>
                        <a:t>  </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3992746289"/>
                  </a:ext>
                </a:extLst>
              </a:tr>
              <a:tr h="370840">
                <a:tc>
                  <a:txBody>
                    <a:bodyPr/>
                    <a:lstStyle/>
                    <a:p>
                      <a:pPr hangingPunct="0">
                        <a:spcBef>
                          <a:spcPts val="200"/>
                        </a:spcBef>
                        <a:spcAft>
                          <a:spcPts val="200"/>
                        </a:spcAft>
                        <a:buNone/>
                      </a:pPr>
                      <a:r>
                        <a:rPr lang="en-US" sz="1600" dirty="0">
                          <a:effectLst/>
                        </a:rPr>
                        <a:t>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/modality-performed-procedure-steps/{</a:t>
                      </a:r>
                      <a:r>
                        <a:rPr lang="en-US" sz="1600" dirty="0" err="1">
                          <a:effectLst/>
                        </a:rPr>
                        <a:t>mppsUID</a:t>
                      </a:r>
                      <a:r>
                        <a:rPr lang="en-US" sz="1600" dirty="0">
                          <a:effectLst/>
                        </a:rPr>
                        <a: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A 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solidFill>
                      <a:schemeClr val="accent5">
                        <a:lumMod val="20000"/>
                        <a:lumOff val="80000"/>
                      </a:schemeClr>
                    </a:solidFill>
                  </a:tcPr>
                </a:tc>
                <a:extLst>
                  <a:ext uri="{0D108BD9-81ED-4DB2-BD59-A6C34878D82A}">
                    <a16:rowId xmlns:a16="http://schemas.microsoft.com/office/drawing/2014/main" val="3304413503"/>
                  </a:ext>
                </a:extLst>
              </a:tr>
            </a:tbl>
          </a:graphicData>
        </a:graphic>
      </p:graphicFrame>
      <p:sp>
        <p:nvSpPr>
          <p:cNvPr id="4" name="Date Placeholder 3">
            <a:extLst>
              <a:ext uri="{FF2B5EF4-FFF2-40B4-BE49-F238E27FC236}">
                <a16:creationId xmlns:a16="http://schemas.microsoft.com/office/drawing/2014/main" id="{307E57C2-EB72-BA55-CE3A-5FA66985FA26}"/>
              </a:ext>
            </a:extLst>
          </p:cNvPr>
          <p:cNvSpPr>
            <a:spLocks noGrp="1"/>
          </p:cNvSpPr>
          <p:nvPr>
            <p:ph type="dt" sz="half" idx="2"/>
          </p:nvPr>
        </p:nvSpPr>
        <p:spPr>
          <a:xfrm>
            <a:off x="7605951" y="6421963"/>
            <a:ext cx="2844799" cy="365125"/>
          </a:xfrm>
        </p:spPr>
        <p:txBody>
          <a:bodyPr/>
          <a:lstStyle/>
          <a:p>
            <a:r>
              <a:rPr lang="en-US" dirty="0"/>
              <a:t>September 2025</a:t>
            </a:r>
          </a:p>
        </p:txBody>
      </p:sp>
      <p:sp>
        <p:nvSpPr>
          <p:cNvPr id="5" name="Footer Placeholder 4">
            <a:extLst>
              <a:ext uri="{FF2B5EF4-FFF2-40B4-BE49-F238E27FC236}">
                <a16:creationId xmlns:a16="http://schemas.microsoft.com/office/drawing/2014/main" id="{0459A8C7-49F2-D0F4-0BE5-A89E4CC3664F}"/>
              </a:ext>
            </a:extLst>
          </p:cNvPr>
          <p:cNvSpPr>
            <a:spLocks noGrp="1"/>
          </p:cNvSpPr>
          <p:nvPr>
            <p:ph type="ftr" sz="quarter" idx="3"/>
          </p:nvPr>
        </p:nvSpPr>
        <p:spPr>
          <a:xfrm>
            <a:off x="581192" y="6417637"/>
            <a:ext cx="6917210" cy="365125"/>
          </a:xfrm>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10115D8-415C-0ED4-1E7C-15F2D33BB186}"/>
              </a:ext>
            </a:extLst>
          </p:cNvPr>
          <p:cNvSpPr>
            <a:spLocks noGrp="1"/>
          </p:cNvSpPr>
          <p:nvPr>
            <p:ph type="sldNum" sz="quarter" idx="4"/>
          </p:nvPr>
        </p:nvSpPr>
        <p:spPr>
          <a:xfrm>
            <a:off x="10558300" y="6421963"/>
            <a:ext cx="1052510" cy="365125"/>
          </a:xfrm>
        </p:spPr>
        <p:txBody>
          <a:bodyPr/>
          <a:lstStyle/>
          <a:p>
            <a:fld id="{D57F1E4F-1CFF-5643-939E-217C01CDF565}" type="slidenum">
              <a:rPr lang="en-US" smtClean="0"/>
              <a:pPr/>
              <a:t>6</a:t>
            </a:fld>
            <a:endParaRPr lang="en-US" dirty="0"/>
          </a:p>
        </p:txBody>
      </p:sp>
      <p:graphicFrame>
        <p:nvGraphicFramePr>
          <p:cNvPr id="11" name="Table 10">
            <a:extLst>
              <a:ext uri="{FF2B5EF4-FFF2-40B4-BE49-F238E27FC236}">
                <a16:creationId xmlns:a16="http://schemas.microsoft.com/office/drawing/2014/main" id="{234AB5D1-33D4-BEC8-87EE-48A50368274D}"/>
              </a:ext>
            </a:extLst>
          </p:cNvPr>
          <p:cNvGraphicFramePr>
            <a:graphicFrameLocks noGrp="1"/>
          </p:cNvGraphicFramePr>
          <p:nvPr>
            <p:extLst>
              <p:ext uri="{D42A27DB-BD31-4B8C-83A1-F6EECF244321}">
                <p14:modId xmlns:p14="http://schemas.microsoft.com/office/powerpoint/2010/main" val="2069698058"/>
              </p:ext>
            </p:extLst>
          </p:nvPr>
        </p:nvGraphicFramePr>
        <p:xfrm>
          <a:off x="581024" y="3375094"/>
          <a:ext cx="11029615" cy="2321560"/>
        </p:xfrm>
        <a:graphic>
          <a:graphicData uri="http://schemas.openxmlformats.org/drawingml/2006/table">
            <a:tbl>
              <a:tblPr firstRow="1">
                <a:tableStyleId>{7DF18680-E054-41AD-8BC1-D1AEF772440D}</a:tableStyleId>
              </a:tblPr>
              <a:tblGrid>
                <a:gridCol w="1260476">
                  <a:extLst>
                    <a:ext uri="{9D8B030D-6E8A-4147-A177-3AD203B41FA5}">
                      <a16:colId xmlns:a16="http://schemas.microsoft.com/office/drawing/2014/main" val="3600291290"/>
                    </a:ext>
                  </a:extLst>
                </a:gridCol>
                <a:gridCol w="990600">
                  <a:extLst>
                    <a:ext uri="{9D8B030D-6E8A-4147-A177-3AD203B41FA5}">
                      <a16:colId xmlns:a16="http://schemas.microsoft.com/office/drawing/2014/main" val="1226237600"/>
                    </a:ext>
                  </a:extLst>
                </a:gridCol>
                <a:gridCol w="2400300">
                  <a:extLst>
                    <a:ext uri="{9D8B030D-6E8A-4147-A177-3AD203B41FA5}">
                      <a16:colId xmlns:a16="http://schemas.microsoft.com/office/drawing/2014/main" val="2978770148"/>
                    </a:ext>
                  </a:extLst>
                </a:gridCol>
                <a:gridCol w="1816100">
                  <a:extLst>
                    <a:ext uri="{9D8B030D-6E8A-4147-A177-3AD203B41FA5}">
                      <a16:colId xmlns:a16="http://schemas.microsoft.com/office/drawing/2014/main" val="2599946615"/>
                    </a:ext>
                  </a:extLst>
                </a:gridCol>
                <a:gridCol w="4562139">
                  <a:extLst>
                    <a:ext uri="{9D8B030D-6E8A-4147-A177-3AD203B41FA5}">
                      <a16:colId xmlns:a16="http://schemas.microsoft.com/office/drawing/2014/main" val="3716949675"/>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a:effectLst/>
                        </a:rPr>
                        <a:t>Description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0283410"/>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4100295166"/>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POST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F.7.2-1 (N-CREATE)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none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Creates a new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26023423"/>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POST  </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F.7.2-1 (N-SET)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Updates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73029005"/>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GET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a:effectLst/>
                        </a:rPr>
                        <a:t>dataset according to PS3.4, Table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hangingPunct="0">
                        <a:spcBef>
                          <a:spcPts val="200"/>
                        </a:spcBef>
                        <a:spcAft>
                          <a:spcPts val="200"/>
                        </a:spcAft>
                        <a:buNone/>
                      </a:pPr>
                      <a:r>
                        <a:rPr lang="en-US" sz="1600" dirty="0">
                          <a:effectLst/>
                        </a:rPr>
                        <a:t>Retrieves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41974744"/>
                  </a:ext>
                </a:extLst>
              </a:tr>
            </a:tbl>
          </a:graphicData>
        </a:graphic>
      </p:graphicFrame>
    </p:spTree>
    <p:extLst>
      <p:ext uri="{BB962C8B-B14F-4D97-AF65-F5344CB8AC3E}">
        <p14:creationId xmlns:p14="http://schemas.microsoft.com/office/powerpoint/2010/main" val="201930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119-14EC-94F4-5C54-23E6F6F55A5A}"/>
              </a:ext>
            </a:extLst>
          </p:cNvPr>
          <p:cNvSpPr>
            <a:spLocks noGrp="1"/>
          </p:cNvSpPr>
          <p:nvPr>
            <p:ph type="title"/>
          </p:nvPr>
        </p:nvSpPr>
        <p:spPr/>
        <p:txBody>
          <a:bodyPr/>
          <a:lstStyle/>
          <a:p>
            <a:r>
              <a:rPr lang="en-US" dirty="0"/>
              <a:t>Modality Performed Procedure Step Service</a:t>
            </a:r>
            <a:br>
              <a:rPr lang="en-US" dirty="0"/>
            </a:br>
            <a:r>
              <a:rPr lang="en-US" sz="1800" dirty="0"/>
              <a:t>DIMSE Relation</a:t>
            </a:r>
            <a:endParaRPr lang="en-US" dirty="0"/>
          </a:p>
        </p:txBody>
      </p:sp>
      <p:graphicFrame>
        <p:nvGraphicFramePr>
          <p:cNvPr id="7" name="Content Placeholder 6">
            <a:extLst>
              <a:ext uri="{FF2B5EF4-FFF2-40B4-BE49-F238E27FC236}">
                <a16:creationId xmlns:a16="http://schemas.microsoft.com/office/drawing/2014/main" id="{CE8835CD-0DE5-3D8B-D8D8-0F7EB0E80D42}"/>
              </a:ext>
            </a:extLst>
          </p:cNvPr>
          <p:cNvGraphicFramePr>
            <a:graphicFrameLocks noGrp="1"/>
          </p:cNvGraphicFramePr>
          <p:nvPr>
            <p:ph idx="1"/>
            <p:extLst>
              <p:ext uri="{D42A27DB-BD31-4B8C-83A1-F6EECF244321}">
                <p14:modId xmlns:p14="http://schemas.microsoft.com/office/powerpoint/2010/main" val="1068856377"/>
              </p:ext>
            </p:extLst>
          </p:nvPr>
        </p:nvGraphicFramePr>
        <p:xfrm>
          <a:off x="581025" y="2181225"/>
          <a:ext cx="7178675" cy="1483360"/>
        </p:xfrm>
        <a:graphic>
          <a:graphicData uri="http://schemas.openxmlformats.org/drawingml/2006/table">
            <a:tbl>
              <a:tblPr firstRow="1">
                <a:tableStyleId>{7DF18680-E054-41AD-8BC1-D1AEF772440D}</a:tableStyleId>
              </a:tblPr>
              <a:tblGrid>
                <a:gridCol w="1539875">
                  <a:extLst>
                    <a:ext uri="{9D8B030D-6E8A-4147-A177-3AD203B41FA5}">
                      <a16:colId xmlns:a16="http://schemas.microsoft.com/office/drawing/2014/main" val="4040002323"/>
                    </a:ext>
                  </a:extLst>
                </a:gridCol>
                <a:gridCol w="2514600">
                  <a:extLst>
                    <a:ext uri="{9D8B030D-6E8A-4147-A177-3AD203B41FA5}">
                      <a16:colId xmlns:a16="http://schemas.microsoft.com/office/drawing/2014/main" val="2807320551"/>
                    </a:ext>
                  </a:extLst>
                </a:gridCol>
                <a:gridCol w="1244600">
                  <a:extLst>
                    <a:ext uri="{9D8B030D-6E8A-4147-A177-3AD203B41FA5}">
                      <a16:colId xmlns:a16="http://schemas.microsoft.com/office/drawing/2014/main" val="3559271138"/>
                    </a:ext>
                  </a:extLst>
                </a:gridCol>
                <a:gridCol w="1879600">
                  <a:extLst>
                    <a:ext uri="{9D8B030D-6E8A-4147-A177-3AD203B41FA5}">
                      <a16:colId xmlns:a16="http://schemas.microsoft.com/office/drawing/2014/main" val="2666899210"/>
                    </a:ext>
                  </a:extLst>
                </a:gridCol>
              </a:tblGrid>
              <a:tr h="370840">
                <a:tc>
                  <a:txBody>
                    <a:bodyPr/>
                    <a:lstStyle/>
                    <a:p>
                      <a:pPr algn="ctr" hangingPunct="0">
                        <a:spcBef>
                          <a:spcPts val="200"/>
                        </a:spcBef>
                        <a:spcAft>
                          <a:spcPts val="200"/>
                        </a:spcAft>
                        <a:buNone/>
                      </a:pPr>
                      <a:r>
                        <a:rPr lang="en-US" sz="1600" b="1" dirty="0">
                          <a:effectLst/>
                        </a:rPr>
                        <a:t>Transaction</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hangingPunct="0">
                        <a:spcBef>
                          <a:spcPts val="200"/>
                        </a:spcBef>
                        <a:spcAft>
                          <a:spcPts val="200"/>
                        </a:spcAft>
                        <a:buNone/>
                      </a:pPr>
                      <a:r>
                        <a:rPr lang="en-US" sz="1600" b="1" dirty="0">
                          <a:effectLst/>
                        </a:rPr>
                        <a:t>DIMSE Service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876597"/>
                  </a:ext>
                </a:extLst>
              </a:tr>
              <a:tr h="370840">
                <a:tc>
                  <a:txBody>
                    <a:bodyPr/>
                    <a:lstStyle/>
                    <a:p>
                      <a:pPr hangingPunct="0">
                        <a:spcBef>
                          <a:spcPts val="200"/>
                        </a:spcBef>
                        <a:spcAft>
                          <a:spcPts val="200"/>
                        </a:spcAft>
                        <a:buNone/>
                      </a:pPr>
                      <a:r>
                        <a:rPr lang="en-US" sz="1600">
                          <a:effectLst/>
                        </a:rPr>
                        <a:t>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Create MPPS Instance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PS3.4, F.7.2.1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N-CREATE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201799611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Set MPPS Information</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PS3.4, F.7.2.2</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771102512"/>
                  </a:ext>
                </a:extLst>
              </a:tr>
              <a:tr h="370840">
                <a:tc>
                  <a:txBody>
                    <a:bodyPr/>
                    <a:lstStyle/>
                    <a:p>
                      <a:pPr hangingPunct="0">
                        <a:spcBef>
                          <a:spcPts val="200"/>
                        </a:spcBef>
                        <a:spcAft>
                          <a:spcPts val="200"/>
                        </a:spcAft>
                        <a:buNone/>
                      </a:pPr>
                      <a:r>
                        <a:rPr lang="en-US" sz="1600">
                          <a:effectLst/>
                        </a:rPr>
                        <a:t>Retrieve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Get MPPS Information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a:effectLst/>
                        </a:rPr>
                        <a:t>PS3.4,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N-GET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947646028"/>
                  </a:ext>
                </a:extLst>
              </a:tr>
            </a:tbl>
          </a:graphicData>
        </a:graphic>
      </p:graphicFrame>
      <p:sp>
        <p:nvSpPr>
          <p:cNvPr id="4" name="Date Placeholder 3">
            <a:extLst>
              <a:ext uri="{FF2B5EF4-FFF2-40B4-BE49-F238E27FC236}">
                <a16:creationId xmlns:a16="http://schemas.microsoft.com/office/drawing/2014/main" id="{F041E2AD-F345-6E7B-3F15-8BFDADC75EF5}"/>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7C5EA4F3-D131-F32C-E1C1-A4C7C46B674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5C4BBFE-A501-3132-A49B-4C8CE9036491}"/>
              </a:ext>
            </a:extLst>
          </p:cNvPr>
          <p:cNvSpPr>
            <a:spLocks noGrp="1"/>
          </p:cNvSpPr>
          <p:nvPr>
            <p:ph type="sldNum" sz="quarter" idx="4"/>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8119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5894-C509-D1FB-40FD-28C4A305507A}"/>
              </a:ext>
            </a:extLst>
          </p:cNvPr>
          <p:cNvSpPr>
            <a:spLocks noGrp="1"/>
          </p:cNvSpPr>
          <p:nvPr>
            <p:ph type="title"/>
          </p:nvPr>
        </p:nvSpPr>
        <p:spPr/>
        <p:txBody>
          <a:bodyPr/>
          <a:lstStyle/>
          <a:p>
            <a:r>
              <a:rPr lang="en-US" dirty="0"/>
              <a:t>Modality Performed Procedure Step Service</a:t>
            </a:r>
            <a:br>
              <a:rPr lang="en-US" dirty="0"/>
            </a:br>
            <a:r>
              <a:rPr lang="en-US" sz="1800" dirty="0"/>
              <a:t>SYNTAX</a:t>
            </a:r>
            <a:endParaRPr lang="en-US" dirty="0"/>
          </a:p>
        </p:txBody>
      </p:sp>
      <p:graphicFrame>
        <p:nvGraphicFramePr>
          <p:cNvPr id="7" name="Content Placeholder 6">
            <a:extLst>
              <a:ext uri="{FF2B5EF4-FFF2-40B4-BE49-F238E27FC236}">
                <a16:creationId xmlns:a16="http://schemas.microsoft.com/office/drawing/2014/main" id="{1047DFBC-4C1F-0481-B684-62F918DE2B0F}"/>
              </a:ext>
            </a:extLst>
          </p:cNvPr>
          <p:cNvGraphicFramePr>
            <a:graphicFrameLocks noGrp="1"/>
          </p:cNvGraphicFramePr>
          <p:nvPr>
            <p:ph idx="1"/>
            <p:extLst>
              <p:ext uri="{D42A27DB-BD31-4B8C-83A1-F6EECF244321}">
                <p14:modId xmlns:p14="http://schemas.microsoft.com/office/powerpoint/2010/main" val="3955030444"/>
              </p:ext>
            </p:extLst>
          </p:nvPr>
        </p:nvGraphicFramePr>
        <p:xfrm>
          <a:off x="581025" y="2181225"/>
          <a:ext cx="11029950" cy="3632200"/>
        </p:xfrm>
        <a:graphic>
          <a:graphicData uri="http://schemas.openxmlformats.org/drawingml/2006/table">
            <a:tbl>
              <a:tblPr firstRow="1">
                <a:tableStyleId>{7DF18680-E054-41AD-8BC1-D1AEF772440D}</a:tableStyleId>
              </a:tblPr>
              <a:tblGrid>
                <a:gridCol w="1438275">
                  <a:extLst>
                    <a:ext uri="{9D8B030D-6E8A-4147-A177-3AD203B41FA5}">
                      <a16:colId xmlns:a16="http://schemas.microsoft.com/office/drawing/2014/main" val="3765249289"/>
                    </a:ext>
                  </a:extLst>
                </a:gridCol>
                <a:gridCol w="9591675">
                  <a:extLst>
                    <a:ext uri="{9D8B030D-6E8A-4147-A177-3AD203B41FA5}">
                      <a16:colId xmlns:a16="http://schemas.microsoft.com/office/drawing/2014/main" val="3302741916"/>
                    </a:ext>
                  </a:extLst>
                </a:gridCol>
              </a:tblGrid>
              <a:tr h="370840">
                <a:tc>
                  <a:txBody>
                    <a:bodyPr/>
                    <a:lstStyle/>
                    <a:p>
                      <a:r>
                        <a:rPr lang="en-US" dirty="0"/>
                        <a:t>Transaction</a:t>
                      </a:r>
                    </a:p>
                  </a:txBody>
                  <a:tcPr/>
                </a:tc>
                <a:tc>
                  <a:txBody>
                    <a:bodyPr/>
                    <a:lstStyle/>
                    <a:p>
                      <a:r>
                        <a:rPr lang="en-US" dirty="0"/>
                        <a:t>Request Syntax</a:t>
                      </a:r>
                    </a:p>
                  </a:txBody>
                  <a:tcPr/>
                </a:tc>
                <a:extLst>
                  <a:ext uri="{0D108BD9-81ED-4DB2-BD59-A6C34878D82A}">
                    <a16:rowId xmlns:a16="http://schemas.microsoft.com/office/drawing/2014/main" val="546136581"/>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POST SP /modality-performed-procedure-steps/{</a:t>
                      </a:r>
                      <a:r>
                        <a:rPr lang="en-US" sz="1400" kern="1200" dirty="0" err="1">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pPr hangingPunct="0"/>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solidFill>
                      <a:schemeClr val="accent5">
                        <a:lumMod val="20000"/>
                        <a:lumOff val="80000"/>
                      </a:schemeClr>
                    </a:solidFill>
                  </a:tcPr>
                </a:tc>
                <a:extLst>
                  <a:ext uri="{0D108BD9-81ED-4DB2-BD59-A6C34878D82A}">
                    <a16:rowId xmlns:a16="http://schemas.microsoft.com/office/drawing/2014/main" val="321119735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POST SP /modality-performed-procedure-steps/{</a:t>
                      </a:r>
                      <a:r>
                        <a:rPr lang="en-US" sz="1400" b="0" kern="1200" dirty="0" err="1">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}/update SP version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solidFill>
                      <a:schemeClr val="accent5">
                        <a:lumMod val="20000"/>
                        <a:lumOff val="80000"/>
                      </a:schemeClr>
                    </a:solidFill>
                  </a:tcPr>
                </a:tc>
                <a:extLst>
                  <a:ext uri="{0D108BD9-81ED-4DB2-BD59-A6C34878D82A}">
                    <a16:rowId xmlns:a16="http://schemas.microsoft.com/office/drawing/2014/main" val="1653623691"/>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GET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includefield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solidFill>
                      <a:schemeClr val="accent5">
                        <a:lumMod val="20000"/>
                        <a:lumOff val="80000"/>
                      </a:schemeClr>
                    </a:solidFill>
                  </a:tcPr>
                </a:tc>
                <a:extLst>
                  <a:ext uri="{0D108BD9-81ED-4DB2-BD59-A6C34878D82A}">
                    <a16:rowId xmlns:a16="http://schemas.microsoft.com/office/drawing/2014/main" val="3901137819"/>
                  </a:ext>
                </a:extLst>
              </a:tr>
            </a:tbl>
          </a:graphicData>
        </a:graphic>
      </p:graphicFrame>
      <p:sp>
        <p:nvSpPr>
          <p:cNvPr id="4" name="Date Placeholder 3">
            <a:extLst>
              <a:ext uri="{FF2B5EF4-FFF2-40B4-BE49-F238E27FC236}">
                <a16:creationId xmlns:a16="http://schemas.microsoft.com/office/drawing/2014/main" id="{92BC1A42-8F66-F71A-DEE4-7A86A0EC7A18}"/>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D75021FE-E069-429E-B81E-7BC91BA2D06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C01FDD3A-F8D3-7453-5D75-2F5C7FF04A26}"/>
              </a:ext>
            </a:extLst>
          </p:cNvPr>
          <p:cNvSpPr>
            <a:spLocks noGrp="1"/>
          </p:cNvSpPr>
          <p:nvPr>
            <p:ph type="sldNum" sz="quarter" idx="4"/>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81573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E82-9107-8470-6E85-F497BDE355BB}"/>
              </a:ext>
            </a:extLst>
          </p:cNvPr>
          <p:cNvSpPr>
            <a:spLocks noGrp="1"/>
          </p:cNvSpPr>
          <p:nvPr>
            <p:ph type="title"/>
          </p:nvPr>
        </p:nvSpPr>
        <p:spPr/>
        <p:txBody>
          <a:bodyPr/>
          <a:lstStyle/>
          <a:p>
            <a:r>
              <a:rPr lang="en-US" dirty="0"/>
              <a:t>Modality Procedure STEP Services</a:t>
            </a:r>
            <a:br>
              <a:rPr lang="en-US" dirty="0"/>
            </a:br>
            <a:r>
              <a:rPr lang="en-US" sz="1800" dirty="0"/>
              <a:t>Support of Transactions</a:t>
            </a:r>
          </a:p>
        </p:txBody>
      </p:sp>
      <p:graphicFrame>
        <p:nvGraphicFramePr>
          <p:cNvPr id="7" name="Content Placeholder 6">
            <a:extLst>
              <a:ext uri="{FF2B5EF4-FFF2-40B4-BE49-F238E27FC236}">
                <a16:creationId xmlns:a16="http://schemas.microsoft.com/office/drawing/2014/main" id="{71F1FDC6-1982-5E8A-9530-656AAB20E29D}"/>
              </a:ext>
            </a:extLst>
          </p:cNvPr>
          <p:cNvGraphicFramePr>
            <a:graphicFrameLocks noGrp="1"/>
          </p:cNvGraphicFramePr>
          <p:nvPr>
            <p:ph idx="1"/>
            <p:extLst>
              <p:ext uri="{D42A27DB-BD31-4B8C-83A1-F6EECF244321}">
                <p14:modId xmlns:p14="http://schemas.microsoft.com/office/powerpoint/2010/main" val="1790673231"/>
              </p:ext>
            </p:extLst>
          </p:nvPr>
        </p:nvGraphicFramePr>
        <p:xfrm>
          <a:off x="581025" y="2181225"/>
          <a:ext cx="11029950" cy="2011680"/>
        </p:xfrm>
        <a:graphic>
          <a:graphicData uri="http://schemas.openxmlformats.org/drawingml/2006/table">
            <a:tbl>
              <a:tblPr firstRow="1">
                <a:tableStyleId>{7DF18680-E054-41AD-8BC1-D1AEF772440D}</a:tableStyleId>
              </a:tblPr>
              <a:tblGrid>
                <a:gridCol w="3959077">
                  <a:extLst>
                    <a:ext uri="{9D8B030D-6E8A-4147-A177-3AD203B41FA5}">
                      <a16:colId xmlns:a16="http://schemas.microsoft.com/office/drawing/2014/main" val="1921922721"/>
                    </a:ext>
                  </a:extLst>
                </a:gridCol>
                <a:gridCol w="3394223">
                  <a:extLst>
                    <a:ext uri="{9D8B030D-6E8A-4147-A177-3AD203B41FA5}">
                      <a16:colId xmlns:a16="http://schemas.microsoft.com/office/drawing/2014/main" val="760495755"/>
                    </a:ext>
                  </a:extLst>
                </a:gridCol>
                <a:gridCol w="3676650">
                  <a:extLst>
                    <a:ext uri="{9D8B030D-6E8A-4147-A177-3AD203B41FA5}">
                      <a16:colId xmlns:a16="http://schemas.microsoft.com/office/drawing/2014/main" val="1246490534"/>
                    </a:ext>
                  </a:extLst>
                </a:gridCol>
              </a:tblGrid>
              <a:tr h="188021">
                <a:tc>
                  <a:txBody>
                    <a:bodyPr/>
                    <a:lstStyle/>
                    <a:p>
                      <a:r>
                        <a:rPr lang="en-US" sz="1600" dirty="0"/>
                        <a:t>Service</a:t>
                      </a:r>
                    </a:p>
                  </a:txBody>
                  <a:tcPr/>
                </a:tc>
                <a:tc>
                  <a:txBody>
                    <a:bodyPr/>
                    <a:lstStyle/>
                    <a:p>
                      <a:r>
                        <a:rPr lang="en-US" sz="1600" dirty="0"/>
                        <a:t>Transaction</a:t>
                      </a:r>
                    </a:p>
                  </a:txBody>
                  <a:tcPr/>
                </a:tc>
                <a:tc>
                  <a:txBody>
                    <a:bodyPr/>
                    <a:lstStyle/>
                    <a:p>
                      <a:r>
                        <a:rPr lang="en-US" sz="1600" dirty="0"/>
                        <a:t>Support</a:t>
                      </a:r>
                    </a:p>
                  </a:txBody>
                  <a:tcPr/>
                </a:tc>
                <a:extLst>
                  <a:ext uri="{0D108BD9-81ED-4DB2-BD59-A6C34878D82A}">
                    <a16:rowId xmlns:a16="http://schemas.microsoft.com/office/drawing/2014/main" val="3774503622"/>
                  </a:ext>
                </a:extLst>
              </a:tr>
              <a:tr h="335280">
                <a:tc>
                  <a:txBody>
                    <a:bodyPr/>
                    <a:lstStyle/>
                    <a:p>
                      <a:r>
                        <a:rPr lang="en-US" sz="1600" dirty="0"/>
                        <a:t>N.A.</a:t>
                      </a:r>
                    </a:p>
                  </a:txBody>
                  <a:tcPr>
                    <a:solidFill>
                      <a:schemeClr val="accent5">
                        <a:lumMod val="20000"/>
                        <a:lumOff val="80000"/>
                      </a:schemeClr>
                    </a:solidFill>
                  </a:tcPr>
                </a:tc>
                <a:tc>
                  <a:txBody>
                    <a:bodyPr/>
                    <a:lstStyle/>
                    <a:p>
                      <a:pPr hangingPunct="0">
                        <a:spcBef>
                          <a:spcPts val="200"/>
                        </a:spcBef>
                        <a:spcAft>
                          <a:spcPts val="200"/>
                        </a:spcAft>
                        <a:buNone/>
                      </a:pPr>
                      <a:r>
                        <a:rPr lang="en-US" sz="1600" dirty="0">
                          <a:effectLst/>
                        </a:rPr>
                        <a:t>Retrieve Capabilities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Required</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6072773"/>
                  </a:ext>
                </a:extLst>
              </a:tr>
              <a:tr h="335280">
                <a:tc>
                  <a:txBody>
                    <a:bodyPr/>
                    <a:lstStyle/>
                    <a:p>
                      <a:r>
                        <a:rPr lang="en-US" sz="1600" dirty="0"/>
                        <a:t>Modality Scheduled Procedure Step Service</a:t>
                      </a:r>
                    </a:p>
                  </a:txBody>
                  <a:tcPr>
                    <a:solidFill>
                      <a:schemeClr val="accent5">
                        <a:lumMod val="20000"/>
                        <a:lumOff val="80000"/>
                      </a:schemeClr>
                    </a:solidFill>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Search</a:t>
                      </a: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Required</a:t>
                      </a:r>
                    </a:p>
                  </a:txBody>
                  <a:tcPr marL="68580" marR="68580" marT="0" marB="0">
                    <a:solidFill>
                      <a:schemeClr val="accent5">
                        <a:lumMod val="20000"/>
                        <a:lumOff val="80000"/>
                      </a:schemeClr>
                    </a:solidFill>
                  </a:tcPr>
                </a:tc>
                <a:extLst>
                  <a:ext uri="{0D108BD9-81ED-4DB2-BD59-A6C34878D82A}">
                    <a16:rowId xmlns:a16="http://schemas.microsoft.com/office/drawing/2014/main" val="4002505104"/>
                  </a:ext>
                </a:extLst>
              </a:tr>
              <a:tr h="335280">
                <a:tc rowSpan="3">
                  <a:txBody>
                    <a:bodyPr/>
                    <a:lstStyle/>
                    <a:p>
                      <a:r>
                        <a:rPr lang="en-US" sz="1600" dirty="0"/>
                        <a:t>Modality Performed Procedure Step Service</a:t>
                      </a:r>
                    </a:p>
                  </a:txBody>
                  <a:tcPr>
                    <a:solidFill>
                      <a:schemeClr val="accent5">
                        <a:lumMod val="20000"/>
                        <a:lumOff val="80000"/>
                      </a:schemeClr>
                    </a:solidFill>
                  </a:tcPr>
                </a:tc>
                <a:tc>
                  <a:txBody>
                    <a:bodyPr/>
                    <a:lstStyle/>
                    <a:p>
                      <a:pPr hangingPunct="0">
                        <a:spcBef>
                          <a:spcPts val="200"/>
                        </a:spcBef>
                        <a:spcAft>
                          <a:spcPts val="200"/>
                        </a:spcAft>
                        <a:buNone/>
                      </a:pPr>
                      <a:r>
                        <a:rPr lang="en-US" sz="1600" dirty="0">
                          <a:effectLst/>
                        </a:rPr>
                        <a:t>Create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Required</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2206423507"/>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Update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Required</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063524485"/>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Retrieve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hangingPunct="0">
                        <a:spcBef>
                          <a:spcPts val="200"/>
                        </a:spcBef>
                        <a:spcAft>
                          <a:spcPts val="200"/>
                        </a:spcAft>
                        <a:buNone/>
                      </a:pPr>
                      <a:r>
                        <a:rPr lang="en-US" sz="1600" dirty="0">
                          <a:effectLst/>
                        </a:rPr>
                        <a:t>Optional</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6630112"/>
                  </a:ext>
                </a:extLst>
              </a:tr>
            </a:tbl>
          </a:graphicData>
        </a:graphic>
      </p:graphicFrame>
      <p:sp>
        <p:nvSpPr>
          <p:cNvPr id="4" name="Date Placeholder 3">
            <a:extLst>
              <a:ext uri="{FF2B5EF4-FFF2-40B4-BE49-F238E27FC236}">
                <a16:creationId xmlns:a16="http://schemas.microsoft.com/office/drawing/2014/main" id="{047B91A5-96D8-D309-C594-6146EF8289E5}"/>
              </a:ext>
            </a:extLst>
          </p:cNvPr>
          <p:cNvSpPr>
            <a:spLocks noGrp="1"/>
          </p:cNvSpPr>
          <p:nvPr>
            <p:ph type="dt" sz="half" idx="2"/>
          </p:nvPr>
        </p:nvSpPr>
        <p:spPr/>
        <p:txBody>
          <a:bodyPr/>
          <a:lstStyle/>
          <a:p>
            <a:r>
              <a:rPr lang="en-US" dirty="0"/>
              <a:t>September 2025</a:t>
            </a:r>
          </a:p>
        </p:txBody>
      </p:sp>
      <p:sp>
        <p:nvSpPr>
          <p:cNvPr id="5" name="Footer Placeholder 4">
            <a:extLst>
              <a:ext uri="{FF2B5EF4-FFF2-40B4-BE49-F238E27FC236}">
                <a16:creationId xmlns:a16="http://schemas.microsoft.com/office/drawing/2014/main" id="{8A51316E-E73C-F334-4DF6-C40D087B07A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C23968E-0B80-4051-4525-568A0202CE61}"/>
              </a:ext>
            </a:extLst>
          </p:cNvPr>
          <p:cNvSpPr>
            <a:spLocks noGrp="1"/>
          </p:cNvSpPr>
          <p:nvPr>
            <p:ph type="sldNum" sz="quarter" idx="4"/>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1932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a407a2d-7675-4d17-8692-b3ac285306e4}" enabled="0" method="" siteId="{1a407a2d-7675-4d17-8692-b3ac285306e4}" removed="1"/>
</clbl:labelList>
</file>

<file path=docProps/app.xml><?xml version="1.0" encoding="utf-8"?>
<Properties xmlns="http://schemas.openxmlformats.org/officeDocument/2006/extended-properties" xmlns:vt="http://schemas.openxmlformats.org/officeDocument/2006/docPropsVTypes">
  <Template>TM03457464[[fn=Dividend]]</Template>
  <TotalTime>12326</TotalTime>
  <Words>912</Words>
  <Application>Microsoft Office PowerPoint</Application>
  <PresentationFormat>Widescreen</PresentationFormat>
  <Paragraphs>176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Gill Sans MT</vt:lpstr>
      <vt:lpstr>Helvetica</vt:lpstr>
      <vt:lpstr>Noto Sans Mono ExtraCondensed M</vt:lpstr>
      <vt:lpstr>Wingdings 2</vt:lpstr>
      <vt:lpstr>Dividend</vt:lpstr>
      <vt:lpstr>Supplement 246 – DICOMweb Modality Procedure Step Services WG27 Final Text</vt:lpstr>
      <vt:lpstr>Work item 2023-10-C – DICOMweb Modality Services</vt:lpstr>
      <vt:lpstr>Overview of Services</vt:lpstr>
      <vt:lpstr>Modality Scheduled Procedure Step Service  Resources and Transactions</vt:lpstr>
      <vt:lpstr>Modality Scheduled Procedure Step Service DIMSE Relation and SYNTAX</vt:lpstr>
      <vt:lpstr>Modality Performed Procedure Step Service RESources and Transactions</vt:lpstr>
      <vt:lpstr>Modality Performed Procedure Step Service DIMSE Relation</vt:lpstr>
      <vt:lpstr>Modality Performed Procedure Step Service SYNTAX</vt:lpstr>
      <vt:lpstr>Modality Procedure STEP Services Support of Transactions</vt:lpstr>
      <vt:lpstr>Example of a Dual-Headed Server in Mixed Eco-System Basic Worklist Service / Modality Scheduled Procedure Step Service</vt:lpstr>
      <vt:lpstr>Example of a Dual-Headed Server in Mixed Eco-System Modality Performed Procedure Step Service</vt:lpstr>
      <vt:lpstr>References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Workflow Services</dc:title>
  <dc:subject>Public Comment</dc:subject>
  <dc:creator>Dieter Krotz and Jeroen Medema</dc:creator>
  <cp:keywords>DICOMweb Modality Workflow Service MWL MPPS</cp:keywords>
  <cp:lastModifiedBy>Jeroen Medema</cp:lastModifiedBy>
  <cp:revision>13</cp:revision>
  <dcterms:created xsi:type="dcterms:W3CDTF">2023-06-13T16:48:30Z</dcterms:created>
  <dcterms:modified xsi:type="dcterms:W3CDTF">2025-09-08T10:11:48Z</dcterms:modified>
  <cp:category>DICOMweb</cp:category>
</cp:coreProperties>
</file>