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2" r:id="rId1"/>
  </p:sldMasterIdLst>
  <p:notesMasterIdLst>
    <p:notesMasterId r:id="rId15"/>
  </p:notesMasterIdLst>
  <p:sldIdLst>
    <p:sldId id="256" r:id="rId2"/>
    <p:sldId id="418" r:id="rId3"/>
    <p:sldId id="419" r:id="rId4"/>
    <p:sldId id="420" r:id="rId5"/>
    <p:sldId id="426" r:id="rId6"/>
    <p:sldId id="431" r:id="rId7"/>
    <p:sldId id="432" r:id="rId8"/>
    <p:sldId id="421" r:id="rId9"/>
    <p:sldId id="427" r:id="rId10"/>
    <p:sldId id="429" r:id="rId11"/>
    <p:sldId id="430" r:id="rId12"/>
    <p:sldId id="428" r:id="rId13"/>
    <p:sldId id="433" r:id="rId14"/>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a:srgbClr val="9AB6D3"/>
    <a:srgbClr val="86B2D8"/>
    <a:srgbClr val="F5EED6"/>
    <a:srgbClr val="005695"/>
    <a:srgbClr val="B2CEE7"/>
    <a:srgbClr val="CCDEF0"/>
    <a:srgbClr val="185990"/>
    <a:srgbClr val="FDF895"/>
    <a:srgbClr val="4F8A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3" autoAdjust="0"/>
    <p:restoredTop sz="96305" autoAdjust="0"/>
  </p:normalViewPr>
  <p:slideViewPr>
    <p:cSldViewPr snapToGrid="0">
      <p:cViewPr>
        <p:scale>
          <a:sx n="150" d="100"/>
          <a:sy n="150" d="100"/>
        </p:scale>
        <p:origin x="-1788" y="-1704"/>
      </p:cViewPr>
      <p:guideLst>
        <p:guide orient="horz" pos="2160"/>
        <p:guide pos="3840"/>
      </p:guideLst>
    </p:cSldViewPr>
  </p:slideViewPr>
  <p:outlineViewPr>
    <p:cViewPr>
      <p:scale>
        <a:sx n="33" d="100"/>
        <a:sy n="33" d="100"/>
      </p:scale>
      <p:origin x="0" y="-1493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9C2D484-E815-E54C-BEA7-9A927767E662}" type="datetimeFigureOut">
              <a:rPr lang="en-US" smtClean="0"/>
              <a:t>2024-05-30</a:t>
            </a:fld>
            <a:endParaRPr lang="en-US" dirty="0"/>
          </a:p>
        </p:txBody>
      </p:sp>
      <p:sp>
        <p:nvSpPr>
          <p:cNvPr id="4" name="Espace réservé de l’image des diapositives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92D68CF-5598-6B46-BB52-E9FA2B921C31}" type="slidenum">
              <a:rPr lang="en-US" smtClean="0"/>
              <a:t>‹#›</a:t>
            </a:fld>
            <a:endParaRPr lang="en-US" dirty="0"/>
          </a:p>
        </p:txBody>
      </p:sp>
    </p:spTree>
    <p:extLst>
      <p:ext uri="{BB962C8B-B14F-4D97-AF65-F5344CB8AC3E}">
        <p14:creationId xmlns:p14="http://schemas.microsoft.com/office/powerpoint/2010/main" val="97852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4</a:t>
            </a:fld>
            <a:endParaRPr lang="en-US" dirty="0"/>
          </a:p>
        </p:txBody>
      </p:sp>
    </p:spTree>
    <p:extLst>
      <p:ext uri="{BB962C8B-B14F-4D97-AF65-F5344CB8AC3E}">
        <p14:creationId xmlns:p14="http://schemas.microsoft.com/office/powerpoint/2010/main" val="151009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Applicable SOP Classes</a:t>
            </a:r>
          </a:p>
          <a:p>
            <a:r>
              <a:rPr lang="en-US" sz="1200" dirty="0">
                <a:solidFill>
                  <a:srgbClr val="000000"/>
                </a:solidFill>
              </a:rPr>
              <a:t>C-FIND</a:t>
            </a:r>
            <a:r>
              <a:rPr lang="en-US" sz="1200" baseline="-25000" dirty="0">
                <a:solidFill>
                  <a:srgbClr val="000000"/>
                </a:solidFill>
              </a:rPr>
              <a:t>MWL		</a:t>
            </a:r>
            <a:r>
              <a:rPr lang="en-US" sz="1200" dirty="0">
                <a:solidFill>
                  <a:srgbClr val="000000"/>
                </a:solidFill>
              </a:rPr>
              <a:t>1.2.840.10008.5.1.4.31</a:t>
            </a:r>
          </a:p>
          <a:p>
            <a:r>
              <a:rPr lang="en-US" sz="1200" dirty="0"/>
              <a:t>N-CREATE</a:t>
            </a:r>
            <a:r>
              <a:rPr lang="en-US" sz="1200" baseline="-25000" dirty="0"/>
              <a:t>MPPS</a:t>
            </a:r>
            <a:r>
              <a:rPr lang="en-US" sz="1200" dirty="0"/>
              <a:t>, N-SET</a:t>
            </a:r>
            <a:r>
              <a:rPr lang="en-US" sz="1200" baseline="-25000" dirty="0"/>
              <a:t>MPPS	</a:t>
            </a:r>
            <a:r>
              <a:rPr lang="en-US" sz="1200" dirty="0"/>
              <a:t>1.2.840.10008.3.1.2.3.3</a:t>
            </a:r>
          </a:p>
          <a:p>
            <a:r>
              <a:rPr lang="en-US" sz="1200" dirty="0"/>
              <a:t>N-GET</a:t>
            </a:r>
            <a:r>
              <a:rPr lang="en-US" sz="1200" baseline="-25000" dirty="0"/>
              <a:t>MPPS</a:t>
            </a:r>
            <a:r>
              <a:rPr lang="en-US" sz="1200" dirty="0"/>
              <a:t>		1.2.840.10008.3.1.2.3.4</a:t>
            </a:r>
          </a:p>
          <a:p>
            <a:r>
              <a:rPr lang="en-US" sz="1200" dirty="0"/>
              <a:t>N-EVENT-REPORT</a:t>
            </a:r>
            <a:r>
              <a:rPr lang="en-US" sz="1200" baseline="-25000" dirty="0"/>
              <a:t>MPPS</a:t>
            </a:r>
            <a:r>
              <a:rPr lang="en-US" sz="1200" dirty="0"/>
              <a:t>	1.2.840.10008.3.1.2.3.5</a:t>
            </a:r>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5</a:t>
            </a:fld>
            <a:endParaRPr lang="en-US" dirty="0"/>
          </a:p>
        </p:txBody>
      </p:sp>
    </p:spTree>
    <p:extLst>
      <p:ext uri="{BB962C8B-B14F-4D97-AF65-F5344CB8AC3E}">
        <p14:creationId xmlns:p14="http://schemas.microsoft.com/office/powerpoint/2010/main" val="4165727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6</a:t>
            </a:fld>
            <a:endParaRPr lang="en-US" dirty="0"/>
          </a:p>
        </p:txBody>
      </p:sp>
    </p:spTree>
    <p:extLst>
      <p:ext uri="{BB962C8B-B14F-4D97-AF65-F5344CB8AC3E}">
        <p14:creationId xmlns:p14="http://schemas.microsoft.com/office/powerpoint/2010/main" val="3193547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92D68CF-5598-6B46-BB52-E9FA2B921C31}" type="slidenum">
              <a:rPr lang="en-US" smtClean="0"/>
              <a:t>8</a:t>
            </a:fld>
            <a:endParaRPr lang="en-US" dirty="0"/>
          </a:p>
        </p:txBody>
      </p:sp>
    </p:spTree>
    <p:extLst>
      <p:ext uri="{BB962C8B-B14F-4D97-AF65-F5344CB8AC3E}">
        <p14:creationId xmlns:p14="http://schemas.microsoft.com/office/powerpoint/2010/main" val="295588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6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r-FR" dirty="0"/>
              <a:t>2019-03-25</a:t>
            </a:r>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52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6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459AFA8C-1841-3144-0832-C80B981FEFE8}"/>
              </a:ext>
            </a:extLst>
          </p:cNvPr>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fr-FR" dirty="0"/>
              <a:t>May 2024</a:t>
            </a:r>
            <a:endParaRPr lang="en-US" dirty="0"/>
          </a:p>
        </p:txBody>
      </p:sp>
      <p:sp>
        <p:nvSpPr>
          <p:cNvPr id="9" name="Footer Placeholder 4">
            <a:extLst>
              <a:ext uri="{FF2B5EF4-FFF2-40B4-BE49-F238E27FC236}">
                <a16:creationId xmlns:a16="http://schemas.microsoft.com/office/drawing/2014/main" id="{1A0C623B-6006-2EAE-1071-364F19BA30C9}"/>
              </a:ext>
            </a:extLst>
          </p:cNvPr>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2024</a:t>
            </a:r>
            <a:endParaRPr lang="en-US" dirty="0"/>
          </a:p>
        </p:txBody>
      </p:sp>
      <p:sp>
        <p:nvSpPr>
          <p:cNvPr id="10" name="Slide Number Placeholder 5">
            <a:extLst>
              <a:ext uri="{FF2B5EF4-FFF2-40B4-BE49-F238E27FC236}">
                <a16:creationId xmlns:a16="http://schemas.microsoft.com/office/drawing/2014/main" id="{912A9FA4-6156-3457-560C-8391E21309C6}"/>
              </a:ext>
            </a:extLst>
          </p:cNvPr>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27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6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r-FR" dirty="0"/>
              <a:t>2019-03-25</a:t>
            </a:r>
            <a:endParaRPr lang="en-US" dirty="0"/>
          </a:p>
        </p:txBody>
      </p:sp>
      <p:sp>
        <p:nvSpPr>
          <p:cNvPr id="8" name="Footer Placeholder 7"/>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49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dirty="0"/>
              <a:t>2019-03-25</a:t>
            </a:r>
            <a:endParaRPr lang="en-US" dirty="0"/>
          </a:p>
        </p:txBody>
      </p:sp>
      <p:sp>
        <p:nvSpPr>
          <p:cNvPr id="4" name="Footer Placeholder 3"/>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635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dirty="0"/>
              <a:t>2019-03-25</a:t>
            </a:r>
            <a:endParaRPr lang="en-US" dirty="0"/>
          </a:p>
        </p:txBody>
      </p:sp>
      <p:sp>
        <p:nvSpPr>
          <p:cNvPr id="3" name="Footer Placeholder 2"/>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83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88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6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fr-FR" dirty="0"/>
              <a:t>May 2024</a:t>
            </a:r>
            <a:endParaRPr lang="en-US" dirty="0"/>
          </a:p>
        </p:txBody>
      </p:sp>
      <p:sp>
        <p:nvSpPr>
          <p:cNvPr id="5" name="Footer Placeholder 4"/>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E4972C0-5D2F-6AA2-A39F-575ED127B18D}"/>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8962201" y="607784"/>
            <a:ext cx="2648607" cy="578070"/>
          </a:xfrm>
          <a:prstGeom prst="rect">
            <a:avLst/>
          </a:prstGeom>
        </p:spPr>
      </p:pic>
    </p:spTree>
    <p:extLst>
      <p:ext uri="{BB962C8B-B14F-4D97-AF65-F5344CB8AC3E}">
        <p14:creationId xmlns:p14="http://schemas.microsoft.com/office/powerpoint/2010/main" val="2708962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com.nema.org/medical/dicom/current/output/html/part04.html#sect_K.6.1" TargetMode="External"/><Relationship Id="rId2" Type="http://schemas.openxmlformats.org/officeDocument/2006/relationships/hyperlink" Target="https://dicom.nema.org/medical/dicom/current/output/html/part04.html#chapter_K" TargetMode="External"/><Relationship Id="rId1" Type="http://schemas.openxmlformats.org/officeDocument/2006/relationships/slideLayout" Target="../slideLayouts/slideLayout2.xml"/><Relationship Id="rId6" Type="http://schemas.openxmlformats.org/officeDocument/2006/relationships/hyperlink" Target="https://dicom.nema.org/medical/dicom/current/output/html/part18.html#chapter_11" TargetMode="External"/><Relationship Id="rId5" Type="http://schemas.openxmlformats.org/officeDocument/2006/relationships/hyperlink" Target="https://dicom.nema.org/medical/dicom/current/output/html/part04.html#sect_F.7" TargetMode="External"/><Relationship Id="rId4" Type="http://schemas.openxmlformats.org/officeDocument/2006/relationships/hyperlink" Target="https://dicom.nema.org/medical/dicom/current/output/html/part04.html#chapter_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title"/>
          </p:nvPr>
        </p:nvSpPr>
        <p:spPr/>
        <p:txBody>
          <a:bodyPr>
            <a:normAutofit/>
          </a:bodyPr>
          <a:lstStyle/>
          <a:p>
            <a:r>
              <a:rPr lang="en-US" sz="2800" b="1" cap="none" dirty="0">
                <a:solidFill>
                  <a:schemeClr val="accent2"/>
                </a:solidFill>
                <a:latin typeface="Arial" panose="020B0604020202020204" pitchFamily="34" charset="0"/>
                <a:cs typeface="Arial" panose="020B0604020202020204" pitchFamily="34" charset="0"/>
              </a:rPr>
              <a:t>DICOMweb Modality Services</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WG27</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First Read</a:t>
            </a: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1899130" y="4656527"/>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2455F8EA-18DA-34F3-08EA-562E49818513}"/>
              </a:ext>
            </a:extLst>
          </p:cNvPr>
          <p:cNvSpPr>
            <a:spLocks noGrp="1"/>
          </p:cNvSpPr>
          <p:nvPr>
            <p:ph type="body" idx="1"/>
          </p:nvPr>
        </p:nvSpPr>
        <p:spPr/>
        <p:txBody>
          <a:bodyPr/>
          <a:lstStyle/>
          <a:p>
            <a:r>
              <a:rPr lang="en-US" sz="1800" b="1" cap="none" dirty="0">
                <a:solidFill>
                  <a:schemeClr val="accent2"/>
                </a:solidFill>
                <a:latin typeface="Arial" panose="020B0604020202020204" pitchFamily="34" charset="0"/>
                <a:cs typeface="Arial" panose="020B0604020202020204" pitchFamily="34" charset="0"/>
              </a:rPr>
              <a:t>May 2024</a:t>
            </a:r>
            <a:endParaRPr lang="en-US" cap="none" dirty="0"/>
          </a:p>
        </p:txBody>
      </p:sp>
    </p:spTree>
    <p:extLst>
      <p:ext uri="{BB962C8B-B14F-4D97-AF65-F5344CB8AC3E}">
        <p14:creationId xmlns:p14="http://schemas.microsoft.com/office/powerpoint/2010/main" val="307993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A049-C0CB-7258-5B2B-EA0719508170}"/>
              </a:ext>
            </a:extLst>
          </p:cNvPr>
          <p:cNvSpPr>
            <a:spLocks noGrp="1"/>
          </p:cNvSpPr>
          <p:nvPr>
            <p:ph type="title"/>
          </p:nvPr>
        </p:nvSpPr>
        <p:spPr/>
        <p:txBody>
          <a:bodyPr/>
          <a:lstStyle/>
          <a:p>
            <a:r>
              <a:rPr lang="en-US" dirty="0"/>
              <a:t>SCP / User Agent Proxy – MWL with UPS-RS</a:t>
            </a:r>
          </a:p>
        </p:txBody>
      </p:sp>
      <p:sp>
        <p:nvSpPr>
          <p:cNvPr id="4" name="Date Placeholder 3">
            <a:extLst>
              <a:ext uri="{FF2B5EF4-FFF2-40B4-BE49-F238E27FC236}">
                <a16:creationId xmlns:a16="http://schemas.microsoft.com/office/drawing/2014/main" id="{C46053F0-0FFF-EFC3-5639-317C0C010E3A}"/>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8D50405E-BAA6-874C-4469-885944DA54EA}"/>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DD96912B-92A4-B391-23EF-8D57B3F7960B}"/>
              </a:ext>
            </a:extLst>
          </p:cNvPr>
          <p:cNvSpPr>
            <a:spLocks noGrp="1"/>
          </p:cNvSpPr>
          <p:nvPr>
            <p:ph type="sldNum" sz="quarter" idx="4"/>
          </p:nvPr>
        </p:nvSpPr>
        <p:spPr/>
        <p:txBody>
          <a:bodyPr/>
          <a:lstStyle/>
          <a:p>
            <a:fld id="{D57F1E4F-1CFF-5643-939E-217C01CDF565}" type="slidenum">
              <a:rPr lang="en-US" smtClean="0"/>
              <a:pPr/>
              <a:t>10</a:t>
            </a:fld>
            <a:endParaRPr lang="en-US" dirty="0"/>
          </a:p>
        </p:txBody>
      </p:sp>
      <p:pic>
        <p:nvPicPr>
          <p:cNvPr id="8" name="Picture 7">
            <a:extLst>
              <a:ext uri="{FF2B5EF4-FFF2-40B4-BE49-F238E27FC236}">
                <a16:creationId xmlns:a16="http://schemas.microsoft.com/office/drawing/2014/main" id="{020A7C36-27DA-C9DA-D77E-16CE37375776}"/>
              </a:ext>
            </a:extLst>
          </p:cNvPr>
          <p:cNvPicPr>
            <a:picLocks noChangeAspect="1"/>
          </p:cNvPicPr>
          <p:nvPr/>
        </p:nvPicPr>
        <p:blipFill rotWithShape="1">
          <a:blip r:embed="rId2"/>
          <a:srcRect t="-14" b="69217"/>
          <a:stretch/>
        </p:blipFill>
        <p:spPr>
          <a:xfrm>
            <a:off x="3200401" y="1807537"/>
            <a:ext cx="5791199" cy="4543425"/>
          </a:xfrm>
          <a:prstGeom prst="rect">
            <a:avLst/>
          </a:prstGeom>
        </p:spPr>
      </p:pic>
    </p:spTree>
    <p:extLst>
      <p:ext uri="{BB962C8B-B14F-4D97-AF65-F5344CB8AC3E}">
        <p14:creationId xmlns:p14="http://schemas.microsoft.com/office/powerpoint/2010/main" val="133124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0B2C-BDC9-E7B7-B244-605E3E253898}"/>
              </a:ext>
            </a:extLst>
          </p:cNvPr>
          <p:cNvSpPr>
            <a:spLocks noGrp="1"/>
          </p:cNvSpPr>
          <p:nvPr>
            <p:ph type="title"/>
          </p:nvPr>
        </p:nvSpPr>
        <p:spPr/>
        <p:txBody>
          <a:bodyPr/>
          <a:lstStyle/>
          <a:p>
            <a:r>
              <a:rPr lang="en-US" dirty="0"/>
              <a:t>SCP / User Agent Proxy – MPPS Initialization with UPS-RS</a:t>
            </a:r>
          </a:p>
        </p:txBody>
      </p:sp>
      <p:sp>
        <p:nvSpPr>
          <p:cNvPr id="4" name="Date Placeholder 3">
            <a:extLst>
              <a:ext uri="{FF2B5EF4-FFF2-40B4-BE49-F238E27FC236}">
                <a16:creationId xmlns:a16="http://schemas.microsoft.com/office/drawing/2014/main" id="{C0657F4D-2983-F09C-5EF1-DE63034DA2DA}"/>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A005D-7500-DD53-15A1-5D233CC7CF3E}"/>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E2795E09-371A-19FB-4700-9A13B69DE090}"/>
              </a:ext>
            </a:extLst>
          </p:cNvPr>
          <p:cNvSpPr>
            <a:spLocks noGrp="1"/>
          </p:cNvSpPr>
          <p:nvPr>
            <p:ph type="sldNum" sz="quarter" idx="4"/>
          </p:nvPr>
        </p:nvSpPr>
        <p:spPr/>
        <p:txBody>
          <a:bodyPr/>
          <a:lstStyle/>
          <a:p>
            <a:fld id="{D57F1E4F-1CFF-5643-939E-217C01CDF565}" type="slidenum">
              <a:rPr lang="en-US" smtClean="0"/>
              <a:pPr/>
              <a:t>11</a:t>
            </a:fld>
            <a:endParaRPr lang="en-US" dirty="0"/>
          </a:p>
        </p:txBody>
      </p:sp>
      <p:grpSp>
        <p:nvGrpSpPr>
          <p:cNvPr id="10" name="Group 9">
            <a:extLst>
              <a:ext uri="{FF2B5EF4-FFF2-40B4-BE49-F238E27FC236}">
                <a16:creationId xmlns:a16="http://schemas.microsoft.com/office/drawing/2014/main" id="{09878902-532B-431B-E3A2-AB5B0FCD7544}"/>
              </a:ext>
            </a:extLst>
          </p:cNvPr>
          <p:cNvGrpSpPr/>
          <p:nvPr/>
        </p:nvGrpSpPr>
        <p:grpSpPr>
          <a:xfrm>
            <a:off x="3200401" y="1809345"/>
            <a:ext cx="5791199" cy="5048655"/>
            <a:chOff x="3057525" y="1809345"/>
            <a:chExt cx="5791199" cy="5048655"/>
          </a:xfrm>
        </p:grpSpPr>
        <p:pic>
          <p:nvPicPr>
            <p:cNvPr id="7" name="Picture 6">
              <a:extLst>
                <a:ext uri="{FF2B5EF4-FFF2-40B4-BE49-F238E27FC236}">
                  <a16:creationId xmlns:a16="http://schemas.microsoft.com/office/drawing/2014/main" id="{C2B3A56F-5F34-808E-983E-F4A27D070207}"/>
                </a:ext>
              </a:extLst>
            </p:cNvPr>
            <p:cNvPicPr>
              <a:picLocks noChangeAspect="1"/>
            </p:cNvPicPr>
            <p:nvPr/>
          </p:nvPicPr>
          <p:blipFill rotWithShape="1">
            <a:blip r:embed="rId2"/>
            <a:srcRect t="30973" b="37778"/>
            <a:stretch/>
          </p:blipFill>
          <p:spPr>
            <a:xfrm>
              <a:off x="3057525" y="2247494"/>
              <a:ext cx="5791199" cy="4610506"/>
            </a:xfrm>
            <a:prstGeom prst="rect">
              <a:avLst/>
            </a:prstGeom>
          </p:spPr>
        </p:pic>
        <p:pic>
          <p:nvPicPr>
            <p:cNvPr id="3" name="Picture 2">
              <a:extLst>
                <a:ext uri="{FF2B5EF4-FFF2-40B4-BE49-F238E27FC236}">
                  <a16:creationId xmlns:a16="http://schemas.microsoft.com/office/drawing/2014/main" id="{9330E091-FCB9-ADE4-964F-642F6FE8850A}"/>
                </a:ext>
              </a:extLst>
            </p:cNvPr>
            <p:cNvPicPr>
              <a:picLocks noChangeAspect="1"/>
            </p:cNvPicPr>
            <p:nvPr/>
          </p:nvPicPr>
          <p:blipFill rotWithShape="1">
            <a:blip r:embed="rId2"/>
            <a:srcRect t="-13" b="97043"/>
            <a:stretch/>
          </p:blipFill>
          <p:spPr>
            <a:xfrm>
              <a:off x="3057525" y="1809345"/>
              <a:ext cx="5791199" cy="438149"/>
            </a:xfrm>
            <a:prstGeom prst="rect">
              <a:avLst/>
            </a:prstGeom>
          </p:spPr>
        </p:pic>
      </p:grpSp>
      <p:pic>
        <p:nvPicPr>
          <p:cNvPr id="13" name="Picture 12">
            <a:extLst>
              <a:ext uri="{FF2B5EF4-FFF2-40B4-BE49-F238E27FC236}">
                <a16:creationId xmlns:a16="http://schemas.microsoft.com/office/drawing/2014/main" id="{50B013FD-C55C-DBFC-C011-2F430B6085DF}"/>
              </a:ext>
            </a:extLst>
          </p:cNvPr>
          <p:cNvPicPr>
            <a:picLocks noChangeAspect="1"/>
          </p:cNvPicPr>
          <p:nvPr/>
        </p:nvPicPr>
        <p:blipFill>
          <a:blip r:embed="rId3"/>
          <a:stretch>
            <a:fillRect/>
          </a:stretch>
        </p:blipFill>
        <p:spPr>
          <a:xfrm>
            <a:off x="5505395" y="5748335"/>
            <a:ext cx="265461" cy="111942"/>
          </a:xfrm>
          <a:prstGeom prst="rect">
            <a:avLst/>
          </a:prstGeom>
        </p:spPr>
      </p:pic>
    </p:spTree>
    <p:extLst>
      <p:ext uri="{BB962C8B-B14F-4D97-AF65-F5344CB8AC3E}">
        <p14:creationId xmlns:p14="http://schemas.microsoft.com/office/powerpoint/2010/main" val="36676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639-67C7-99F6-91F7-70BEA352371A}"/>
              </a:ext>
            </a:extLst>
          </p:cNvPr>
          <p:cNvSpPr>
            <a:spLocks noGrp="1"/>
          </p:cNvSpPr>
          <p:nvPr>
            <p:ph type="title"/>
          </p:nvPr>
        </p:nvSpPr>
        <p:spPr/>
        <p:txBody>
          <a:bodyPr/>
          <a:lstStyle/>
          <a:p>
            <a:r>
              <a:rPr lang="en-US" dirty="0"/>
              <a:t>Relating </a:t>
            </a:r>
            <a:r>
              <a:rPr lang="en-US" dirty="0" err="1"/>
              <a:t>Workitems</a:t>
            </a:r>
            <a:r>
              <a:rPr lang="en-US" dirty="0"/>
              <a:t> in MWL and MPPS</a:t>
            </a:r>
          </a:p>
        </p:txBody>
      </p:sp>
      <p:sp>
        <p:nvSpPr>
          <p:cNvPr id="3" name="Content Placeholder 2">
            <a:extLst>
              <a:ext uri="{FF2B5EF4-FFF2-40B4-BE49-F238E27FC236}">
                <a16:creationId xmlns:a16="http://schemas.microsoft.com/office/drawing/2014/main" id="{38293DC9-F3C6-0B57-6F0F-B05B39D949E6}"/>
              </a:ext>
            </a:extLst>
          </p:cNvPr>
          <p:cNvSpPr>
            <a:spLocks noGrp="1"/>
          </p:cNvSpPr>
          <p:nvPr>
            <p:ph idx="1"/>
          </p:nvPr>
        </p:nvSpPr>
        <p:spPr>
          <a:xfrm>
            <a:off x="581192" y="2180495"/>
            <a:ext cx="11029615" cy="4237142"/>
          </a:xfrm>
        </p:spPr>
        <p:txBody>
          <a:bodyPr>
            <a:normAutofit fontScale="70000" lnSpcReduction="20000"/>
          </a:bodyPr>
          <a:lstStyle/>
          <a:p>
            <a:r>
              <a:rPr lang="en-US" dirty="0"/>
              <a:t>Note in PS3.4, F.7.2.1: “The modality should inform the Information System as soon as possible that the performance of the Procedure Step has been started by sending the N-CREATE Service Request. This allows an SCP of the Modality Worklist SOP Class (if supported) to update the Modality Worklist. Some of the Attribute Values are already known at the beginning of the Procedure Step, they are required to be sent in the N-CREATE command. Other mandatory Attributes are known only at the end of the Performed Procedure Step, they are assigned a value in the N-SET command.”</a:t>
            </a:r>
            <a:br>
              <a:rPr lang="en-US" dirty="0"/>
            </a:br>
            <a:r>
              <a:rPr lang="en-US" dirty="0"/>
              <a:t>Questions: 1. Clarify what is meant by ‘(if supported)’. 2. What attributes are already known at the beginning (and thus must be provided)? If these are not in DICOMweb </a:t>
            </a:r>
            <a:r>
              <a:rPr lang="en-US" dirty="0" err="1"/>
              <a:t>workitems</a:t>
            </a:r>
            <a:r>
              <a:rPr lang="en-US" dirty="0"/>
              <a:t>, these should be added at ‘claim time’. 3. Given the language, this note should not be a note.</a:t>
            </a:r>
          </a:p>
          <a:p>
            <a:pPr>
              <a:spcAft>
                <a:spcPts val="0"/>
              </a:spcAft>
            </a:pPr>
            <a:r>
              <a:rPr lang="en-US" dirty="0"/>
              <a:t>PS3.17, J.2.1 Modality Conforms to Modality Worklist and MPPS SOP Classes (informative):</a:t>
            </a:r>
            <a:br>
              <a:rPr lang="en-US" dirty="0"/>
            </a:br>
            <a:r>
              <a:rPr lang="en-US" dirty="0"/>
              <a:t>“The modality may:</a:t>
            </a:r>
          </a:p>
          <a:p>
            <a:pPr lvl="1">
              <a:spcAft>
                <a:spcPts val="0"/>
              </a:spcAft>
            </a:pPr>
            <a:r>
              <a:rPr lang="en-US" dirty="0"/>
              <a:t>N-CREATE a MPPS SOP Instance </a:t>
            </a:r>
            <a:r>
              <a:rPr lang="en-US" dirty="0">
                <a:solidFill>
                  <a:schemeClr val="bg1">
                    <a:lumMod val="65000"/>
                  </a:schemeClr>
                </a:solidFill>
              </a:rPr>
              <a:t>and include its SOP Instance UID in the Image SOP Instances within the Referenced Performed Procedure Step Sequence Attribute.</a:t>
            </a:r>
          </a:p>
          <a:p>
            <a:pPr lvl="1">
              <a:spcAft>
                <a:spcPts val="0"/>
              </a:spcAft>
            </a:pPr>
            <a:r>
              <a:rPr lang="en-US" dirty="0"/>
              <a:t>Copy the following Attribute values from the Modality Worklist information </a:t>
            </a:r>
            <a:r>
              <a:rPr lang="en-US" dirty="0">
                <a:solidFill>
                  <a:schemeClr val="bg1">
                    <a:lumMod val="65000"/>
                  </a:schemeClr>
                </a:solidFill>
              </a:rPr>
              <a:t>into the Image SOP Instances and </a:t>
            </a:r>
            <a:r>
              <a:rPr lang="en-US" dirty="0"/>
              <a:t>into the related MPPS SOP Instance:</a:t>
            </a:r>
          </a:p>
          <a:p>
            <a:pPr lvl="2">
              <a:spcAft>
                <a:spcPts val="0"/>
              </a:spcAft>
            </a:pPr>
            <a:r>
              <a:rPr lang="en-US" dirty="0"/>
              <a:t>Study Instance UID</a:t>
            </a:r>
          </a:p>
          <a:p>
            <a:pPr lvl="2">
              <a:spcAft>
                <a:spcPts val="0"/>
              </a:spcAft>
            </a:pPr>
            <a:r>
              <a:rPr lang="en-US" dirty="0"/>
              <a:t>Referenced Study Sequence</a:t>
            </a:r>
          </a:p>
          <a:p>
            <a:pPr lvl="2">
              <a:spcAft>
                <a:spcPts val="0"/>
              </a:spcAft>
            </a:pPr>
            <a:r>
              <a:rPr lang="en-US" dirty="0"/>
              <a:t>Accession Number</a:t>
            </a:r>
          </a:p>
          <a:p>
            <a:pPr lvl="2">
              <a:spcAft>
                <a:spcPts val="0"/>
              </a:spcAft>
            </a:pPr>
            <a:r>
              <a:rPr lang="en-US" dirty="0"/>
              <a:t>Requested Procedure ID</a:t>
            </a:r>
          </a:p>
          <a:p>
            <a:pPr lvl="2">
              <a:spcAft>
                <a:spcPts val="0"/>
              </a:spcAft>
            </a:pPr>
            <a:r>
              <a:rPr lang="en-US" dirty="0"/>
              <a:t>Scheduled Procedure Step ID</a:t>
            </a:r>
          </a:p>
          <a:p>
            <a:pPr lvl="2">
              <a:spcAft>
                <a:spcPts val="0"/>
              </a:spcAft>
            </a:pPr>
            <a:r>
              <a:rPr lang="en-US" dirty="0"/>
              <a:t>Scheduled Procedure Step Description</a:t>
            </a:r>
          </a:p>
          <a:p>
            <a:pPr lvl="2">
              <a:spcAft>
                <a:spcPts val="0"/>
              </a:spcAft>
            </a:pPr>
            <a:r>
              <a:rPr lang="en-US" dirty="0"/>
              <a:t>Scheduled Protocol Code Sequence</a:t>
            </a:r>
          </a:p>
          <a:p>
            <a:pPr lvl="1">
              <a:spcAft>
                <a:spcPts val="0"/>
              </a:spcAft>
            </a:pPr>
            <a:r>
              <a:rPr lang="en-US" dirty="0"/>
              <a:t>Create the following Attribute value and include it into </a:t>
            </a:r>
            <a:r>
              <a:rPr lang="en-US" dirty="0">
                <a:solidFill>
                  <a:schemeClr val="bg1">
                    <a:lumMod val="65000"/>
                  </a:schemeClr>
                </a:solidFill>
              </a:rPr>
              <a:t>the Image SOP Instances and </a:t>
            </a:r>
            <a:r>
              <a:rPr lang="en-US" dirty="0"/>
              <a:t>the related MPPS SOP Instance:</a:t>
            </a:r>
          </a:p>
          <a:p>
            <a:pPr lvl="2">
              <a:spcAft>
                <a:spcPts val="0"/>
              </a:spcAft>
            </a:pPr>
            <a:r>
              <a:rPr lang="en-US" dirty="0"/>
              <a:t>Performed Procedure Step ID</a:t>
            </a:r>
          </a:p>
          <a:p>
            <a:pPr lvl="1">
              <a:spcAft>
                <a:spcPts val="0"/>
              </a:spcAft>
            </a:pPr>
            <a:r>
              <a:rPr lang="en-US" dirty="0"/>
              <a:t>Include the following Attribute values that may be generated during image acquisition, if supported, into </a:t>
            </a:r>
            <a:r>
              <a:rPr lang="en-US" dirty="0">
                <a:solidFill>
                  <a:schemeClr val="bg1">
                    <a:lumMod val="65000"/>
                  </a:schemeClr>
                </a:solidFill>
              </a:rPr>
              <a:t>the Image SOP Instances and </a:t>
            </a:r>
            <a:r>
              <a:rPr lang="en-US" dirty="0"/>
              <a:t>the related MPPS SOP Instance:</a:t>
            </a:r>
          </a:p>
          <a:p>
            <a:pPr lvl="2">
              <a:spcAft>
                <a:spcPts val="0"/>
              </a:spcAft>
            </a:pPr>
            <a:r>
              <a:rPr lang="en-US" dirty="0"/>
              <a:t>Performed Procedure Step Start Date</a:t>
            </a:r>
          </a:p>
          <a:p>
            <a:pPr lvl="2">
              <a:spcAft>
                <a:spcPts val="0"/>
              </a:spcAft>
            </a:pPr>
            <a:r>
              <a:rPr lang="en-US" dirty="0"/>
              <a:t>Performed Procedure Step Start Time</a:t>
            </a:r>
          </a:p>
          <a:p>
            <a:pPr lvl="2">
              <a:spcAft>
                <a:spcPts val="0"/>
              </a:spcAft>
            </a:pPr>
            <a:r>
              <a:rPr lang="en-US" dirty="0"/>
              <a:t>Performed Procedure Step Description</a:t>
            </a:r>
          </a:p>
          <a:p>
            <a:pPr lvl="2">
              <a:spcAft>
                <a:spcPts val="0"/>
              </a:spcAft>
            </a:pPr>
            <a:r>
              <a:rPr lang="en-US" dirty="0"/>
              <a:t>Study ID”</a:t>
            </a:r>
          </a:p>
          <a:p>
            <a:pPr marL="324000" lvl="1" indent="0">
              <a:spcAft>
                <a:spcPts val="0"/>
              </a:spcAft>
              <a:buNone/>
            </a:pPr>
            <a:r>
              <a:rPr lang="en-US" dirty="0"/>
              <a:t>Annex A of IHE RAD TF-2x reflects the adoption of the above, and contains clarifications, additions and a summary.</a:t>
            </a:r>
          </a:p>
        </p:txBody>
      </p:sp>
      <p:sp>
        <p:nvSpPr>
          <p:cNvPr id="4" name="Date Placeholder 3">
            <a:extLst>
              <a:ext uri="{FF2B5EF4-FFF2-40B4-BE49-F238E27FC236}">
                <a16:creationId xmlns:a16="http://schemas.microsoft.com/office/drawing/2014/main" id="{F20C55E6-C765-0B8E-4A3B-6BE737F07FC3}"/>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A48D073D-B2B9-C2F6-1927-63AF8FCC71E0}"/>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D79E7C5-C1D3-318C-332B-4C890B5C4776}"/>
              </a:ext>
            </a:extLst>
          </p:cNvPr>
          <p:cNvSpPr>
            <a:spLocks noGrp="1"/>
          </p:cNvSpPr>
          <p:nvPr>
            <p:ph type="sldNum" sz="quarter" idx="4"/>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60553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BA61-6672-2152-5093-51B809AD92A9}"/>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D99241BB-6EE7-44E8-D835-03637102E458}"/>
              </a:ext>
            </a:extLst>
          </p:cNvPr>
          <p:cNvSpPr>
            <a:spLocks noGrp="1"/>
          </p:cNvSpPr>
          <p:nvPr>
            <p:ph idx="1"/>
          </p:nvPr>
        </p:nvSpPr>
        <p:spPr/>
        <p:txBody>
          <a:bodyPr/>
          <a:lstStyle/>
          <a:p>
            <a:r>
              <a:rPr lang="en-US" dirty="0"/>
              <a:t>Get a supplement number</a:t>
            </a:r>
          </a:p>
          <a:p>
            <a:r>
              <a:rPr lang="en-US" dirty="0"/>
              <a:t>Continue the elaboration of the two proxies</a:t>
            </a:r>
          </a:p>
          <a:p>
            <a:r>
              <a:rPr lang="en-US" dirty="0"/>
              <a:t>Elaborate the ‘convert’ comments to set clear mappings</a:t>
            </a:r>
          </a:p>
        </p:txBody>
      </p:sp>
      <p:sp>
        <p:nvSpPr>
          <p:cNvPr id="4" name="Date Placeholder 3">
            <a:extLst>
              <a:ext uri="{FF2B5EF4-FFF2-40B4-BE49-F238E27FC236}">
                <a16:creationId xmlns:a16="http://schemas.microsoft.com/office/drawing/2014/main" id="{5254F037-D6C2-9A61-65AD-18B50EFF865E}"/>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8D0E2E3F-4967-1322-8E56-DAEF2A1F43F4}"/>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EA3864F8-69FA-DC6D-E912-807522AD00A9}"/>
              </a:ext>
            </a:extLst>
          </p:cNvPr>
          <p:cNvSpPr>
            <a:spLocks noGrp="1"/>
          </p:cNvSpPr>
          <p:nvPr>
            <p:ph type="sldNum" sz="quarter" idx="4"/>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96152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4F1-41A9-24CD-5F65-9D6739E15E18}"/>
              </a:ext>
            </a:extLst>
          </p:cNvPr>
          <p:cNvSpPr>
            <a:spLocks noGrp="1"/>
          </p:cNvSpPr>
          <p:nvPr>
            <p:ph type="title"/>
          </p:nvPr>
        </p:nvSpPr>
        <p:spPr/>
        <p:txBody>
          <a:bodyPr/>
          <a:lstStyle/>
          <a:p>
            <a:r>
              <a:rPr lang="en-US" dirty="0"/>
              <a:t>Work item 2023-10-C – DICOMweb Modality Services</a:t>
            </a:r>
          </a:p>
        </p:txBody>
      </p:sp>
      <p:sp>
        <p:nvSpPr>
          <p:cNvPr id="3" name="Content Placeholder 2">
            <a:extLst>
              <a:ext uri="{FF2B5EF4-FFF2-40B4-BE49-F238E27FC236}">
                <a16:creationId xmlns:a16="http://schemas.microsoft.com/office/drawing/2014/main" id="{A1E980AF-C3D4-6646-C437-6D7FF5DECD5F}"/>
              </a:ext>
            </a:extLst>
          </p:cNvPr>
          <p:cNvSpPr>
            <a:spLocks noGrp="1"/>
          </p:cNvSpPr>
          <p:nvPr>
            <p:ph idx="1"/>
          </p:nvPr>
        </p:nvSpPr>
        <p:spPr/>
        <p:txBody>
          <a:bodyPr>
            <a:noAutofit/>
          </a:bodyPr>
          <a:lstStyle/>
          <a:p>
            <a:pPr marL="0" indent="0">
              <a:buNone/>
            </a:pPr>
            <a:r>
              <a:rPr lang="en-US" b="1" dirty="0">
                <a:solidFill>
                  <a:srgbClr val="000000"/>
                </a:solidFill>
                <a:effectLst/>
                <a:latin typeface="+mj-lt"/>
                <a:ea typeface="Times New Roman" panose="02020603050405020304" pitchFamily="18" charset="0"/>
              </a:rPr>
              <a:t>Introduction</a:t>
            </a:r>
          </a:p>
          <a:p>
            <a:pPr marL="0" indent="0">
              <a:buNone/>
            </a:pPr>
            <a:r>
              <a:rPr lang="en-US" dirty="0">
                <a:effectLst/>
                <a:latin typeface="+mj-lt"/>
                <a:ea typeface="Times New Roman" panose="02020603050405020304" pitchFamily="18" charset="0"/>
              </a:rPr>
              <a:t>The DICOM Standard defines several services. Two of these are targeted towards modalities, namely the Modality Worklist service (see </a:t>
            </a:r>
            <a:r>
              <a:rPr lang="en-US" u="sng" dirty="0">
                <a:solidFill>
                  <a:srgbClr val="0000FF"/>
                </a:solidFill>
                <a:effectLst/>
                <a:latin typeface="+mj-lt"/>
                <a:ea typeface="Times New Roman" panose="02020603050405020304" pitchFamily="18" charset="0"/>
                <a:hlinkClick r:id="rId2"/>
              </a:rPr>
              <a:t>PS3.4, Annex K</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3"/>
              </a:rPr>
              <a:t>K.6.1</a:t>
            </a:r>
            <a:r>
              <a:rPr lang="en-US" dirty="0">
                <a:effectLst/>
                <a:latin typeface="+mj-lt"/>
                <a:ea typeface="Times New Roman" panose="02020603050405020304" pitchFamily="18" charset="0"/>
              </a:rPr>
              <a:t>) and the Modality Performed Procedure Step service (see </a:t>
            </a:r>
            <a:r>
              <a:rPr lang="en-US" u="sng" dirty="0">
                <a:solidFill>
                  <a:srgbClr val="0000FF"/>
                </a:solidFill>
                <a:effectLst/>
                <a:latin typeface="+mj-lt"/>
                <a:ea typeface="Times New Roman" panose="02020603050405020304" pitchFamily="18" charset="0"/>
                <a:hlinkClick r:id="rId4"/>
              </a:rPr>
              <a:t>PS3.4, Annex F</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5"/>
              </a:rPr>
              <a:t>F.7-F.9</a:t>
            </a:r>
            <a:r>
              <a:rPr lang="en-US" dirty="0">
                <a:effectLst/>
                <a:latin typeface="+mj-lt"/>
                <a:ea typeface="Times New Roman" panose="02020603050405020304" pitchFamily="18" charset="0"/>
              </a:rPr>
              <a:t>). Currently, these services are defined using DIMSE.</a:t>
            </a:r>
          </a:p>
          <a:p>
            <a:pPr marL="0" indent="0">
              <a:buNone/>
            </a:pPr>
            <a:r>
              <a:rPr lang="en-US" b="1" dirty="0">
                <a:solidFill>
                  <a:srgbClr val="000000"/>
                </a:solidFill>
                <a:effectLst/>
                <a:latin typeface="+mj-lt"/>
                <a:ea typeface="Times New Roman" panose="02020603050405020304" pitchFamily="18" charset="0"/>
              </a:rPr>
              <a:t>Limitations of Current Standard</a:t>
            </a:r>
          </a:p>
          <a:p>
            <a:pPr marL="0" indent="0">
              <a:buNone/>
            </a:pPr>
            <a:r>
              <a:rPr lang="en-US" dirty="0">
                <a:solidFill>
                  <a:srgbClr val="000000"/>
                </a:solidFill>
                <a:effectLst/>
                <a:latin typeface="+mj-lt"/>
                <a:ea typeface="Times New Roman" panose="02020603050405020304" pitchFamily="18" charset="0"/>
              </a:rPr>
              <a:t>Both the Modality Worklist service and the Modality Performed Procedure Step service are not yet available in DICOMweb. This limits a) the uptake of DICOMweb for modalities and b) the support of workflow services for modalities that are (intended to be) part of a web-based ecosystem.</a:t>
            </a:r>
          </a:p>
          <a:p>
            <a:pPr marL="0" indent="0">
              <a:buNone/>
            </a:pPr>
            <a:r>
              <a:rPr lang="en-US" b="1" dirty="0">
                <a:solidFill>
                  <a:srgbClr val="000000"/>
                </a:solidFill>
                <a:effectLst/>
                <a:latin typeface="+mj-lt"/>
                <a:ea typeface="Times New Roman" panose="02020603050405020304" pitchFamily="18" charset="0"/>
              </a:rPr>
              <a:t>Description of Proposal</a:t>
            </a:r>
          </a:p>
          <a:p>
            <a:pPr marL="0" indent="0">
              <a:buNone/>
            </a:pPr>
            <a:r>
              <a:rPr lang="en-US" dirty="0">
                <a:solidFill>
                  <a:srgbClr val="000000"/>
                </a:solidFill>
                <a:effectLst/>
                <a:latin typeface="+mj-lt"/>
                <a:ea typeface="Times New Roman" panose="02020603050405020304" pitchFamily="18" charset="0"/>
              </a:rPr>
              <a:t>Add the Modality Worklist and the Modality Performed Procedure Step services to DICOMweb, in principle based on the existing DICOMweb Worklist service (UPS-RS; see </a:t>
            </a:r>
            <a:r>
              <a:rPr lang="en-US" u="sng" dirty="0">
                <a:solidFill>
                  <a:srgbClr val="0000FF"/>
                </a:solidFill>
                <a:effectLst/>
                <a:latin typeface="+mj-lt"/>
                <a:ea typeface="Times New Roman" panose="02020603050405020304" pitchFamily="18" charset="0"/>
                <a:hlinkClick r:id="rId6"/>
              </a:rPr>
              <a:t>PS3.18, section 11</a:t>
            </a:r>
            <a:r>
              <a:rPr lang="en-US" dirty="0">
                <a:solidFill>
                  <a:srgbClr val="000000"/>
                </a:solidFill>
                <a:effectLst/>
                <a:latin typeface="+mj-lt"/>
                <a:ea typeface="Times New Roman" panose="02020603050405020304" pitchFamily="18" charset="0"/>
              </a:rPr>
              <a:t>). This would boil down to creating an informative annex and any normative changes needed if gaps are discovered.</a:t>
            </a:r>
            <a:endParaRPr lang="en-US" dirty="0">
              <a:effectLst/>
              <a:latin typeface="+mj-lt"/>
              <a:ea typeface="Times New Roman" panose="02020603050405020304" pitchFamily="18" charset="0"/>
            </a:endParaRPr>
          </a:p>
        </p:txBody>
      </p:sp>
      <p:sp>
        <p:nvSpPr>
          <p:cNvPr id="4" name="Date Placeholder 3">
            <a:extLst>
              <a:ext uri="{FF2B5EF4-FFF2-40B4-BE49-F238E27FC236}">
                <a16:creationId xmlns:a16="http://schemas.microsoft.com/office/drawing/2014/main" id="{1A97ADF9-2A32-5C1F-5039-8E1B45A5F7A4}"/>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46A3FD48-942A-523F-07E5-B64C1CEBD948}"/>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A4EC334-1537-9ACE-165E-1CD0266E0D85}"/>
              </a:ext>
            </a:extLst>
          </p:cNvPr>
          <p:cNvSpPr>
            <a:spLocks noGrp="1"/>
          </p:cNvSpPr>
          <p:nvPr>
            <p:ph type="sldNum" sz="quarter" idx="4"/>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5000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0F4EC-C0A5-E11A-67BA-527F424C1E8F}"/>
              </a:ext>
            </a:extLst>
          </p:cNvPr>
          <p:cNvSpPr>
            <a:spLocks noGrp="1"/>
          </p:cNvSpPr>
          <p:nvPr>
            <p:ph type="title"/>
          </p:nvPr>
        </p:nvSpPr>
        <p:spPr/>
        <p:txBody>
          <a:bodyPr/>
          <a:lstStyle/>
          <a:p>
            <a:r>
              <a:rPr lang="en-US" dirty="0"/>
              <a:t>Overview – Relations between specifications</a:t>
            </a:r>
          </a:p>
        </p:txBody>
      </p:sp>
      <p:sp>
        <p:nvSpPr>
          <p:cNvPr id="4" name="Date Placeholder 3">
            <a:extLst>
              <a:ext uri="{FF2B5EF4-FFF2-40B4-BE49-F238E27FC236}">
                <a16:creationId xmlns:a16="http://schemas.microsoft.com/office/drawing/2014/main" id="{BBF33FEF-337B-9DCE-0765-BAC48EF36328}"/>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1F001173-40AC-C096-6335-12D85573388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26FF765-1B22-FBE1-5E49-D217A2FBB782}"/>
              </a:ext>
            </a:extLst>
          </p:cNvPr>
          <p:cNvSpPr>
            <a:spLocks noGrp="1"/>
          </p:cNvSpPr>
          <p:nvPr>
            <p:ph type="sldNum" sz="quarter" idx="4"/>
          </p:nvPr>
        </p:nvSpPr>
        <p:spPr/>
        <p:txBody>
          <a:bodyPr/>
          <a:lstStyle/>
          <a:p>
            <a:fld id="{D57F1E4F-1CFF-5643-939E-217C01CDF565}" type="slidenum">
              <a:rPr lang="en-US" smtClean="0"/>
              <a:pPr/>
              <a:t>3</a:t>
            </a:fld>
            <a:endParaRPr lang="en-US" dirty="0"/>
          </a:p>
        </p:txBody>
      </p:sp>
      <p:sp>
        <p:nvSpPr>
          <p:cNvPr id="7" name="Rectangle: Rounded Corners 6">
            <a:extLst>
              <a:ext uri="{FF2B5EF4-FFF2-40B4-BE49-F238E27FC236}">
                <a16:creationId xmlns:a16="http://schemas.microsoft.com/office/drawing/2014/main" id="{C4453F3C-F393-6EB7-722F-92BA94C7BCB5}"/>
              </a:ext>
            </a:extLst>
          </p:cNvPr>
          <p:cNvSpPr/>
          <p:nvPr/>
        </p:nvSpPr>
        <p:spPr>
          <a:xfrm>
            <a:off x="2122415" y="2835927"/>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DICOMweb Modality Services (MSs-RS)</a:t>
            </a:r>
          </a:p>
        </p:txBody>
      </p:sp>
      <p:grpSp>
        <p:nvGrpSpPr>
          <p:cNvPr id="32" name="Group 31">
            <a:extLst>
              <a:ext uri="{FF2B5EF4-FFF2-40B4-BE49-F238E27FC236}">
                <a16:creationId xmlns:a16="http://schemas.microsoft.com/office/drawing/2014/main" id="{019E906C-B486-91AB-81DD-515EB741AC42}"/>
              </a:ext>
            </a:extLst>
          </p:cNvPr>
          <p:cNvGrpSpPr/>
          <p:nvPr/>
        </p:nvGrpSpPr>
        <p:grpSpPr>
          <a:xfrm>
            <a:off x="4714613" y="4613985"/>
            <a:ext cx="4401424" cy="880844"/>
            <a:chOff x="4714613" y="4613985"/>
            <a:chExt cx="4401424" cy="880844"/>
          </a:xfrm>
        </p:grpSpPr>
        <p:sp>
          <p:nvSpPr>
            <p:cNvPr id="10" name="Rectangle: Rounded Corners 9">
              <a:extLst>
                <a:ext uri="{FF2B5EF4-FFF2-40B4-BE49-F238E27FC236}">
                  <a16:creationId xmlns:a16="http://schemas.microsoft.com/office/drawing/2014/main" id="{03621C80-9714-B838-95C4-21B27F65ADEB}"/>
                </a:ext>
              </a:extLst>
            </p:cNvPr>
            <p:cNvSpPr/>
            <p:nvPr/>
          </p:nvSpPr>
          <p:spPr>
            <a:xfrm>
              <a:off x="6523839" y="4613985"/>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DIMSE UPS</a:t>
              </a:r>
            </a:p>
          </p:txBody>
        </p:sp>
        <p:cxnSp>
          <p:nvCxnSpPr>
            <p:cNvPr id="12" name="Straight Connector 11">
              <a:extLst>
                <a:ext uri="{FF2B5EF4-FFF2-40B4-BE49-F238E27FC236}">
                  <a16:creationId xmlns:a16="http://schemas.microsoft.com/office/drawing/2014/main" id="{8B649A0A-B543-72CA-97B7-5CDDD3132E90}"/>
                </a:ext>
              </a:extLst>
            </p:cNvPr>
            <p:cNvCxnSpPr>
              <a:stCxn id="9" idx="3"/>
              <a:endCxn id="10" idx="1"/>
            </p:cNvCxnSpPr>
            <p:nvPr/>
          </p:nvCxnSpPr>
          <p:spPr>
            <a:xfrm>
              <a:off x="4714613" y="5054407"/>
              <a:ext cx="18092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FDBD4EB-30E6-7C08-A5DB-83ABBA02B65B}"/>
                </a:ext>
              </a:extLst>
            </p:cNvPr>
            <p:cNvSpPr txBox="1"/>
            <p:nvPr/>
          </p:nvSpPr>
          <p:spPr>
            <a:xfrm>
              <a:off x="4714613" y="4705029"/>
              <a:ext cx="1809226" cy="369332"/>
            </a:xfrm>
            <a:prstGeom prst="rect">
              <a:avLst/>
            </a:prstGeom>
            <a:noFill/>
          </p:spPr>
          <p:txBody>
            <a:bodyPr wrap="square" rtlCol="0">
              <a:spAutoFit/>
            </a:bodyPr>
            <a:lstStyle/>
            <a:p>
              <a:pPr algn="ctr"/>
              <a:r>
                <a:rPr lang="en-US" b="0" dirty="0">
                  <a:solidFill>
                    <a:schemeClr val="accent1"/>
                  </a:solidFill>
                  <a:effectLst/>
                  <a:highlight>
                    <a:srgbClr val="FFFFFF"/>
                  </a:highlight>
                  <a:latin typeface="+mj-lt"/>
                </a:rPr>
                <a:t>≡</a:t>
              </a:r>
            </a:p>
          </p:txBody>
        </p:sp>
      </p:grpSp>
      <p:grpSp>
        <p:nvGrpSpPr>
          <p:cNvPr id="30" name="Group 29">
            <a:extLst>
              <a:ext uri="{FF2B5EF4-FFF2-40B4-BE49-F238E27FC236}">
                <a16:creationId xmlns:a16="http://schemas.microsoft.com/office/drawing/2014/main" id="{9A5039F5-F710-702F-22CC-07C3B8A5792D}"/>
              </a:ext>
            </a:extLst>
          </p:cNvPr>
          <p:cNvGrpSpPr/>
          <p:nvPr/>
        </p:nvGrpSpPr>
        <p:grpSpPr>
          <a:xfrm>
            <a:off x="4714613" y="2835927"/>
            <a:ext cx="4401424" cy="880844"/>
            <a:chOff x="4714613" y="2835927"/>
            <a:chExt cx="4401424" cy="880844"/>
          </a:xfrm>
        </p:grpSpPr>
        <p:sp>
          <p:nvSpPr>
            <p:cNvPr id="8" name="Rectangle: Rounded Corners 7">
              <a:extLst>
                <a:ext uri="{FF2B5EF4-FFF2-40B4-BE49-F238E27FC236}">
                  <a16:creationId xmlns:a16="http://schemas.microsoft.com/office/drawing/2014/main" id="{3F218E61-0EB8-5DE4-B368-AC290861E556}"/>
                </a:ext>
              </a:extLst>
            </p:cNvPr>
            <p:cNvSpPr/>
            <p:nvPr/>
          </p:nvSpPr>
          <p:spPr>
            <a:xfrm>
              <a:off x="6523839" y="2835927"/>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DIMSE MWL</a:t>
              </a:r>
              <a:br>
                <a:rPr lang="en-US" dirty="0"/>
              </a:br>
              <a:r>
                <a:rPr lang="en-US" dirty="0"/>
                <a:t>DIMSE MPPS</a:t>
              </a:r>
            </a:p>
          </p:txBody>
        </p:sp>
        <p:cxnSp>
          <p:nvCxnSpPr>
            <p:cNvPr id="17" name="Straight Connector 16">
              <a:extLst>
                <a:ext uri="{FF2B5EF4-FFF2-40B4-BE49-F238E27FC236}">
                  <a16:creationId xmlns:a16="http://schemas.microsoft.com/office/drawing/2014/main" id="{A4093862-4F31-88D5-CA5C-9E17DE92CAE3}"/>
                </a:ext>
              </a:extLst>
            </p:cNvPr>
            <p:cNvCxnSpPr>
              <a:cxnSpLocks/>
              <a:stCxn id="7" idx="3"/>
              <a:endCxn id="8" idx="1"/>
            </p:cNvCxnSpPr>
            <p:nvPr/>
          </p:nvCxnSpPr>
          <p:spPr>
            <a:xfrm>
              <a:off x="4714613" y="3276349"/>
              <a:ext cx="18092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4F42B0-A8B4-0C44-F7D5-456BB2A18892}"/>
                </a:ext>
              </a:extLst>
            </p:cNvPr>
            <p:cNvSpPr txBox="1"/>
            <p:nvPr/>
          </p:nvSpPr>
          <p:spPr>
            <a:xfrm>
              <a:off x="4714613" y="2925657"/>
              <a:ext cx="1809226"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grpSp>
      <p:graphicFrame>
        <p:nvGraphicFramePr>
          <p:cNvPr id="34" name="Table 33">
            <a:extLst>
              <a:ext uri="{FF2B5EF4-FFF2-40B4-BE49-F238E27FC236}">
                <a16:creationId xmlns:a16="http://schemas.microsoft.com/office/drawing/2014/main" id="{0FF31DBB-0D15-4155-C840-30C05F8E62E0}"/>
              </a:ext>
            </a:extLst>
          </p:cNvPr>
          <p:cNvGraphicFramePr>
            <a:graphicFrameLocks noGrp="1"/>
          </p:cNvGraphicFramePr>
          <p:nvPr>
            <p:extLst>
              <p:ext uri="{D42A27DB-BD31-4B8C-83A1-F6EECF244321}">
                <p14:modId xmlns:p14="http://schemas.microsoft.com/office/powerpoint/2010/main" val="2680997284"/>
              </p:ext>
            </p:extLst>
          </p:nvPr>
        </p:nvGraphicFramePr>
        <p:xfrm>
          <a:off x="10178603" y="1972873"/>
          <a:ext cx="1579807" cy="822960"/>
        </p:xfrm>
        <a:graphic>
          <a:graphicData uri="http://schemas.openxmlformats.org/drawingml/2006/table">
            <a:tbl>
              <a:tblPr firstRow="1">
                <a:tableStyleId>{5C22544A-7EE6-4342-B048-85BDC9FD1C3A}</a:tableStyleId>
              </a:tblPr>
              <a:tblGrid>
                <a:gridCol w="635358">
                  <a:extLst>
                    <a:ext uri="{9D8B030D-6E8A-4147-A177-3AD203B41FA5}">
                      <a16:colId xmlns:a16="http://schemas.microsoft.com/office/drawing/2014/main" val="259244294"/>
                    </a:ext>
                  </a:extLst>
                </a:gridCol>
                <a:gridCol w="944449">
                  <a:extLst>
                    <a:ext uri="{9D8B030D-6E8A-4147-A177-3AD203B41FA5}">
                      <a16:colId xmlns:a16="http://schemas.microsoft.com/office/drawing/2014/main" val="3829309621"/>
                    </a:ext>
                  </a:extLst>
                </a:gridCol>
              </a:tblGrid>
              <a:tr h="121708">
                <a:tc>
                  <a:txBody>
                    <a:bodyPr/>
                    <a:lstStyle/>
                    <a:p>
                      <a:r>
                        <a:rPr lang="en-US" sz="1200" b="0" dirty="0"/>
                        <a:t>Symbol</a:t>
                      </a:r>
                    </a:p>
                  </a:txBody>
                  <a:tcPr/>
                </a:tc>
                <a:tc>
                  <a:txBody>
                    <a:bodyPr/>
                    <a:lstStyle/>
                    <a:p>
                      <a:r>
                        <a:rPr lang="en-US" sz="1200" b="0" dirty="0"/>
                        <a:t>Meaning</a:t>
                      </a:r>
                    </a:p>
                  </a:txBody>
                  <a:tcPr/>
                </a:tc>
                <a:extLst>
                  <a:ext uri="{0D108BD9-81ED-4DB2-BD59-A6C34878D82A}">
                    <a16:rowId xmlns:a16="http://schemas.microsoft.com/office/drawing/2014/main" val="743989148"/>
                  </a:ext>
                </a:extLst>
              </a:tr>
              <a:tr h="121708">
                <a:tc>
                  <a:txBody>
                    <a:bodyPr/>
                    <a:lstStyle/>
                    <a:p>
                      <a:pPr algn="ctr"/>
                      <a:r>
                        <a:rPr lang="en-US" sz="1200" dirty="0"/>
                        <a:t>≡</a:t>
                      </a:r>
                    </a:p>
                  </a:txBody>
                  <a:tcPr/>
                </a:tc>
                <a:tc>
                  <a:txBody>
                    <a:bodyPr/>
                    <a:lstStyle/>
                    <a:p>
                      <a:r>
                        <a:rPr lang="en-US" sz="1200" dirty="0"/>
                        <a:t>Equivalence</a:t>
                      </a:r>
                    </a:p>
                  </a:txBody>
                  <a:tcPr/>
                </a:tc>
                <a:extLst>
                  <a:ext uri="{0D108BD9-81ED-4DB2-BD59-A6C34878D82A}">
                    <a16:rowId xmlns:a16="http://schemas.microsoft.com/office/drawing/2014/main" val="536098357"/>
                  </a:ext>
                </a:extLst>
              </a:tr>
              <a:tr h="121708">
                <a:tc>
                  <a:txBody>
                    <a:bodyPr/>
                    <a:lstStyle/>
                    <a:p>
                      <a:pPr algn="ctr"/>
                      <a:r>
                        <a:rPr lang="en-US" sz="1200" dirty="0"/>
                        <a:t>⊏</a:t>
                      </a:r>
                    </a:p>
                  </a:txBody>
                  <a:tcPr/>
                </a:tc>
                <a:tc>
                  <a:txBody>
                    <a:bodyPr/>
                    <a:lstStyle/>
                    <a:p>
                      <a:r>
                        <a:rPr lang="en-US" sz="1200" dirty="0"/>
                        <a:t>Based-on</a:t>
                      </a:r>
                    </a:p>
                  </a:txBody>
                  <a:tcPr/>
                </a:tc>
                <a:extLst>
                  <a:ext uri="{0D108BD9-81ED-4DB2-BD59-A6C34878D82A}">
                    <a16:rowId xmlns:a16="http://schemas.microsoft.com/office/drawing/2014/main" val="4157640565"/>
                  </a:ext>
                </a:extLst>
              </a:tr>
            </a:tbl>
          </a:graphicData>
        </a:graphic>
      </p:graphicFrame>
      <p:grpSp>
        <p:nvGrpSpPr>
          <p:cNvPr id="39" name="Group 38">
            <a:extLst>
              <a:ext uri="{FF2B5EF4-FFF2-40B4-BE49-F238E27FC236}">
                <a16:creationId xmlns:a16="http://schemas.microsoft.com/office/drawing/2014/main" id="{29B5386A-8562-9321-7B2E-13E577CC445D}"/>
              </a:ext>
            </a:extLst>
          </p:cNvPr>
          <p:cNvGrpSpPr/>
          <p:nvPr/>
        </p:nvGrpSpPr>
        <p:grpSpPr>
          <a:xfrm>
            <a:off x="2122415" y="3716771"/>
            <a:ext cx="2592198" cy="1778058"/>
            <a:chOff x="2122415" y="3716771"/>
            <a:chExt cx="2592198" cy="1778058"/>
          </a:xfrm>
        </p:grpSpPr>
        <p:sp>
          <p:nvSpPr>
            <p:cNvPr id="9" name="Rectangle: Rounded Corners 8">
              <a:extLst>
                <a:ext uri="{FF2B5EF4-FFF2-40B4-BE49-F238E27FC236}">
                  <a16:creationId xmlns:a16="http://schemas.microsoft.com/office/drawing/2014/main" id="{83464942-9D66-278B-FA53-D0BA7724DE35}"/>
                </a:ext>
              </a:extLst>
            </p:cNvPr>
            <p:cNvSpPr/>
            <p:nvPr/>
          </p:nvSpPr>
          <p:spPr>
            <a:xfrm>
              <a:off x="2122415" y="4613985"/>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DICOMweb Worklist Service (UPS-RS)</a:t>
              </a:r>
            </a:p>
          </p:txBody>
        </p:sp>
        <p:cxnSp>
          <p:nvCxnSpPr>
            <p:cNvPr id="14" name="Straight Connector 13">
              <a:extLst>
                <a:ext uri="{FF2B5EF4-FFF2-40B4-BE49-F238E27FC236}">
                  <a16:creationId xmlns:a16="http://schemas.microsoft.com/office/drawing/2014/main" id="{7F40014C-7E87-4D28-2AFB-403453135816}"/>
                </a:ext>
              </a:extLst>
            </p:cNvPr>
            <p:cNvCxnSpPr>
              <a:cxnSpLocks/>
              <a:stCxn id="9" idx="0"/>
              <a:endCxn id="7" idx="2"/>
            </p:cNvCxnSpPr>
            <p:nvPr/>
          </p:nvCxnSpPr>
          <p:spPr>
            <a:xfrm flipV="1">
              <a:off x="3418514" y="3716771"/>
              <a:ext cx="0" cy="897214"/>
            </a:xfrm>
            <a:prstGeom prst="line">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800519-9F83-BD30-7153-6DD97CD3FA75}"/>
                </a:ext>
              </a:extLst>
            </p:cNvPr>
            <p:cNvSpPr txBox="1"/>
            <p:nvPr/>
          </p:nvSpPr>
          <p:spPr>
            <a:xfrm>
              <a:off x="3418514" y="3980712"/>
              <a:ext cx="377778" cy="369332"/>
            </a:xfrm>
            <a:prstGeom prst="rect">
              <a:avLst/>
            </a:prstGeom>
            <a:noFill/>
          </p:spPr>
          <p:txBody>
            <a:bodyPr wrap="square">
              <a:spAutoFit/>
            </a:bodyPr>
            <a:lstStyle/>
            <a:p>
              <a:pPr algn="ctr"/>
              <a:r>
                <a:rPr lang="en-US" sz="1800" dirty="0"/>
                <a:t>⊏</a:t>
              </a:r>
            </a:p>
          </p:txBody>
        </p:sp>
      </p:grpSp>
      <p:grpSp>
        <p:nvGrpSpPr>
          <p:cNvPr id="40" name="Group 39">
            <a:extLst>
              <a:ext uri="{FF2B5EF4-FFF2-40B4-BE49-F238E27FC236}">
                <a16:creationId xmlns:a16="http://schemas.microsoft.com/office/drawing/2014/main" id="{477AE6DC-3876-6545-505F-81492D9709DA}"/>
              </a:ext>
            </a:extLst>
          </p:cNvPr>
          <p:cNvGrpSpPr/>
          <p:nvPr/>
        </p:nvGrpSpPr>
        <p:grpSpPr>
          <a:xfrm>
            <a:off x="7819938" y="3716771"/>
            <a:ext cx="377778" cy="897214"/>
            <a:chOff x="7819938" y="3716771"/>
            <a:chExt cx="377778" cy="897214"/>
          </a:xfrm>
        </p:grpSpPr>
        <p:cxnSp>
          <p:nvCxnSpPr>
            <p:cNvPr id="22" name="Straight Connector 21">
              <a:extLst>
                <a:ext uri="{FF2B5EF4-FFF2-40B4-BE49-F238E27FC236}">
                  <a16:creationId xmlns:a16="http://schemas.microsoft.com/office/drawing/2014/main" id="{5569D6B0-A5B8-F08E-4E51-7A807298D0E7}"/>
                </a:ext>
              </a:extLst>
            </p:cNvPr>
            <p:cNvCxnSpPr>
              <a:cxnSpLocks/>
              <a:stCxn id="10" idx="0"/>
              <a:endCxn id="8" idx="2"/>
            </p:cNvCxnSpPr>
            <p:nvPr/>
          </p:nvCxnSpPr>
          <p:spPr>
            <a:xfrm flipV="1">
              <a:off x="7819938" y="3716771"/>
              <a:ext cx="0" cy="897214"/>
            </a:xfrm>
            <a:prstGeom prst="line">
              <a:avLst/>
            </a:prstGeom>
            <a:ln w="38100">
              <a:prstDash val="sysDash"/>
              <a:head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FD755AF-EDBA-05F7-0522-66C3FEAA4533}"/>
                </a:ext>
              </a:extLst>
            </p:cNvPr>
            <p:cNvSpPr txBox="1"/>
            <p:nvPr/>
          </p:nvSpPr>
          <p:spPr>
            <a:xfrm>
              <a:off x="7819938" y="3980712"/>
              <a:ext cx="377778" cy="369332"/>
            </a:xfrm>
            <a:prstGeom prst="rect">
              <a:avLst/>
            </a:prstGeom>
            <a:noFill/>
          </p:spPr>
          <p:txBody>
            <a:bodyPr wrap="square">
              <a:spAutoFit/>
            </a:bodyPr>
            <a:lstStyle/>
            <a:p>
              <a:pPr algn="ctr"/>
              <a:r>
                <a:rPr lang="en-US" sz="1800" dirty="0"/>
                <a:t>⊏</a:t>
              </a:r>
            </a:p>
          </p:txBody>
        </p:sp>
      </p:grpSp>
      <p:grpSp>
        <p:nvGrpSpPr>
          <p:cNvPr id="48" name="Group 47">
            <a:extLst>
              <a:ext uri="{FF2B5EF4-FFF2-40B4-BE49-F238E27FC236}">
                <a16:creationId xmlns:a16="http://schemas.microsoft.com/office/drawing/2014/main" id="{75E427EE-4764-C526-91E4-DABAA0CE26EA}"/>
              </a:ext>
            </a:extLst>
          </p:cNvPr>
          <p:cNvGrpSpPr/>
          <p:nvPr/>
        </p:nvGrpSpPr>
        <p:grpSpPr>
          <a:xfrm>
            <a:off x="8197716" y="4165378"/>
            <a:ext cx="3153280" cy="1542782"/>
            <a:chOff x="8197716" y="4165378"/>
            <a:chExt cx="3153280" cy="1542782"/>
          </a:xfrm>
        </p:grpSpPr>
        <p:cxnSp>
          <p:nvCxnSpPr>
            <p:cNvPr id="42" name="Connector: Curved 41">
              <a:extLst>
                <a:ext uri="{FF2B5EF4-FFF2-40B4-BE49-F238E27FC236}">
                  <a16:creationId xmlns:a16="http://schemas.microsoft.com/office/drawing/2014/main" id="{D8B42314-0134-13DA-F41C-E7D103AF0553}"/>
                </a:ext>
              </a:extLst>
            </p:cNvPr>
            <p:cNvCxnSpPr>
              <a:cxnSpLocks/>
              <a:stCxn id="38" idx="3"/>
              <a:endCxn id="43" idx="0"/>
            </p:cNvCxnSpPr>
            <p:nvPr/>
          </p:nvCxnSpPr>
          <p:spPr>
            <a:xfrm>
              <a:off x="8197716" y="4165378"/>
              <a:ext cx="2312812" cy="345437"/>
            </a:xfrm>
            <a:prstGeom prst="curvedConnector2">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E0CB5C0-2DDE-6146-FB53-82913660348D}"/>
                </a:ext>
              </a:extLst>
            </p:cNvPr>
            <p:cNvSpPr txBox="1"/>
            <p:nvPr/>
          </p:nvSpPr>
          <p:spPr>
            <a:xfrm rot="342976">
              <a:off x="9550503" y="4507831"/>
              <a:ext cx="1800493" cy="1200329"/>
            </a:xfrm>
            <a:prstGeom prst="rect">
              <a:avLst/>
            </a:prstGeom>
            <a:noFill/>
          </p:spPr>
          <p:txBody>
            <a:bodyPr wrap="none" rtlCol="0">
              <a:spAutoFit/>
            </a:bodyPr>
            <a:lstStyle/>
            <a:p>
              <a:r>
                <a:rPr lang="en-US" dirty="0">
                  <a:solidFill>
                    <a:schemeClr val="accent6"/>
                  </a:solidFill>
                  <a:latin typeface="Freestyle Script" panose="030804020302050B0404" pitchFamily="66" charset="0"/>
                  <a:cs typeface="Dreaming Outloud Script Pro" panose="020F0502020204030204" pitchFamily="66" charset="0"/>
                </a:rPr>
                <a:t>Implicit mapping from MWL</a:t>
              </a:r>
              <a:br>
                <a:rPr lang="en-US" dirty="0">
                  <a:solidFill>
                    <a:schemeClr val="accent6"/>
                  </a:solidFill>
                  <a:latin typeface="Freestyle Script" panose="030804020302050B0404" pitchFamily="66" charset="0"/>
                  <a:cs typeface="Dreaming Outloud Script Pro" panose="020F0502020204030204" pitchFamily="66" charset="0"/>
                </a:rPr>
              </a:br>
              <a:r>
                <a:rPr lang="en-US" dirty="0">
                  <a:solidFill>
                    <a:schemeClr val="accent6"/>
                  </a:solidFill>
                  <a:latin typeface="Freestyle Script" panose="030804020302050B0404" pitchFamily="66" charset="0"/>
                  <a:cs typeface="Dreaming Outloud Script Pro" panose="020F0502020204030204" pitchFamily="66" charset="0"/>
                </a:rPr>
                <a:t>and MPPS to UPS.</a:t>
              </a:r>
            </a:p>
            <a:p>
              <a:r>
                <a:rPr lang="en-US" dirty="0">
                  <a:solidFill>
                    <a:schemeClr val="accent6"/>
                  </a:solidFill>
                  <a:latin typeface="Freestyle Script" panose="030804020302050B0404" pitchFamily="66" charset="0"/>
                  <a:cs typeface="Dreaming Outloud Script Pro" panose="020F0502020204030204" pitchFamily="66" charset="0"/>
                </a:rPr>
                <a:t>Where is this mapping or</a:t>
              </a:r>
            </a:p>
            <a:p>
              <a:r>
                <a:rPr lang="en-US" dirty="0">
                  <a:solidFill>
                    <a:schemeClr val="accent6"/>
                  </a:solidFill>
                  <a:latin typeface="Freestyle Script" panose="030804020302050B0404" pitchFamily="66" charset="0"/>
                  <a:cs typeface="Dreaming Outloud Script Pro" panose="020F0502020204030204" pitchFamily="66" charset="0"/>
                </a:rPr>
                <a:t>do we need to create it?</a:t>
              </a:r>
            </a:p>
          </p:txBody>
        </p:sp>
      </p:grpSp>
    </p:spTree>
    <p:extLst>
      <p:ext uri="{BB962C8B-B14F-4D97-AF65-F5344CB8AC3E}">
        <p14:creationId xmlns:p14="http://schemas.microsoft.com/office/powerpoint/2010/main" val="229417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a:t>
            </a:r>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4</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325812"/>
          </a:xfrm>
        </p:spPr>
        <p:txBody>
          <a:bodyPr>
            <a:normAutofit/>
          </a:bodyPr>
          <a:lstStyle/>
          <a:p>
            <a:pPr marL="342900" indent="-342900">
              <a:buFont typeface="+mj-lt"/>
              <a:buAutoNum type="arabicPeriod"/>
              <a:tabLst>
                <a:tab pos="627063" algn="l"/>
                <a:tab pos="3498850" algn="l"/>
                <a:tab pos="3768725" algn="l"/>
                <a:tab pos="5468938" algn="l"/>
              </a:tabLst>
            </a:pPr>
            <a:r>
              <a:rPr lang="en-US" dirty="0">
                <a:solidFill>
                  <a:schemeClr val="tx1"/>
                </a:solidFill>
              </a:rPr>
              <a:t> 	Get Applicable </a:t>
            </a:r>
            <a:r>
              <a:rPr lang="en-US" dirty="0" err="1">
                <a:solidFill>
                  <a:schemeClr val="tx1"/>
                </a:solidFill>
              </a:rPr>
              <a:t>Workitems</a:t>
            </a:r>
            <a:br>
              <a:rPr lang="en-US" dirty="0">
                <a:solidFill>
                  <a:schemeClr val="tx1"/>
                </a:solidFill>
              </a:rPr>
            </a:br>
            <a:r>
              <a:rPr lang="en-US" sz="1800" dirty="0"/>
              <a:t> </a:t>
            </a:r>
            <a:endParaRPr lang="en-US" baseline="-25000" dirty="0">
              <a:solidFill>
                <a:schemeClr val="tx1"/>
              </a:solidFill>
            </a:endParaRPr>
          </a:p>
          <a:p>
            <a:pPr marL="342900" indent="-342900">
              <a:buFont typeface="+mj-lt"/>
              <a:buAutoNum type="arabicPeriod"/>
              <a:tabLst>
                <a:tab pos="627063" algn="l"/>
                <a:tab pos="3498850" algn="l"/>
                <a:tab pos="3768725" algn="l"/>
                <a:tab pos="5468938" algn="l"/>
              </a:tabLst>
            </a:pPr>
            <a:r>
              <a:rPr lang="en-US" dirty="0"/>
              <a:t> 	Claim and Prepare </a:t>
            </a:r>
            <a:r>
              <a:rPr lang="en-US" dirty="0" err="1"/>
              <a:t>Workitem</a:t>
            </a:r>
            <a:br>
              <a:rPr lang="en-US" dirty="0">
                <a:solidFill>
                  <a:schemeClr val="tx1"/>
                </a:solidFill>
              </a:rPr>
            </a:br>
            <a:r>
              <a:rPr lang="en-US" sz="1800" dirty="0"/>
              <a:t> </a:t>
            </a:r>
            <a:br>
              <a:rPr lang="en-US" sz="1800" dirty="0"/>
            </a:br>
            <a:endParaRPr lang="en-US" i="1" dirty="0"/>
          </a:p>
          <a:p>
            <a:pPr marL="342900" indent="-342900">
              <a:buFont typeface="+mj-lt"/>
              <a:buAutoNum type="arabicPeriod"/>
              <a:tabLst>
                <a:tab pos="627063" algn="l"/>
                <a:tab pos="3498850" algn="l"/>
                <a:tab pos="3768725" algn="l"/>
                <a:tab pos="5468938" algn="l"/>
              </a:tabLst>
            </a:pPr>
            <a:r>
              <a:rPr lang="en-US" dirty="0">
                <a:solidFill>
                  <a:schemeClr val="tx1"/>
                </a:solidFill>
              </a:rPr>
              <a:t> 	</a:t>
            </a:r>
            <a:r>
              <a:rPr lang="en-US" dirty="0"/>
              <a:t>Report Progress on </a:t>
            </a:r>
            <a:r>
              <a:rPr lang="en-US" dirty="0" err="1"/>
              <a:t>Workitem</a:t>
            </a:r>
            <a:br>
              <a:rPr lang="en-US" dirty="0">
                <a:solidFill>
                  <a:schemeClr val="tx1"/>
                </a:solidFill>
              </a:rPr>
            </a:br>
            <a:r>
              <a:rPr lang="en-US" sz="1800" dirty="0"/>
              <a:t> </a:t>
            </a:r>
            <a:endParaRPr lang="en-US" i="1" dirty="0"/>
          </a:p>
          <a:p>
            <a:pPr marL="342900" indent="-342900">
              <a:buFont typeface="+mj-lt"/>
              <a:buAutoNum type="arabicPeriod"/>
              <a:tabLst>
                <a:tab pos="627063" algn="l"/>
                <a:tab pos="3498850" algn="l"/>
                <a:tab pos="3768725" algn="l"/>
                <a:tab pos="5468938" algn="l"/>
              </a:tabLst>
            </a:pPr>
            <a:r>
              <a:rPr lang="en-US" dirty="0">
                <a:solidFill>
                  <a:schemeClr val="tx1"/>
                </a:solidFill>
              </a:rPr>
              <a:t> 	</a:t>
            </a:r>
            <a:r>
              <a:rPr lang="en-US" dirty="0"/>
              <a:t>Change </a:t>
            </a:r>
            <a:r>
              <a:rPr lang="en-US" dirty="0" err="1"/>
              <a:t>Workitem</a:t>
            </a:r>
            <a:r>
              <a:rPr lang="en-US" dirty="0"/>
              <a:t> State</a:t>
            </a:r>
            <a:br>
              <a:rPr lang="en-US" dirty="0">
                <a:solidFill>
                  <a:schemeClr val="tx1"/>
                </a:solidFill>
              </a:rPr>
            </a:br>
            <a:r>
              <a:rPr lang="en-US" sz="1800" dirty="0"/>
              <a:t> </a:t>
            </a:r>
          </a:p>
          <a:p>
            <a:pPr marL="342900" indent="-342900">
              <a:buFont typeface="+mj-lt"/>
              <a:buAutoNum type="arabicPeriod"/>
              <a:tabLst>
                <a:tab pos="627063" algn="l"/>
                <a:tab pos="3498850" algn="l"/>
                <a:tab pos="3768725" algn="l"/>
                <a:tab pos="5468938" algn="l"/>
              </a:tabLst>
            </a:pPr>
            <a:r>
              <a:rPr lang="en-US" dirty="0">
                <a:solidFill>
                  <a:schemeClr val="bg1">
                    <a:lumMod val="65000"/>
                  </a:schemeClr>
                </a:solidFill>
              </a:rPr>
              <a:t> 	</a:t>
            </a:r>
            <a:r>
              <a:rPr lang="en-US" dirty="0">
                <a:solidFill>
                  <a:schemeClr val="tx1"/>
                </a:solidFill>
              </a:rPr>
              <a:t>Retrieve </a:t>
            </a:r>
            <a:r>
              <a:rPr lang="en-US" dirty="0" err="1">
                <a:solidFill>
                  <a:schemeClr val="tx1"/>
                </a:solidFill>
              </a:rPr>
              <a:t>Workitem</a:t>
            </a:r>
            <a:br>
              <a:rPr lang="en-US" dirty="0">
                <a:solidFill>
                  <a:schemeClr val="tx1"/>
                </a:solidFill>
              </a:rPr>
            </a:br>
            <a:endParaRPr lang="en-US" dirty="0">
              <a:solidFill>
                <a:schemeClr val="tx1"/>
              </a:solidFill>
            </a:endParaRPr>
          </a:p>
          <a:p>
            <a:pPr marL="342900" indent="-342900">
              <a:buFont typeface="+mj-lt"/>
              <a:buAutoNum type="arabicPeriod"/>
              <a:tabLst>
                <a:tab pos="627063" algn="l"/>
                <a:tab pos="3498850" algn="l"/>
                <a:tab pos="3768725" algn="l"/>
                <a:tab pos="5468938" algn="l"/>
              </a:tabLst>
            </a:pPr>
            <a:r>
              <a:rPr lang="en-US" dirty="0">
                <a:solidFill>
                  <a:schemeClr val="tx1"/>
                </a:solidFill>
              </a:rPr>
              <a:t> 	Get Notified initialize </a:t>
            </a:r>
          </a:p>
        </p:txBody>
      </p:sp>
      <p:grpSp>
        <p:nvGrpSpPr>
          <p:cNvPr id="32" name="Group 31">
            <a:extLst>
              <a:ext uri="{FF2B5EF4-FFF2-40B4-BE49-F238E27FC236}">
                <a16:creationId xmlns:a16="http://schemas.microsoft.com/office/drawing/2014/main" id="{089CC006-7B82-0D71-E799-CB8CB0F324F5}"/>
              </a:ext>
            </a:extLst>
          </p:cNvPr>
          <p:cNvGrpSpPr/>
          <p:nvPr/>
        </p:nvGrpSpPr>
        <p:grpSpPr>
          <a:xfrm>
            <a:off x="2613533" y="2950510"/>
            <a:ext cx="7349617" cy="1821515"/>
            <a:chOff x="2613533" y="2950510"/>
            <a:chExt cx="7349617" cy="1821515"/>
          </a:xfrm>
        </p:grpSpPr>
        <p:sp>
          <p:nvSpPr>
            <p:cNvPr id="13" name="Rectangle 12">
              <a:extLst>
                <a:ext uri="{FF2B5EF4-FFF2-40B4-BE49-F238E27FC236}">
                  <a16:creationId xmlns:a16="http://schemas.microsoft.com/office/drawing/2014/main" id="{E14B00E1-3A8E-99BF-65ED-489522DB7AE5}"/>
                </a:ext>
              </a:extLst>
            </p:cNvPr>
            <p:cNvSpPr/>
            <p:nvPr/>
          </p:nvSpPr>
          <p:spPr>
            <a:xfrm>
              <a:off x="5729799" y="2950510"/>
              <a:ext cx="4233351" cy="1821515"/>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400" dirty="0"/>
                <a:t>“The modality should inform the Information System as soon as possible that the performance of the Procedure Step has been started by sending the N-CREATE Service Request. … Some of the Attribute Values are already known at the beginning of the Procedure Step, they are required to be sent in the N-CREATE command.”</a:t>
              </a:r>
            </a:p>
            <a:p>
              <a:r>
                <a:rPr lang="en-US" sz="1400" dirty="0"/>
                <a:t>Note in PS3.4, F.7.2.1</a:t>
              </a:r>
            </a:p>
          </p:txBody>
        </p:sp>
        <p:cxnSp>
          <p:nvCxnSpPr>
            <p:cNvPr id="14" name="Connector: Curved 13">
              <a:extLst>
                <a:ext uri="{FF2B5EF4-FFF2-40B4-BE49-F238E27FC236}">
                  <a16:creationId xmlns:a16="http://schemas.microsoft.com/office/drawing/2014/main" id="{D68E66ED-4BBB-6D17-F58A-793A591E8E17}"/>
                </a:ext>
              </a:extLst>
            </p:cNvPr>
            <p:cNvCxnSpPr>
              <a:cxnSpLocks/>
              <a:stCxn id="13" idx="1"/>
              <a:endCxn id="12" idx="2"/>
            </p:cNvCxnSpPr>
            <p:nvPr/>
          </p:nvCxnSpPr>
          <p:spPr>
            <a:xfrm rot="10800000">
              <a:off x="2613533" y="3224900"/>
              <a:ext cx="3116266" cy="636369"/>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82E2E958-8BEC-897E-8D3D-5B45C93F878E}"/>
              </a:ext>
            </a:extLst>
          </p:cNvPr>
          <p:cNvSpPr/>
          <p:nvPr/>
        </p:nvSpPr>
        <p:spPr>
          <a:xfrm>
            <a:off x="2343698" y="2950510"/>
            <a:ext cx="539670" cy="27438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8839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5</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030663" algn="l"/>
                <a:tab pos="4302125" algn="l"/>
                <a:tab pos="6638925" algn="l"/>
              </a:tabLst>
            </a:pPr>
            <a:r>
              <a:rPr lang="en-US" dirty="0">
                <a:solidFill>
                  <a:schemeClr val="tx1"/>
                </a:solidFill>
              </a:rPr>
              <a:t> 	Get Applicable </a:t>
            </a:r>
            <a:r>
              <a:rPr lang="en-US" dirty="0" err="1">
                <a:solidFill>
                  <a:schemeClr val="tx1"/>
                </a:solidFill>
              </a:rPr>
              <a:t>Workitems</a:t>
            </a:r>
            <a:r>
              <a:rPr lang="en-US" baseline="-25000" dirty="0" err="1">
                <a:solidFill>
                  <a:schemeClr val="tx1"/>
                </a:solidFill>
              </a:rPr>
              <a:t>MSs</a:t>
            </a:r>
            <a:r>
              <a:rPr lang="en-US" baseline="-25000" dirty="0">
                <a:solidFill>
                  <a:schemeClr val="tx1"/>
                </a:solidFill>
              </a:rPr>
              <a:t>-RS</a:t>
            </a:r>
            <a:r>
              <a:rPr lang="en-US" i="1" dirty="0">
                <a:solidFill>
                  <a:schemeClr val="tx1"/>
                </a:solidFill>
              </a:rPr>
              <a:t>	</a:t>
            </a:r>
            <a:r>
              <a:rPr lang="en-US" b="0" dirty="0">
                <a:solidFill>
                  <a:schemeClr val="tx1"/>
                </a:solidFill>
                <a:effectLst/>
                <a:highlight>
                  <a:srgbClr val="FFFFFF"/>
                </a:highlight>
              </a:rPr>
              <a:t>≡	</a:t>
            </a:r>
            <a:r>
              <a:rPr lang="en-US" dirty="0">
                <a:solidFill>
                  <a:schemeClr val="tx1"/>
                </a:solidFill>
              </a:rPr>
              <a:t>C-FIND</a:t>
            </a:r>
            <a:r>
              <a:rPr lang="en-US" baseline="-25000" dirty="0">
                <a:solidFill>
                  <a:schemeClr val="tx1"/>
                </a:solidFill>
              </a:rPr>
              <a:t>MWL</a:t>
            </a:r>
            <a:br>
              <a:rPr lang="en-US" dirty="0">
                <a:solidFill>
                  <a:schemeClr val="tx1"/>
                </a:solidFill>
              </a:rPr>
            </a:br>
            <a:r>
              <a:rPr lang="en-US" sz="1800" dirty="0"/>
              <a:t> </a:t>
            </a:r>
            <a:endParaRPr lang="en-US" baseline="-25000" dirty="0">
              <a:solidFill>
                <a:schemeClr val="tx1"/>
              </a:solidFill>
            </a:endParaRPr>
          </a:p>
          <a:p>
            <a:pPr marL="342900" indent="-342900">
              <a:buFont typeface="+mj-lt"/>
              <a:buAutoNum type="arabicPeriod"/>
              <a:tabLst>
                <a:tab pos="627063" algn="l"/>
                <a:tab pos="4030663" algn="l"/>
                <a:tab pos="4302125" algn="l"/>
                <a:tab pos="6638925" algn="l"/>
              </a:tabLst>
            </a:pPr>
            <a:r>
              <a:rPr lang="en-US" dirty="0"/>
              <a:t> 	Claim and Prepare </a:t>
            </a:r>
            <a:r>
              <a:rPr lang="en-US" dirty="0" err="1"/>
              <a:t>Workitem</a:t>
            </a:r>
            <a:r>
              <a:rPr lang="en-US" baseline="-25000" dirty="0" err="1">
                <a:solidFill>
                  <a:schemeClr val="tx1"/>
                </a:solidFill>
              </a:rPr>
              <a:t>MSs</a:t>
            </a:r>
            <a:r>
              <a:rPr lang="en-US" baseline="-25000" dirty="0">
                <a:solidFill>
                  <a:schemeClr val="tx1"/>
                </a:solidFill>
              </a:rPr>
              <a:t>-RS</a:t>
            </a:r>
            <a:r>
              <a:rPr lang="en-US" i="1" dirty="0"/>
              <a:t>	</a:t>
            </a:r>
            <a:r>
              <a:rPr lang="en-US" b="0" dirty="0">
                <a:solidFill>
                  <a:schemeClr val="tx1"/>
                </a:solidFill>
                <a:effectLst/>
                <a:highlight>
                  <a:srgbClr val="FFFFFF"/>
                </a:highlight>
              </a:rPr>
              <a:t>≡	</a:t>
            </a:r>
            <a:r>
              <a:rPr lang="en-US" dirty="0"/>
              <a:t>N-CREATE</a:t>
            </a:r>
            <a:r>
              <a:rPr lang="en-US" baseline="-25000" dirty="0"/>
              <a:t>MPPS</a:t>
            </a:r>
            <a:br>
              <a:rPr lang="en-US" dirty="0">
                <a:solidFill>
                  <a:schemeClr val="tx1"/>
                </a:solidFill>
              </a:rPr>
            </a:br>
            <a:r>
              <a:rPr lang="en-US" dirty="0">
                <a:solidFill>
                  <a:schemeClr val="tx1"/>
                </a:solidFill>
              </a:rPr>
              <a:t> </a:t>
            </a:r>
            <a:br>
              <a:rPr lang="en-US" dirty="0">
                <a:solidFill>
                  <a:schemeClr val="tx1"/>
                </a:solidFill>
              </a:rPr>
            </a:br>
            <a:r>
              <a:rPr lang="en-US" dirty="0">
                <a:solidFill>
                  <a:schemeClr val="tx1"/>
                </a:solidFill>
              </a:rPr>
              <a:t> </a:t>
            </a:r>
            <a:endParaRPr lang="en-US" i="1" dirty="0"/>
          </a:p>
          <a:p>
            <a:pPr marL="342900" indent="-342900">
              <a:buFont typeface="+mj-lt"/>
              <a:buAutoNum type="arabicPeriod"/>
              <a:tabLst>
                <a:tab pos="627063" algn="l"/>
                <a:tab pos="4030663" algn="l"/>
                <a:tab pos="4302125" algn="l"/>
                <a:tab pos="6638925" algn="l"/>
              </a:tabLst>
            </a:pPr>
            <a:r>
              <a:rPr lang="en-US" dirty="0">
                <a:solidFill>
                  <a:schemeClr val="tx1"/>
                </a:solidFill>
              </a:rPr>
              <a:t> 	</a:t>
            </a:r>
            <a:r>
              <a:rPr lang="en-US" dirty="0"/>
              <a:t>Report Progress on </a:t>
            </a:r>
            <a:r>
              <a:rPr lang="en-US" dirty="0" err="1"/>
              <a:t>Workitem</a:t>
            </a:r>
            <a:r>
              <a:rPr lang="en-US" baseline="-25000" dirty="0" err="1">
                <a:solidFill>
                  <a:schemeClr val="tx1"/>
                </a:solidFill>
              </a:rPr>
              <a:t>MSs</a:t>
            </a:r>
            <a:r>
              <a:rPr lang="en-US" baseline="-25000" dirty="0">
                <a:solidFill>
                  <a:schemeClr val="tx1"/>
                </a:solidFill>
              </a:rPr>
              <a:t>-RS</a:t>
            </a:r>
            <a:r>
              <a:rPr lang="en-US" i="1" dirty="0"/>
              <a:t>	</a:t>
            </a:r>
            <a:r>
              <a:rPr lang="en-US" b="0" dirty="0">
                <a:solidFill>
                  <a:schemeClr val="tx1"/>
                </a:solidFill>
                <a:effectLst/>
                <a:highlight>
                  <a:srgbClr val="FFFFFF"/>
                </a:highlight>
              </a:rPr>
              <a:t>≡	</a:t>
            </a:r>
            <a:r>
              <a:rPr lang="en-US" dirty="0"/>
              <a:t>N-SET</a:t>
            </a:r>
            <a:r>
              <a:rPr lang="en-US" baseline="-25000" dirty="0"/>
              <a:t>MPPS</a:t>
            </a:r>
            <a:br>
              <a:rPr lang="en-US" sz="1400" dirty="0">
                <a:solidFill>
                  <a:schemeClr val="tx1"/>
                </a:solidFill>
              </a:rPr>
            </a:br>
            <a:r>
              <a:rPr lang="en-US" sz="1800" dirty="0"/>
              <a:t> </a:t>
            </a:r>
            <a:endParaRPr lang="en-US" i="1" dirty="0"/>
          </a:p>
          <a:p>
            <a:pPr marL="342900" indent="-342900">
              <a:buFont typeface="+mj-lt"/>
              <a:buAutoNum type="arabicPeriod"/>
              <a:tabLst>
                <a:tab pos="627063" algn="l"/>
                <a:tab pos="4030663" algn="l"/>
                <a:tab pos="4302125" algn="l"/>
                <a:tab pos="6638925" algn="l"/>
              </a:tabLst>
            </a:pPr>
            <a:r>
              <a:rPr lang="en-US" dirty="0">
                <a:solidFill>
                  <a:schemeClr val="tx1"/>
                </a:solidFill>
              </a:rPr>
              <a:t> 	</a:t>
            </a:r>
            <a:r>
              <a:rPr lang="en-US" dirty="0"/>
              <a:t>Change </a:t>
            </a:r>
            <a:r>
              <a:rPr lang="en-US" dirty="0" err="1"/>
              <a:t>Workitem</a:t>
            </a:r>
            <a:r>
              <a:rPr lang="en-US" dirty="0"/>
              <a:t> </a:t>
            </a:r>
            <a:r>
              <a:rPr lang="en-US" dirty="0" err="1"/>
              <a:t>State</a:t>
            </a:r>
            <a:r>
              <a:rPr lang="en-US" baseline="-25000" dirty="0" err="1">
                <a:solidFill>
                  <a:schemeClr val="tx1"/>
                </a:solidFill>
              </a:rPr>
              <a:t>MSs</a:t>
            </a:r>
            <a:r>
              <a:rPr lang="en-US" baseline="-25000" dirty="0">
                <a:solidFill>
                  <a:schemeClr val="tx1"/>
                </a:solidFill>
              </a:rPr>
              <a:t>-RS</a:t>
            </a:r>
            <a:r>
              <a:rPr lang="en-US" dirty="0"/>
              <a:t>	</a:t>
            </a:r>
            <a:r>
              <a:rPr lang="en-US" b="0" dirty="0">
                <a:solidFill>
                  <a:schemeClr val="tx1"/>
                </a:solidFill>
                <a:effectLst/>
                <a:highlight>
                  <a:srgbClr val="FFFFFF"/>
                </a:highlight>
              </a:rPr>
              <a:t>≡	</a:t>
            </a:r>
            <a:r>
              <a:rPr lang="en-US" dirty="0"/>
              <a:t>N-SET</a:t>
            </a:r>
            <a:r>
              <a:rPr lang="en-US" baseline="-25000" dirty="0"/>
              <a:t>MPPS</a:t>
            </a:r>
            <a:br>
              <a:rPr lang="en-US" dirty="0">
                <a:solidFill>
                  <a:schemeClr val="tx1"/>
                </a:solidFill>
              </a:rPr>
            </a:br>
            <a:r>
              <a:rPr lang="en-US" sz="1800" dirty="0"/>
              <a:t> </a:t>
            </a:r>
            <a:endParaRPr lang="en-US" b="0" baseline="-25000" dirty="0">
              <a:solidFill>
                <a:schemeClr val="tx1"/>
              </a:solidFill>
              <a:effectLst/>
              <a:highlight>
                <a:srgbClr val="FFFFFF"/>
              </a:highlight>
            </a:endParaRPr>
          </a:p>
          <a:p>
            <a:pPr marL="342900" indent="-342900">
              <a:buFont typeface="+mj-lt"/>
              <a:buAutoNum type="arabicPeriod"/>
              <a:tabLst>
                <a:tab pos="627063" algn="l"/>
                <a:tab pos="4030663" algn="l"/>
                <a:tab pos="4302125" algn="l"/>
                <a:tab pos="6638925" algn="l"/>
              </a:tabLst>
            </a:pPr>
            <a:r>
              <a:rPr lang="en-US" dirty="0">
                <a:solidFill>
                  <a:schemeClr val="tx1"/>
                </a:solidFill>
                <a:highlight>
                  <a:srgbClr val="FFFFFF"/>
                </a:highlight>
              </a:rPr>
              <a:t> 	Retrieve </a:t>
            </a:r>
            <a:r>
              <a:rPr lang="en-US" dirty="0" err="1">
                <a:solidFill>
                  <a:schemeClr val="tx1"/>
                </a:solidFill>
                <a:highlight>
                  <a:srgbClr val="FFFFFF"/>
                </a:highlight>
              </a:rPr>
              <a:t>Workitem</a:t>
            </a:r>
            <a:r>
              <a:rPr lang="en-US" baseline="-25000" dirty="0" err="1">
                <a:solidFill>
                  <a:schemeClr val="tx1"/>
                </a:solidFill>
              </a:rPr>
              <a:t>MSs</a:t>
            </a:r>
            <a:r>
              <a:rPr lang="en-US" baseline="-25000" dirty="0">
                <a:solidFill>
                  <a:schemeClr val="tx1"/>
                </a:solidFill>
              </a:rPr>
              <a:t>-RS</a:t>
            </a:r>
            <a:r>
              <a:rPr lang="en-US" dirty="0">
                <a:solidFill>
                  <a:schemeClr val="tx1"/>
                </a:solidFill>
                <a:highlight>
                  <a:srgbClr val="FFFFFF"/>
                </a:highlight>
              </a:rPr>
              <a:t>	</a:t>
            </a:r>
            <a:r>
              <a:rPr lang="en-US" b="0" dirty="0">
                <a:solidFill>
                  <a:schemeClr val="tx1"/>
                </a:solidFill>
                <a:effectLst/>
                <a:highlight>
                  <a:srgbClr val="FFFFFF"/>
                </a:highlight>
              </a:rPr>
              <a:t>≡	N-GET</a:t>
            </a:r>
            <a:r>
              <a:rPr lang="en-US" baseline="-25000" dirty="0"/>
              <a:t>MPPS</a:t>
            </a:r>
            <a:br>
              <a:rPr lang="en-US" dirty="0">
                <a:solidFill>
                  <a:schemeClr val="tx1"/>
                </a:solidFill>
                <a:highlight>
                  <a:srgbClr val="FFFFFF"/>
                </a:highlight>
              </a:rPr>
            </a:br>
            <a:r>
              <a:rPr lang="en-US" sz="1800" dirty="0"/>
              <a:t> </a:t>
            </a:r>
            <a:endParaRPr lang="en-US" dirty="0">
              <a:solidFill>
                <a:schemeClr val="tx1"/>
              </a:solidFill>
              <a:highlight>
                <a:srgbClr val="FFFFFF"/>
              </a:highlight>
            </a:endParaRPr>
          </a:p>
          <a:p>
            <a:pPr marL="342900" indent="-342900">
              <a:buFont typeface="+mj-lt"/>
              <a:buAutoNum type="arabicPeriod"/>
              <a:tabLst>
                <a:tab pos="627063" algn="l"/>
                <a:tab pos="4030663" algn="l"/>
                <a:tab pos="4302125" algn="l"/>
                <a:tab pos="6638925" algn="l"/>
              </a:tabLst>
            </a:pPr>
            <a:r>
              <a:rPr lang="en-US" dirty="0">
                <a:solidFill>
                  <a:schemeClr val="tx1"/>
                </a:solidFill>
                <a:highlight>
                  <a:srgbClr val="FFFFFF"/>
                </a:highlight>
              </a:rPr>
              <a:t> 	Get </a:t>
            </a:r>
            <a:r>
              <a:rPr lang="en-US" dirty="0" err="1">
                <a:solidFill>
                  <a:schemeClr val="tx1"/>
                </a:solidFill>
                <a:highlight>
                  <a:srgbClr val="FFFFFF"/>
                </a:highlight>
              </a:rPr>
              <a:t>Notified</a:t>
            </a:r>
            <a:r>
              <a:rPr lang="en-US" baseline="-25000" dirty="0" err="1">
                <a:solidFill>
                  <a:schemeClr val="tx1"/>
                </a:solidFill>
              </a:rPr>
              <a:t>MSs</a:t>
            </a:r>
            <a:r>
              <a:rPr lang="en-US" baseline="-25000" dirty="0">
                <a:solidFill>
                  <a:schemeClr val="tx1"/>
                </a:solidFill>
              </a:rPr>
              <a:t>-RS</a:t>
            </a:r>
            <a:r>
              <a:rPr lang="en-US" dirty="0">
                <a:solidFill>
                  <a:schemeClr val="tx1"/>
                </a:solidFill>
                <a:highlight>
                  <a:srgbClr val="FFFFFF"/>
                </a:highlight>
              </a:rPr>
              <a:t>	</a:t>
            </a:r>
            <a:r>
              <a:rPr lang="en-US" b="0" dirty="0">
                <a:solidFill>
                  <a:schemeClr val="tx1"/>
                </a:solidFill>
                <a:effectLst/>
                <a:highlight>
                  <a:srgbClr val="FFFFFF"/>
                </a:highlight>
              </a:rPr>
              <a:t>≡	N-EVENT-REPORT</a:t>
            </a:r>
            <a:r>
              <a:rPr lang="en-US" baseline="-25000" dirty="0"/>
              <a:t>MPPS</a:t>
            </a:r>
            <a:br>
              <a:rPr lang="en-US" dirty="0">
                <a:solidFill>
                  <a:schemeClr val="tx1"/>
                </a:solidFill>
                <a:highlight>
                  <a:srgbClr val="FFFFFF"/>
                </a:highlight>
              </a:rPr>
            </a:br>
            <a:r>
              <a:rPr lang="en-US" sz="1800" dirty="0"/>
              <a:t> </a:t>
            </a:r>
            <a:endParaRPr lang="en-US" dirty="0"/>
          </a:p>
        </p:txBody>
      </p:sp>
      <p:grpSp>
        <p:nvGrpSpPr>
          <p:cNvPr id="12" name="Group 11">
            <a:extLst>
              <a:ext uri="{FF2B5EF4-FFF2-40B4-BE49-F238E27FC236}">
                <a16:creationId xmlns:a16="http://schemas.microsoft.com/office/drawing/2014/main" id="{95EA559B-8E04-53A9-66FB-920358E70B72}"/>
              </a:ext>
            </a:extLst>
          </p:cNvPr>
          <p:cNvGrpSpPr/>
          <p:nvPr/>
        </p:nvGrpSpPr>
        <p:grpSpPr>
          <a:xfrm>
            <a:off x="8956081" y="2180496"/>
            <a:ext cx="2739310" cy="711200"/>
            <a:chOff x="6289040" y="2274794"/>
            <a:chExt cx="2739310" cy="711200"/>
          </a:xfrm>
        </p:grpSpPr>
        <p:sp>
          <p:nvSpPr>
            <p:cNvPr id="17" name="Rectangle: Rounded Corners 16">
              <a:extLst>
                <a:ext uri="{FF2B5EF4-FFF2-40B4-BE49-F238E27FC236}">
                  <a16:creationId xmlns:a16="http://schemas.microsoft.com/office/drawing/2014/main" id="{D32F1FAA-C729-6C9B-B878-589FE28A631A}"/>
                </a:ext>
              </a:extLst>
            </p:cNvPr>
            <p:cNvSpPr/>
            <p:nvPr/>
          </p:nvSpPr>
          <p:spPr>
            <a:xfrm>
              <a:off x="6289040" y="2274794"/>
              <a:ext cx="1026482" cy="7112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MSs-RS</a:t>
              </a:r>
            </a:p>
          </p:txBody>
        </p:sp>
        <p:sp>
          <p:nvSpPr>
            <p:cNvPr id="20" name="Rectangle: Rounded Corners 19">
              <a:extLst>
                <a:ext uri="{FF2B5EF4-FFF2-40B4-BE49-F238E27FC236}">
                  <a16:creationId xmlns:a16="http://schemas.microsoft.com/office/drawing/2014/main" id="{865FF808-EB85-95B4-F2C8-2783066C3282}"/>
                </a:ext>
              </a:extLst>
            </p:cNvPr>
            <p:cNvSpPr/>
            <p:nvPr/>
          </p:nvSpPr>
          <p:spPr>
            <a:xfrm>
              <a:off x="8001868" y="2274794"/>
              <a:ext cx="1026482" cy="7112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MWL</a:t>
              </a:r>
              <a:br>
                <a:rPr lang="en-US" dirty="0"/>
              </a:br>
              <a:r>
                <a:rPr lang="en-US" dirty="0"/>
                <a:t>MPPS</a:t>
              </a:r>
            </a:p>
          </p:txBody>
        </p:sp>
        <p:cxnSp>
          <p:nvCxnSpPr>
            <p:cNvPr id="24" name="Straight Connector 23">
              <a:extLst>
                <a:ext uri="{FF2B5EF4-FFF2-40B4-BE49-F238E27FC236}">
                  <a16:creationId xmlns:a16="http://schemas.microsoft.com/office/drawing/2014/main" id="{5A41BD93-76F8-D4C3-43C1-FFD688FE72DC}"/>
                </a:ext>
              </a:extLst>
            </p:cNvPr>
            <p:cNvCxnSpPr>
              <a:stCxn id="17" idx="3"/>
              <a:endCxn id="20" idx="1"/>
            </p:cNvCxnSpPr>
            <p:nvPr/>
          </p:nvCxnSpPr>
          <p:spPr>
            <a:xfrm>
              <a:off x="7315522" y="2630394"/>
              <a:ext cx="68634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EEE907A-C81A-0A05-28A1-37F812F8184C}"/>
                </a:ext>
              </a:extLst>
            </p:cNvPr>
            <p:cNvSpPr txBox="1"/>
            <p:nvPr/>
          </p:nvSpPr>
          <p:spPr>
            <a:xfrm>
              <a:off x="7315522" y="2274794"/>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grpSp>
    </p:spTree>
    <p:extLst>
      <p:ext uri="{BB962C8B-B14F-4D97-AF65-F5344CB8AC3E}">
        <p14:creationId xmlns:p14="http://schemas.microsoft.com/office/powerpoint/2010/main" val="369662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6</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030663" algn="l"/>
                <a:tab pos="4302125" algn="l"/>
                <a:tab pos="5381625" algn="l"/>
                <a:tab pos="5653088" algn="l"/>
              </a:tabLst>
            </a:pPr>
            <a:r>
              <a:rPr lang="en-US" dirty="0">
                <a:solidFill>
                  <a:schemeClr val="tx1"/>
                </a:solidFill>
              </a:rPr>
              <a:t> 	Get Applicable </a:t>
            </a:r>
            <a:r>
              <a:rPr lang="en-US" dirty="0" err="1">
                <a:solidFill>
                  <a:schemeClr val="tx1"/>
                </a:solidFill>
              </a:rPr>
              <a:t>Workitems</a:t>
            </a:r>
            <a:r>
              <a:rPr lang="en-US" baseline="-25000" dirty="0" err="1">
                <a:solidFill>
                  <a:schemeClr val="tx1"/>
                </a:solidFill>
              </a:rPr>
              <a:t>MSs</a:t>
            </a:r>
            <a:r>
              <a:rPr lang="en-US" baseline="-25000" dirty="0">
                <a:solidFill>
                  <a:schemeClr val="tx1"/>
                </a:solidFill>
              </a:rPr>
              <a:t>-RS</a:t>
            </a:r>
            <a:r>
              <a:rPr lang="en-US" i="1" dirty="0">
                <a:solidFill>
                  <a:schemeClr val="tx1"/>
                </a:solidFill>
              </a:rPr>
              <a:t>	</a:t>
            </a:r>
            <a:r>
              <a:rPr lang="en-US" b="0" dirty="0">
                <a:solidFill>
                  <a:schemeClr val="tx1"/>
                </a:solidFill>
                <a:effectLst/>
                <a:highlight>
                  <a:srgbClr val="FFFFFF"/>
                </a:highlight>
              </a:rPr>
              <a:t>≡	</a:t>
            </a:r>
            <a:r>
              <a:rPr lang="en-US" dirty="0">
                <a:solidFill>
                  <a:schemeClr val="tx1"/>
                </a:solidFill>
              </a:rPr>
              <a:t>C-FIND</a:t>
            </a:r>
            <a:r>
              <a:rPr lang="en-US" baseline="-25000" dirty="0">
                <a:solidFill>
                  <a:schemeClr val="tx1"/>
                </a:solidFill>
              </a:rPr>
              <a:t>MWL</a:t>
            </a:r>
            <a:br>
              <a:rPr lang="en-US" dirty="0">
                <a:solidFill>
                  <a:schemeClr val="tx1"/>
                </a:solidFill>
              </a:rPr>
            </a:br>
            <a:r>
              <a:rPr lang="en-US" sz="1800" dirty="0"/>
              <a:t>⊏	</a:t>
            </a:r>
            <a:r>
              <a:rPr lang="en-US" sz="1800" dirty="0" err="1"/>
              <a:t>Search</a:t>
            </a:r>
            <a:r>
              <a:rPr lang="en-US" sz="1800" baseline="-25000" dirty="0" err="1"/>
              <a:t>UPS</a:t>
            </a:r>
            <a:r>
              <a:rPr lang="en-US" baseline="-25000" dirty="0"/>
              <a:t>-</a:t>
            </a:r>
            <a:r>
              <a:rPr lang="en-US" sz="1800" baseline="-25000" dirty="0"/>
              <a:t>RS</a:t>
            </a:r>
            <a:r>
              <a:rPr lang="en-US" sz="1800" dirty="0"/>
              <a:t>	</a:t>
            </a:r>
            <a:r>
              <a:rPr lang="en-US" b="0" dirty="0">
                <a:solidFill>
                  <a:schemeClr val="tx1"/>
                </a:solidFill>
                <a:effectLst/>
                <a:highlight>
                  <a:srgbClr val="FFFFFF"/>
                </a:highlight>
              </a:rPr>
              <a:t>≡	C-FIND</a:t>
            </a:r>
            <a:r>
              <a:rPr lang="en-US" b="0" baseline="-25000" dirty="0">
                <a:solidFill>
                  <a:schemeClr val="tx1"/>
                </a:solidFill>
                <a:effectLst/>
                <a:highlight>
                  <a:srgbClr val="FFFFFF"/>
                </a:highlight>
              </a:rPr>
              <a:t>UPS</a:t>
            </a:r>
            <a:endParaRPr lang="en-US" baseline="-25000" dirty="0">
              <a:solidFill>
                <a:schemeClr val="tx1"/>
              </a:solidFill>
            </a:endParaRPr>
          </a:p>
          <a:p>
            <a:pPr marL="342900" indent="-342900">
              <a:buFont typeface="+mj-lt"/>
              <a:buAutoNum type="arabicPeriod"/>
              <a:tabLst>
                <a:tab pos="627063" algn="l"/>
                <a:tab pos="4030663" algn="l"/>
                <a:tab pos="4302125" algn="l"/>
                <a:tab pos="5381625" algn="l"/>
                <a:tab pos="5653088" algn="l"/>
              </a:tabLst>
            </a:pPr>
            <a:r>
              <a:rPr lang="en-US" dirty="0"/>
              <a:t> 	Claim and Prepare </a:t>
            </a:r>
            <a:r>
              <a:rPr lang="en-US" dirty="0" err="1"/>
              <a:t>Workitem</a:t>
            </a:r>
            <a:r>
              <a:rPr lang="en-US" baseline="-25000" dirty="0" err="1">
                <a:solidFill>
                  <a:schemeClr val="tx1"/>
                </a:solidFill>
              </a:rPr>
              <a:t>MSs</a:t>
            </a:r>
            <a:r>
              <a:rPr lang="en-US" baseline="-25000" dirty="0">
                <a:solidFill>
                  <a:schemeClr val="tx1"/>
                </a:solidFill>
              </a:rPr>
              <a:t>-RS</a:t>
            </a:r>
            <a:r>
              <a:rPr lang="en-US" i="1" dirty="0"/>
              <a:t>	</a:t>
            </a:r>
            <a:r>
              <a:rPr lang="en-US" b="0" dirty="0">
                <a:solidFill>
                  <a:schemeClr val="tx1"/>
                </a:solidFill>
                <a:effectLst/>
                <a:highlight>
                  <a:srgbClr val="FFFFFF"/>
                </a:highlight>
              </a:rPr>
              <a:t>≡	</a:t>
            </a:r>
            <a:r>
              <a:rPr lang="en-US" dirty="0"/>
              <a:t>N-CREATE</a:t>
            </a:r>
            <a:r>
              <a:rPr lang="en-US" baseline="-25000" dirty="0"/>
              <a:t>MPPS</a:t>
            </a:r>
            <a:br>
              <a:rPr lang="en-US" dirty="0">
                <a:solidFill>
                  <a:schemeClr val="tx1"/>
                </a:solidFill>
              </a:rPr>
            </a:br>
            <a:r>
              <a:rPr lang="en-US" sz="1800" dirty="0"/>
              <a:t>⊏	Change </a:t>
            </a:r>
            <a:r>
              <a:rPr lang="en-US" sz="1800" dirty="0" err="1"/>
              <a:t>Workitem</a:t>
            </a:r>
            <a:r>
              <a:rPr lang="en-US" sz="1800" dirty="0"/>
              <a:t> </a:t>
            </a:r>
            <a:r>
              <a:rPr lang="en-US" sz="1800" dirty="0" err="1"/>
              <a:t>State</a:t>
            </a:r>
            <a:r>
              <a:rPr lang="en-US" sz="1800" baseline="-25000" dirty="0" err="1"/>
              <a:t>UPS</a:t>
            </a:r>
            <a:r>
              <a:rPr lang="en-US" baseline="-25000" dirty="0"/>
              <a:t>-</a:t>
            </a:r>
            <a:r>
              <a:rPr lang="en-US" sz="1800" baseline="-25000" dirty="0"/>
              <a:t>RS</a:t>
            </a:r>
            <a:r>
              <a:rPr lang="en-US" sz="1800" dirty="0"/>
              <a:t> 	</a:t>
            </a:r>
            <a:r>
              <a:rPr lang="en-US" b="0" dirty="0">
                <a:solidFill>
                  <a:schemeClr val="tx1"/>
                </a:solidFill>
                <a:effectLst/>
                <a:highlight>
                  <a:srgbClr val="FFFFFF"/>
                </a:highlight>
              </a:rPr>
              <a:t>≡	N-ACTION</a:t>
            </a:r>
            <a:r>
              <a:rPr lang="en-US" b="0" baseline="-25000" dirty="0">
                <a:solidFill>
                  <a:schemeClr val="tx1"/>
                </a:solidFill>
                <a:effectLst/>
                <a:highlight>
                  <a:srgbClr val="FFFFFF"/>
                </a:highlight>
              </a:rPr>
              <a:t>UPS</a:t>
            </a:r>
            <a:br>
              <a:rPr lang="en-US" b="0" dirty="0">
                <a:solidFill>
                  <a:schemeClr val="tx1"/>
                </a:solidFill>
                <a:effectLst/>
                <a:highlight>
                  <a:srgbClr val="FFFFFF"/>
                </a:highlight>
              </a:rPr>
            </a:br>
            <a:r>
              <a:rPr lang="en-US" b="0" dirty="0">
                <a:solidFill>
                  <a:schemeClr val="tx1"/>
                </a:solidFill>
                <a:effectLst/>
                <a:highlight>
                  <a:srgbClr val="FFFFFF"/>
                </a:highlight>
              </a:rPr>
              <a:t>	</a:t>
            </a:r>
            <a:r>
              <a:rPr lang="en-US" sz="1800" dirty="0"/>
              <a:t> [ &amp; </a:t>
            </a:r>
            <a:r>
              <a:rPr lang="en-US" b="0" dirty="0">
                <a:solidFill>
                  <a:schemeClr val="tx1"/>
                </a:solidFill>
                <a:effectLst/>
                <a:highlight>
                  <a:srgbClr val="FFFFFF"/>
                </a:highlight>
              </a:rPr>
              <a:t>Update </a:t>
            </a:r>
            <a:r>
              <a:rPr lang="en-US" b="0" dirty="0" err="1">
                <a:solidFill>
                  <a:schemeClr val="tx1"/>
                </a:solidFill>
                <a:effectLst/>
                <a:highlight>
                  <a:srgbClr val="FFFFFF"/>
                </a:highlight>
              </a:rPr>
              <a:t>Workitem</a:t>
            </a:r>
            <a:r>
              <a:rPr lang="en-US" sz="1800" baseline="-25000" dirty="0" err="1"/>
              <a:t>UPS</a:t>
            </a:r>
            <a:r>
              <a:rPr lang="en-US" baseline="-25000" dirty="0"/>
              <a:t>-</a:t>
            </a:r>
            <a:r>
              <a:rPr lang="en-US" sz="1800" baseline="-25000" dirty="0"/>
              <a:t>RS</a:t>
            </a:r>
            <a:r>
              <a:rPr lang="en-US" b="0" dirty="0">
                <a:solidFill>
                  <a:schemeClr val="tx1"/>
                </a:solidFill>
                <a:effectLst/>
                <a:highlight>
                  <a:srgbClr val="FFFFFF"/>
                </a:highlight>
              </a:rPr>
              <a:t> ]	≡	N-SET</a:t>
            </a:r>
            <a:r>
              <a:rPr lang="en-US" b="0" baseline="-25000" dirty="0">
                <a:solidFill>
                  <a:schemeClr val="tx1"/>
                </a:solidFill>
                <a:effectLst/>
                <a:highlight>
                  <a:srgbClr val="FFFFFF"/>
                </a:highlight>
              </a:rPr>
              <a:t>UPS</a:t>
            </a:r>
            <a:endParaRPr lang="en-US" i="1" dirty="0"/>
          </a:p>
          <a:p>
            <a:pPr marL="342900" indent="-342900">
              <a:buFont typeface="+mj-lt"/>
              <a:buAutoNum type="arabicPeriod"/>
              <a:tabLst>
                <a:tab pos="627063" algn="l"/>
                <a:tab pos="4030663" algn="l"/>
                <a:tab pos="4302125" algn="l"/>
                <a:tab pos="5381625" algn="l"/>
                <a:tab pos="5653088" algn="l"/>
              </a:tabLst>
            </a:pPr>
            <a:r>
              <a:rPr lang="en-US" dirty="0">
                <a:solidFill>
                  <a:schemeClr val="tx1"/>
                </a:solidFill>
              </a:rPr>
              <a:t> 	</a:t>
            </a:r>
            <a:r>
              <a:rPr lang="en-US" dirty="0"/>
              <a:t>Report Progress on </a:t>
            </a:r>
            <a:r>
              <a:rPr lang="en-US" dirty="0" err="1"/>
              <a:t>Workitem</a:t>
            </a:r>
            <a:r>
              <a:rPr lang="en-US" baseline="-25000" dirty="0" err="1">
                <a:solidFill>
                  <a:schemeClr val="tx1"/>
                </a:solidFill>
              </a:rPr>
              <a:t>MSs</a:t>
            </a:r>
            <a:r>
              <a:rPr lang="en-US" baseline="-25000" dirty="0">
                <a:solidFill>
                  <a:schemeClr val="tx1"/>
                </a:solidFill>
              </a:rPr>
              <a:t>-RS</a:t>
            </a:r>
            <a:r>
              <a:rPr lang="en-US" i="1" dirty="0"/>
              <a:t>	</a:t>
            </a:r>
            <a:r>
              <a:rPr lang="en-US" b="0" dirty="0">
                <a:solidFill>
                  <a:schemeClr val="tx1"/>
                </a:solidFill>
                <a:effectLst/>
                <a:highlight>
                  <a:srgbClr val="FFFFFF"/>
                </a:highlight>
              </a:rPr>
              <a:t>≡	</a:t>
            </a:r>
            <a:r>
              <a:rPr lang="en-US" dirty="0"/>
              <a:t>N-SET</a:t>
            </a:r>
            <a:r>
              <a:rPr lang="en-US" baseline="-25000" dirty="0"/>
              <a:t>MPPS</a:t>
            </a:r>
            <a:br>
              <a:rPr lang="en-US" dirty="0">
                <a:solidFill>
                  <a:schemeClr val="tx1"/>
                </a:solidFill>
              </a:rPr>
            </a:br>
            <a:r>
              <a:rPr lang="en-US" sz="1800" dirty="0"/>
              <a:t>⊏	Update </a:t>
            </a:r>
            <a:r>
              <a:rPr lang="en-US" sz="1800" dirty="0" err="1"/>
              <a:t>Workitem</a:t>
            </a:r>
            <a:r>
              <a:rPr lang="en-US" sz="1800" baseline="-25000" dirty="0" err="1"/>
              <a:t>UPS</a:t>
            </a:r>
            <a:r>
              <a:rPr lang="en-US" baseline="-25000" dirty="0"/>
              <a:t>-</a:t>
            </a:r>
            <a:r>
              <a:rPr lang="en-US" sz="1800" baseline="-25000" dirty="0"/>
              <a:t>RS</a:t>
            </a:r>
            <a:r>
              <a:rPr lang="en-US" sz="1800" dirty="0"/>
              <a:t>	</a:t>
            </a:r>
            <a:r>
              <a:rPr lang="en-US" b="0" dirty="0">
                <a:solidFill>
                  <a:schemeClr val="tx1"/>
                </a:solidFill>
                <a:effectLst/>
                <a:highlight>
                  <a:srgbClr val="FFFFFF"/>
                </a:highlight>
              </a:rPr>
              <a:t>≡	N-SET</a:t>
            </a:r>
            <a:r>
              <a:rPr lang="en-US" b="0" baseline="-25000" dirty="0">
                <a:solidFill>
                  <a:schemeClr val="tx1"/>
                </a:solidFill>
                <a:effectLst/>
                <a:highlight>
                  <a:srgbClr val="FFFFFF"/>
                </a:highlight>
              </a:rPr>
              <a:t>UPS</a:t>
            </a:r>
            <a:endParaRPr lang="en-US" i="1" dirty="0"/>
          </a:p>
          <a:p>
            <a:pPr marL="342900" indent="-342900">
              <a:buFont typeface="+mj-lt"/>
              <a:buAutoNum type="arabicPeriod"/>
              <a:tabLst>
                <a:tab pos="627063" algn="l"/>
                <a:tab pos="4030663" algn="l"/>
                <a:tab pos="4302125" algn="l"/>
                <a:tab pos="5381625" algn="l"/>
                <a:tab pos="5653088" algn="l"/>
              </a:tabLst>
            </a:pPr>
            <a:r>
              <a:rPr lang="en-US" dirty="0">
                <a:solidFill>
                  <a:schemeClr val="tx1"/>
                </a:solidFill>
              </a:rPr>
              <a:t> 	</a:t>
            </a:r>
            <a:r>
              <a:rPr lang="en-US" dirty="0"/>
              <a:t>Change </a:t>
            </a:r>
            <a:r>
              <a:rPr lang="en-US" dirty="0" err="1"/>
              <a:t>Workitem</a:t>
            </a:r>
            <a:r>
              <a:rPr lang="en-US" dirty="0"/>
              <a:t> </a:t>
            </a:r>
            <a:r>
              <a:rPr lang="en-US" dirty="0" err="1"/>
              <a:t>State</a:t>
            </a:r>
            <a:r>
              <a:rPr lang="en-US" baseline="-25000" dirty="0" err="1">
                <a:solidFill>
                  <a:schemeClr val="tx1"/>
                </a:solidFill>
              </a:rPr>
              <a:t>MSs</a:t>
            </a:r>
            <a:r>
              <a:rPr lang="en-US" baseline="-25000" dirty="0">
                <a:solidFill>
                  <a:schemeClr val="tx1"/>
                </a:solidFill>
              </a:rPr>
              <a:t>-RS</a:t>
            </a:r>
            <a:r>
              <a:rPr lang="en-US" dirty="0"/>
              <a:t>	</a:t>
            </a:r>
            <a:r>
              <a:rPr lang="en-US" b="0" dirty="0">
                <a:solidFill>
                  <a:schemeClr val="tx1"/>
                </a:solidFill>
                <a:effectLst/>
                <a:highlight>
                  <a:srgbClr val="FFFFFF"/>
                </a:highlight>
              </a:rPr>
              <a:t>≡	</a:t>
            </a:r>
            <a:r>
              <a:rPr lang="en-US" dirty="0"/>
              <a:t>N-SET</a:t>
            </a:r>
            <a:r>
              <a:rPr lang="en-US" baseline="-25000" dirty="0"/>
              <a:t>MPPS</a:t>
            </a:r>
            <a:br>
              <a:rPr lang="en-US" dirty="0">
                <a:solidFill>
                  <a:schemeClr val="tx1"/>
                </a:solidFill>
              </a:rPr>
            </a:br>
            <a:r>
              <a:rPr lang="en-US" sz="1800" dirty="0"/>
              <a:t>⊏	Change </a:t>
            </a:r>
            <a:r>
              <a:rPr lang="en-US" sz="1800" dirty="0" err="1"/>
              <a:t>Workitem</a:t>
            </a:r>
            <a:r>
              <a:rPr lang="en-US" sz="1800" dirty="0"/>
              <a:t> </a:t>
            </a:r>
            <a:r>
              <a:rPr lang="en-US" sz="1800" dirty="0" err="1"/>
              <a:t>State</a:t>
            </a:r>
            <a:r>
              <a:rPr lang="en-US" sz="1800" baseline="-25000" dirty="0" err="1"/>
              <a:t>UPS</a:t>
            </a:r>
            <a:r>
              <a:rPr lang="en-US" baseline="-25000" dirty="0"/>
              <a:t>-</a:t>
            </a:r>
            <a:r>
              <a:rPr lang="en-US" sz="1800" baseline="-25000" dirty="0"/>
              <a:t>RS</a:t>
            </a:r>
            <a:r>
              <a:rPr lang="en-US" sz="1800" dirty="0"/>
              <a:t>	</a:t>
            </a:r>
            <a:r>
              <a:rPr lang="en-US" b="0" dirty="0">
                <a:solidFill>
                  <a:schemeClr val="tx1"/>
                </a:solidFill>
                <a:effectLst/>
                <a:highlight>
                  <a:srgbClr val="FFFFFF"/>
                </a:highlight>
              </a:rPr>
              <a:t>≡	N-ACTION</a:t>
            </a:r>
            <a:r>
              <a:rPr lang="en-US" b="0" baseline="-25000" dirty="0">
                <a:solidFill>
                  <a:schemeClr val="tx1"/>
                </a:solidFill>
                <a:effectLst/>
                <a:highlight>
                  <a:srgbClr val="FFFFFF"/>
                </a:highlight>
              </a:rPr>
              <a:t>UPS</a:t>
            </a:r>
          </a:p>
          <a:p>
            <a:pPr marL="342900" indent="-342900">
              <a:buFont typeface="+mj-lt"/>
              <a:buAutoNum type="arabicPeriod"/>
              <a:tabLst>
                <a:tab pos="627063" algn="l"/>
                <a:tab pos="4030663" algn="l"/>
                <a:tab pos="4302125" algn="l"/>
                <a:tab pos="5381625" algn="l"/>
                <a:tab pos="5653088" algn="l"/>
              </a:tabLst>
            </a:pPr>
            <a:r>
              <a:rPr lang="en-US" dirty="0">
                <a:solidFill>
                  <a:schemeClr val="tx1"/>
                </a:solidFill>
                <a:highlight>
                  <a:srgbClr val="FFFFFF"/>
                </a:highlight>
              </a:rPr>
              <a:t> 	Retrieve </a:t>
            </a:r>
            <a:r>
              <a:rPr lang="en-US" dirty="0" err="1">
                <a:solidFill>
                  <a:schemeClr val="tx1"/>
                </a:solidFill>
                <a:highlight>
                  <a:srgbClr val="FFFFFF"/>
                </a:highlight>
              </a:rPr>
              <a:t>Workitem</a:t>
            </a:r>
            <a:r>
              <a:rPr lang="en-US" baseline="-25000" dirty="0" err="1">
                <a:solidFill>
                  <a:schemeClr val="tx1"/>
                </a:solidFill>
              </a:rPr>
              <a:t>MSs</a:t>
            </a:r>
            <a:r>
              <a:rPr lang="en-US" baseline="-25000" dirty="0">
                <a:solidFill>
                  <a:schemeClr val="tx1"/>
                </a:solidFill>
              </a:rPr>
              <a:t>-RS</a:t>
            </a:r>
            <a:r>
              <a:rPr lang="en-US" dirty="0">
                <a:solidFill>
                  <a:schemeClr val="tx1"/>
                </a:solidFill>
                <a:highlight>
                  <a:srgbClr val="FFFFFF"/>
                </a:highlight>
              </a:rPr>
              <a:t>	</a:t>
            </a:r>
            <a:r>
              <a:rPr lang="en-US" b="0" dirty="0">
                <a:solidFill>
                  <a:schemeClr val="tx1"/>
                </a:solidFill>
                <a:effectLst/>
                <a:highlight>
                  <a:srgbClr val="FFFFFF"/>
                </a:highlight>
              </a:rPr>
              <a:t>≡	N-GET</a:t>
            </a:r>
            <a:r>
              <a:rPr lang="en-US" baseline="-25000" dirty="0"/>
              <a:t>MPPS</a:t>
            </a:r>
            <a:br>
              <a:rPr lang="en-US" dirty="0">
                <a:solidFill>
                  <a:schemeClr val="tx1"/>
                </a:solidFill>
                <a:highlight>
                  <a:srgbClr val="FFFFFF"/>
                </a:highlight>
              </a:rPr>
            </a:br>
            <a:r>
              <a:rPr lang="en-US" sz="1800" dirty="0"/>
              <a:t>⊏	Retrieve </a:t>
            </a:r>
            <a:r>
              <a:rPr lang="en-US" sz="1800" dirty="0" err="1"/>
              <a:t>Workitem</a:t>
            </a:r>
            <a:r>
              <a:rPr lang="en-US" baseline="-25000" dirty="0" err="1"/>
              <a:t>UPS</a:t>
            </a:r>
            <a:r>
              <a:rPr lang="en-US" baseline="-25000" dirty="0"/>
              <a:t>-RS</a:t>
            </a:r>
            <a:r>
              <a:rPr lang="en-US" sz="1800" dirty="0"/>
              <a:t>	</a:t>
            </a:r>
            <a:r>
              <a:rPr lang="en-US" b="0" dirty="0">
                <a:solidFill>
                  <a:schemeClr val="tx1"/>
                </a:solidFill>
                <a:effectLst/>
                <a:highlight>
                  <a:srgbClr val="FFFFFF"/>
                </a:highlight>
              </a:rPr>
              <a:t>≡	N-GET</a:t>
            </a:r>
            <a:r>
              <a:rPr lang="en-US" b="0" baseline="-25000" dirty="0">
                <a:solidFill>
                  <a:schemeClr val="tx1"/>
                </a:solidFill>
                <a:effectLst/>
                <a:highlight>
                  <a:srgbClr val="FFFFFF"/>
                </a:highlight>
              </a:rPr>
              <a:t>UPS</a:t>
            </a:r>
            <a:endParaRPr lang="en-US" dirty="0">
              <a:solidFill>
                <a:schemeClr val="tx1"/>
              </a:solidFill>
              <a:highlight>
                <a:srgbClr val="FFFFFF"/>
              </a:highlight>
            </a:endParaRPr>
          </a:p>
          <a:p>
            <a:pPr marL="342900" indent="-342900">
              <a:buFont typeface="+mj-lt"/>
              <a:buAutoNum type="arabicPeriod"/>
              <a:tabLst>
                <a:tab pos="627063" algn="l"/>
                <a:tab pos="4030663" algn="l"/>
                <a:tab pos="4302125" algn="l"/>
                <a:tab pos="5381625" algn="l"/>
                <a:tab pos="5653088" algn="l"/>
              </a:tabLst>
            </a:pPr>
            <a:r>
              <a:rPr lang="en-US" dirty="0">
                <a:solidFill>
                  <a:schemeClr val="tx1"/>
                </a:solidFill>
                <a:highlight>
                  <a:srgbClr val="FFFFFF"/>
                </a:highlight>
              </a:rPr>
              <a:t> 	Get </a:t>
            </a:r>
            <a:r>
              <a:rPr lang="en-US" dirty="0" err="1">
                <a:solidFill>
                  <a:schemeClr val="tx1"/>
                </a:solidFill>
                <a:highlight>
                  <a:srgbClr val="FFFFFF"/>
                </a:highlight>
              </a:rPr>
              <a:t>Notified</a:t>
            </a:r>
            <a:r>
              <a:rPr lang="en-US" baseline="-25000" dirty="0" err="1">
                <a:solidFill>
                  <a:schemeClr val="tx1"/>
                </a:solidFill>
              </a:rPr>
              <a:t>MSs</a:t>
            </a:r>
            <a:r>
              <a:rPr lang="en-US" baseline="-25000" dirty="0">
                <a:solidFill>
                  <a:schemeClr val="tx1"/>
                </a:solidFill>
              </a:rPr>
              <a:t>-RS</a:t>
            </a:r>
            <a:r>
              <a:rPr lang="en-US" dirty="0">
                <a:solidFill>
                  <a:schemeClr val="tx1"/>
                </a:solidFill>
                <a:highlight>
                  <a:srgbClr val="FFFFFF"/>
                </a:highlight>
              </a:rPr>
              <a:t>	</a:t>
            </a:r>
            <a:r>
              <a:rPr lang="en-US" b="0" dirty="0">
                <a:solidFill>
                  <a:schemeClr val="tx1"/>
                </a:solidFill>
                <a:effectLst/>
                <a:highlight>
                  <a:srgbClr val="FFFFFF"/>
                </a:highlight>
              </a:rPr>
              <a:t>≡	N-EVENT-REPORT</a:t>
            </a:r>
            <a:r>
              <a:rPr lang="en-US" baseline="-25000" dirty="0"/>
              <a:t>MPPS</a:t>
            </a:r>
            <a:br>
              <a:rPr lang="en-US" dirty="0">
                <a:solidFill>
                  <a:schemeClr val="tx1"/>
                </a:solidFill>
                <a:highlight>
                  <a:srgbClr val="FFFFFF"/>
                </a:highlight>
              </a:rPr>
            </a:br>
            <a:r>
              <a:rPr lang="en-US" sz="1800" dirty="0"/>
              <a:t>⊏	</a:t>
            </a:r>
            <a:r>
              <a:rPr lang="en-US" i="1" dirty="0"/>
              <a:t>&lt;</a:t>
            </a:r>
            <a:r>
              <a:rPr lang="en-US" sz="1800" i="1" dirty="0" err="1"/>
              <a:t>websocket</a:t>
            </a:r>
            <a:r>
              <a:rPr lang="en-US" sz="1800" i="1" dirty="0"/>
              <a:t> call&gt;</a:t>
            </a:r>
            <a:r>
              <a:rPr lang="en-US" baseline="-25000" dirty="0"/>
              <a:t>UPS-RS</a:t>
            </a:r>
            <a:r>
              <a:rPr lang="en-US" dirty="0"/>
              <a:t>	</a:t>
            </a:r>
            <a:r>
              <a:rPr lang="en-US" dirty="0">
                <a:solidFill>
                  <a:schemeClr val="tx1"/>
                </a:solidFill>
                <a:highlight>
                  <a:srgbClr val="FFFFFF"/>
                </a:highlight>
              </a:rPr>
              <a:t>≡	N-EVENT-REPORT</a:t>
            </a:r>
            <a:r>
              <a:rPr lang="en-US" baseline="-25000" dirty="0">
                <a:solidFill>
                  <a:schemeClr val="tx1"/>
                </a:solidFill>
                <a:highlight>
                  <a:srgbClr val="FFFFFF"/>
                </a:highlight>
              </a:rPr>
              <a:t>UPS</a:t>
            </a:r>
            <a:endParaRPr lang="en-US" baseline="-25000" dirty="0"/>
          </a:p>
        </p:txBody>
      </p:sp>
      <p:grpSp>
        <p:nvGrpSpPr>
          <p:cNvPr id="35" name="Group 34">
            <a:extLst>
              <a:ext uri="{FF2B5EF4-FFF2-40B4-BE49-F238E27FC236}">
                <a16:creationId xmlns:a16="http://schemas.microsoft.com/office/drawing/2014/main" id="{7DEFDDEE-4B33-AF36-D0BB-E5B128EF2407}"/>
              </a:ext>
            </a:extLst>
          </p:cNvPr>
          <p:cNvGrpSpPr/>
          <p:nvPr/>
        </p:nvGrpSpPr>
        <p:grpSpPr>
          <a:xfrm>
            <a:off x="8956081" y="2180496"/>
            <a:ext cx="2739310" cy="1952813"/>
            <a:chOff x="6289040" y="2274794"/>
            <a:chExt cx="2739310" cy="1952813"/>
          </a:xfrm>
        </p:grpSpPr>
        <p:sp>
          <p:nvSpPr>
            <p:cNvPr id="13" name="Rectangle: Rounded Corners 12">
              <a:extLst>
                <a:ext uri="{FF2B5EF4-FFF2-40B4-BE49-F238E27FC236}">
                  <a16:creationId xmlns:a16="http://schemas.microsoft.com/office/drawing/2014/main" id="{DA599C16-5BD1-1D31-1C8E-DA9F8F9F1D56}"/>
                </a:ext>
              </a:extLst>
            </p:cNvPr>
            <p:cNvSpPr/>
            <p:nvPr/>
          </p:nvSpPr>
          <p:spPr>
            <a:xfrm>
              <a:off x="6289040" y="2274794"/>
              <a:ext cx="1026482" cy="7112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MSs-RS</a:t>
              </a:r>
            </a:p>
          </p:txBody>
        </p:sp>
        <p:sp>
          <p:nvSpPr>
            <p:cNvPr id="14" name="Rectangle: Rounded Corners 13">
              <a:extLst>
                <a:ext uri="{FF2B5EF4-FFF2-40B4-BE49-F238E27FC236}">
                  <a16:creationId xmlns:a16="http://schemas.microsoft.com/office/drawing/2014/main" id="{3C5BFB9B-7F22-0F96-213B-DD07E20E478C}"/>
                </a:ext>
              </a:extLst>
            </p:cNvPr>
            <p:cNvSpPr/>
            <p:nvPr/>
          </p:nvSpPr>
          <p:spPr>
            <a:xfrm>
              <a:off x="8001868" y="2274794"/>
              <a:ext cx="1026482" cy="7112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MWL</a:t>
              </a:r>
              <a:br>
                <a:rPr lang="en-US" dirty="0"/>
              </a:br>
              <a:r>
                <a:rPr lang="en-US" dirty="0"/>
                <a:t>MPPS</a:t>
              </a:r>
            </a:p>
          </p:txBody>
        </p:sp>
        <p:sp>
          <p:nvSpPr>
            <p:cNvPr id="15" name="Rectangle: Rounded Corners 14">
              <a:extLst>
                <a:ext uri="{FF2B5EF4-FFF2-40B4-BE49-F238E27FC236}">
                  <a16:creationId xmlns:a16="http://schemas.microsoft.com/office/drawing/2014/main" id="{E781F47D-09FA-F5B0-7DDB-D3B71EB79AEC}"/>
                </a:ext>
              </a:extLst>
            </p:cNvPr>
            <p:cNvSpPr/>
            <p:nvPr/>
          </p:nvSpPr>
          <p:spPr>
            <a:xfrm>
              <a:off x="6289040" y="3516407"/>
              <a:ext cx="1026482" cy="7112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UPS-RS</a:t>
              </a:r>
            </a:p>
          </p:txBody>
        </p:sp>
        <p:sp>
          <p:nvSpPr>
            <p:cNvPr id="16" name="Rectangle: Rounded Corners 15">
              <a:extLst>
                <a:ext uri="{FF2B5EF4-FFF2-40B4-BE49-F238E27FC236}">
                  <a16:creationId xmlns:a16="http://schemas.microsoft.com/office/drawing/2014/main" id="{6D9A2016-A9E4-9719-934E-75E68CA5A962}"/>
                </a:ext>
              </a:extLst>
            </p:cNvPr>
            <p:cNvSpPr/>
            <p:nvPr/>
          </p:nvSpPr>
          <p:spPr>
            <a:xfrm>
              <a:off x="8001595" y="3516407"/>
              <a:ext cx="1026482" cy="7112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UPS</a:t>
              </a:r>
            </a:p>
          </p:txBody>
        </p:sp>
        <p:cxnSp>
          <p:nvCxnSpPr>
            <p:cNvPr id="18" name="Straight Connector 17">
              <a:extLst>
                <a:ext uri="{FF2B5EF4-FFF2-40B4-BE49-F238E27FC236}">
                  <a16:creationId xmlns:a16="http://schemas.microsoft.com/office/drawing/2014/main" id="{EC25AB45-FCC8-132C-CD98-25B8EBBC9544}"/>
                </a:ext>
              </a:extLst>
            </p:cNvPr>
            <p:cNvCxnSpPr>
              <a:stCxn id="13" idx="3"/>
              <a:endCxn id="14" idx="1"/>
            </p:cNvCxnSpPr>
            <p:nvPr/>
          </p:nvCxnSpPr>
          <p:spPr>
            <a:xfrm>
              <a:off x="7315522" y="2630394"/>
              <a:ext cx="68634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13B8A9C-3812-E347-20AA-47AA4E6722CB}"/>
                </a:ext>
              </a:extLst>
            </p:cNvPr>
            <p:cNvCxnSpPr>
              <a:cxnSpLocks/>
              <a:stCxn id="13" idx="2"/>
              <a:endCxn id="15" idx="0"/>
            </p:cNvCxnSpPr>
            <p:nvPr/>
          </p:nvCxnSpPr>
          <p:spPr>
            <a:xfrm>
              <a:off x="6802281" y="2985994"/>
              <a:ext cx="0" cy="53041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6EFF3-E3C9-6259-4A63-E86F0E76D8DF}"/>
                </a:ext>
              </a:extLst>
            </p:cNvPr>
            <p:cNvCxnSpPr>
              <a:cxnSpLocks/>
              <a:stCxn id="16" idx="1"/>
              <a:endCxn id="15" idx="3"/>
            </p:cNvCxnSpPr>
            <p:nvPr/>
          </p:nvCxnSpPr>
          <p:spPr>
            <a:xfrm flipH="1">
              <a:off x="7315522" y="3872007"/>
              <a:ext cx="68607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6B3EF6F-35A7-9923-DA04-3DA48116D5FE}"/>
                </a:ext>
              </a:extLst>
            </p:cNvPr>
            <p:cNvCxnSpPr>
              <a:cxnSpLocks/>
              <a:stCxn id="16" idx="0"/>
              <a:endCxn id="14" idx="2"/>
            </p:cNvCxnSpPr>
            <p:nvPr/>
          </p:nvCxnSpPr>
          <p:spPr>
            <a:xfrm flipV="1">
              <a:off x="8514836" y="2985994"/>
              <a:ext cx="273" cy="530413"/>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4829F32-66B5-4C45-44C5-0CF4556DE471}"/>
                </a:ext>
              </a:extLst>
            </p:cNvPr>
            <p:cNvSpPr txBox="1"/>
            <p:nvPr/>
          </p:nvSpPr>
          <p:spPr>
            <a:xfrm>
              <a:off x="7315522" y="2274794"/>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32" name="TextBox 31">
              <a:extLst>
                <a:ext uri="{FF2B5EF4-FFF2-40B4-BE49-F238E27FC236}">
                  <a16:creationId xmlns:a16="http://schemas.microsoft.com/office/drawing/2014/main" id="{4883E8DE-8F13-55F2-6E55-40C506E6715D}"/>
                </a:ext>
              </a:extLst>
            </p:cNvPr>
            <p:cNvSpPr txBox="1"/>
            <p:nvPr/>
          </p:nvSpPr>
          <p:spPr>
            <a:xfrm>
              <a:off x="7315522" y="3516407"/>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33" name="TextBox 32">
              <a:extLst>
                <a:ext uri="{FF2B5EF4-FFF2-40B4-BE49-F238E27FC236}">
                  <a16:creationId xmlns:a16="http://schemas.microsoft.com/office/drawing/2014/main" id="{FC9350E1-C2D6-1D35-295F-71857CB40473}"/>
                </a:ext>
              </a:extLst>
            </p:cNvPr>
            <p:cNvSpPr txBox="1"/>
            <p:nvPr/>
          </p:nvSpPr>
          <p:spPr>
            <a:xfrm>
              <a:off x="6802281" y="3052322"/>
              <a:ext cx="377778" cy="369332"/>
            </a:xfrm>
            <a:prstGeom prst="rect">
              <a:avLst/>
            </a:prstGeom>
            <a:noFill/>
          </p:spPr>
          <p:txBody>
            <a:bodyPr wrap="square">
              <a:spAutoFit/>
            </a:bodyPr>
            <a:lstStyle/>
            <a:p>
              <a:pPr algn="ctr"/>
              <a:r>
                <a:rPr lang="en-US" sz="1800" dirty="0"/>
                <a:t>⊏</a:t>
              </a:r>
            </a:p>
          </p:txBody>
        </p:sp>
        <p:sp>
          <p:nvSpPr>
            <p:cNvPr id="34" name="TextBox 33">
              <a:extLst>
                <a:ext uri="{FF2B5EF4-FFF2-40B4-BE49-F238E27FC236}">
                  <a16:creationId xmlns:a16="http://schemas.microsoft.com/office/drawing/2014/main" id="{C3C445E7-8580-F131-1F0B-525BC0497047}"/>
                </a:ext>
              </a:extLst>
            </p:cNvPr>
            <p:cNvSpPr txBox="1"/>
            <p:nvPr/>
          </p:nvSpPr>
          <p:spPr>
            <a:xfrm>
              <a:off x="8514836" y="3049152"/>
              <a:ext cx="377778" cy="369332"/>
            </a:xfrm>
            <a:prstGeom prst="rect">
              <a:avLst/>
            </a:prstGeom>
            <a:noFill/>
          </p:spPr>
          <p:txBody>
            <a:bodyPr wrap="square">
              <a:spAutoFit/>
            </a:bodyPr>
            <a:lstStyle/>
            <a:p>
              <a:pPr algn="ctr"/>
              <a:r>
                <a:rPr lang="en-US" sz="1800" dirty="0"/>
                <a:t>⊏</a:t>
              </a:r>
            </a:p>
          </p:txBody>
        </p:sp>
      </p:grpSp>
    </p:spTree>
    <p:extLst>
      <p:ext uri="{BB962C8B-B14F-4D97-AF65-F5344CB8AC3E}">
        <p14:creationId xmlns:p14="http://schemas.microsoft.com/office/powerpoint/2010/main" val="3726596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CB2F-9156-8145-AFA6-B1FC0087A92A}"/>
              </a:ext>
            </a:extLst>
          </p:cNvPr>
          <p:cNvSpPr>
            <a:spLocks noGrp="1"/>
          </p:cNvSpPr>
          <p:nvPr>
            <p:ph type="title"/>
          </p:nvPr>
        </p:nvSpPr>
        <p:spPr/>
        <p:txBody>
          <a:bodyPr/>
          <a:lstStyle/>
          <a:p>
            <a:r>
              <a:rPr lang="en-US" dirty="0"/>
              <a:t>DIMSE Notifications vs DICOMweb notifications</a:t>
            </a:r>
          </a:p>
        </p:txBody>
      </p:sp>
      <p:sp>
        <p:nvSpPr>
          <p:cNvPr id="3" name="Content Placeholder 2">
            <a:extLst>
              <a:ext uri="{FF2B5EF4-FFF2-40B4-BE49-F238E27FC236}">
                <a16:creationId xmlns:a16="http://schemas.microsoft.com/office/drawing/2014/main" id="{067BA738-9BC2-395F-BE69-BEFFB1A3C3F1}"/>
              </a:ext>
            </a:extLst>
          </p:cNvPr>
          <p:cNvSpPr>
            <a:spLocks noGrp="1"/>
          </p:cNvSpPr>
          <p:nvPr>
            <p:ph idx="1"/>
          </p:nvPr>
        </p:nvSpPr>
        <p:spPr>
          <a:xfrm>
            <a:off x="581192" y="2180496"/>
            <a:ext cx="11029615" cy="4677504"/>
          </a:xfrm>
        </p:spPr>
        <p:txBody>
          <a:bodyPr>
            <a:normAutofit/>
          </a:bodyPr>
          <a:lstStyle/>
          <a:p>
            <a:pPr marL="0" indent="0">
              <a:buNone/>
            </a:pPr>
            <a:r>
              <a:rPr lang="en-US" dirty="0"/>
              <a:t>For modality services, SCPs can send update messages</a:t>
            </a:r>
          </a:p>
          <a:p>
            <a:r>
              <a:rPr lang="en-US" dirty="0"/>
              <a:t>PS3.4, F.9.2 Notifications [of MPPS]</a:t>
            </a:r>
            <a:br>
              <a:rPr lang="en-US" dirty="0"/>
            </a:br>
            <a:r>
              <a:rPr lang="en-US" dirty="0"/>
              <a:t>“The Application Entity that claims conformance as an SCU to this SOP Class shall be permitted to receive the </a:t>
            </a:r>
            <a:r>
              <a:rPr lang="en-US" dirty="0">
                <a:effectLst>
                  <a:outerShdw blurRad="38100" dist="38100" dir="2700000" algn="tl">
                    <a:srgbClr val="000000">
                      <a:alpha val="43137"/>
                    </a:srgbClr>
                  </a:outerShdw>
                </a:effectLst>
              </a:rPr>
              <a:t>following notification</a:t>
            </a:r>
            <a:r>
              <a:rPr lang="en-US" dirty="0"/>
              <a:t>. The Application Entity that claims conformance as an SCP to this SOP Class shall be capable of providing the notifications defined in Table F.9.2-1.” Q: Can notification indeed be unsolicited/unsubscribed?</a:t>
            </a:r>
          </a:p>
          <a:p>
            <a:r>
              <a:rPr lang="en-US" dirty="0"/>
              <a:t>PS3.4, CC.2.4 Report a Change in UPS Status (N-EVENT-REPORT)</a:t>
            </a:r>
            <a:br>
              <a:rPr lang="en-US" dirty="0"/>
            </a:br>
            <a:r>
              <a:rPr lang="en-US" dirty="0"/>
              <a:t>“This operation allows an SCP to notify an SCU of a change in state of a UPS instance or a change in state of the SCP itself. This operation shall be invoked by the SCP through the DIMSE N-EVENT-REPORT Service.”</a:t>
            </a:r>
          </a:p>
          <a:p>
            <a:pPr marL="0" indent="0">
              <a:buNone/>
            </a:pPr>
            <a:r>
              <a:rPr lang="en-US" dirty="0"/>
              <a:t>PS3.18, 8.10: “Some RESTful services support Notifications.” Applicable transactions for MSs-RS:</a:t>
            </a:r>
          </a:p>
          <a:p>
            <a:pPr>
              <a:tabLst>
                <a:tab pos="2057400" algn="l"/>
              </a:tabLst>
            </a:pPr>
            <a:r>
              <a:rPr lang="en-US" dirty="0" err="1"/>
              <a:t>Subscribe</a:t>
            </a:r>
            <a:r>
              <a:rPr lang="en-US" baseline="-25000" dirty="0" err="1"/>
              <a:t>UPS</a:t>
            </a:r>
            <a:r>
              <a:rPr lang="en-US" baseline="-25000" dirty="0"/>
              <a:t>-RS</a:t>
            </a:r>
            <a:r>
              <a:rPr lang="en-US" dirty="0"/>
              <a:t>	</a:t>
            </a:r>
            <a:r>
              <a:rPr lang="en-US" b="0" dirty="0">
                <a:solidFill>
                  <a:schemeClr val="tx1"/>
                </a:solidFill>
                <a:effectLst/>
                <a:highlight>
                  <a:srgbClr val="FFFFFF"/>
                </a:highlight>
              </a:rPr>
              <a:t>≡	</a:t>
            </a:r>
            <a:r>
              <a:rPr lang="en-US" dirty="0"/>
              <a:t>N-ACTION</a:t>
            </a:r>
            <a:r>
              <a:rPr lang="en-US" baseline="-25000" dirty="0"/>
              <a:t>MPPS</a:t>
            </a:r>
            <a:r>
              <a:rPr lang="en-US" dirty="0"/>
              <a:t>( </a:t>
            </a:r>
            <a:r>
              <a:rPr lang="en-US" sz="1800" b="0" i="0" u="none" strike="noStrike" baseline="0" dirty="0">
                <a:solidFill>
                  <a:srgbClr val="000000"/>
                </a:solidFill>
              </a:rPr>
              <a:t>Subscribe to Receive UPS Event Reports </a:t>
            </a:r>
            <a:r>
              <a:rPr lang="en-US" dirty="0"/>
              <a:t>)</a:t>
            </a:r>
          </a:p>
          <a:p>
            <a:pPr>
              <a:tabLst>
                <a:tab pos="2057400" algn="l"/>
              </a:tabLst>
            </a:pPr>
            <a:r>
              <a:rPr lang="en-US" dirty="0" err="1"/>
              <a:t>Unsubscribe</a:t>
            </a:r>
            <a:r>
              <a:rPr lang="en-US" baseline="-25000" dirty="0" err="1"/>
              <a:t>UPS</a:t>
            </a:r>
            <a:r>
              <a:rPr lang="en-US" baseline="-25000" dirty="0"/>
              <a:t>-RS</a:t>
            </a:r>
            <a:r>
              <a:rPr lang="en-US" dirty="0"/>
              <a:t>	</a:t>
            </a:r>
            <a:r>
              <a:rPr lang="en-US" b="0" dirty="0">
                <a:solidFill>
                  <a:schemeClr val="tx1"/>
                </a:solidFill>
                <a:effectLst/>
                <a:highlight>
                  <a:srgbClr val="FFFFFF"/>
                </a:highlight>
              </a:rPr>
              <a:t>≡</a:t>
            </a:r>
            <a:r>
              <a:rPr lang="en-US" dirty="0"/>
              <a:t>	N-ACTION</a:t>
            </a:r>
            <a:r>
              <a:rPr lang="en-US" baseline="-25000" dirty="0"/>
              <a:t>MPPS</a:t>
            </a:r>
            <a:r>
              <a:rPr lang="en-US" dirty="0"/>
              <a:t>( Uns</a:t>
            </a:r>
            <a:r>
              <a:rPr lang="en-US" sz="1800" b="0" i="0" u="none" strike="noStrike" baseline="0" dirty="0">
                <a:solidFill>
                  <a:srgbClr val="000000"/>
                </a:solidFill>
              </a:rPr>
              <a:t>ubscribe from Receiving UPS Event Reports </a:t>
            </a:r>
            <a:r>
              <a:rPr lang="en-US" dirty="0"/>
              <a:t>)</a:t>
            </a:r>
          </a:p>
          <a:p>
            <a:pPr>
              <a:tabLst>
                <a:tab pos="2057400" algn="l"/>
              </a:tabLst>
            </a:pPr>
            <a:r>
              <a:rPr lang="en-US" dirty="0" err="1"/>
              <a:t>Suspend</a:t>
            </a:r>
            <a:r>
              <a:rPr lang="en-US" baseline="-25000" dirty="0" err="1"/>
              <a:t>UPS</a:t>
            </a:r>
            <a:r>
              <a:rPr lang="en-US" baseline="-25000" dirty="0"/>
              <a:t>-RS</a:t>
            </a:r>
            <a:r>
              <a:rPr lang="en-US" dirty="0"/>
              <a:t>	</a:t>
            </a:r>
            <a:r>
              <a:rPr lang="en-US" b="0" dirty="0">
                <a:solidFill>
                  <a:schemeClr val="tx1"/>
                </a:solidFill>
                <a:effectLst/>
                <a:highlight>
                  <a:srgbClr val="FFFFFF"/>
                </a:highlight>
              </a:rPr>
              <a:t>≡</a:t>
            </a:r>
            <a:r>
              <a:rPr lang="en-US" dirty="0"/>
              <a:t>	N-ACTION</a:t>
            </a:r>
            <a:r>
              <a:rPr lang="en-US" baseline="-25000" dirty="0"/>
              <a:t>MPPS</a:t>
            </a:r>
            <a:r>
              <a:rPr lang="en-US" dirty="0"/>
              <a:t>( Suspend Global Subscription )	Q: Resuming indeed not possible?</a:t>
            </a:r>
          </a:p>
        </p:txBody>
      </p:sp>
      <p:sp>
        <p:nvSpPr>
          <p:cNvPr id="4" name="Date Placeholder 3">
            <a:extLst>
              <a:ext uri="{FF2B5EF4-FFF2-40B4-BE49-F238E27FC236}">
                <a16:creationId xmlns:a16="http://schemas.microsoft.com/office/drawing/2014/main" id="{08F35C4C-1626-5A47-5522-390822C3D3D5}"/>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ED81BC20-E926-8D43-AE14-FC401D597F6B}"/>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F8E36DEA-E2DD-D28E-F65F-80B5A35B1ABD}"/>
              </a:ext>
            </a:extLst>
          </p:cNvPr>
          <p:cNvSpPr>
            <a:spLocks noGrp="1"/>
          </p:cNvSpPr>
          <p:nvPr>
            <p:ph type="sldNum" sz="quarter" idx="4"/>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08673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F155-96FB-2AE2-B120-11BF12BBAF6B}"/>
              </a:ext>
            </a:extLst>
          </p:cNvPr>
          <p:cNvSpPr>
            <a:spLocks noGrp="1"/>
          </p:cNvSpPr>
          <p:nvPr>
            <p:ph type="title"/>
          </p:nvPr>
        </p:nvSpPr>
        <p:spPr/>
        <p:txBody>
          <a:bodyPr/>
          <a:lstStyle/>
          <a:p>
            <a:r>
              <a:rPr lang="en-US" dirty="0"/>
              <a:t>DICOMweb Modality Services – Happy Flow</a:t>
            </a:r>
          </a:p>
        </p:txBody>
      </p:sp>
      <p:sp>
        <p:nvSpPr>
          <p:cNvPr id="4" name="Date Placeholder 3">
            <a:extLst>
              <a:ext uri="{FF2B5EF4-FFF2-40B4-BE49-F238E27FC236}">
                <a16:creationId xmlns:a16="http://schemas.microsoft.com/office/drawing/2014/main" id="{03226655-D497-DFD8-17E0-11837C5FB731}"/>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8042F987-8B1B-A5D3-D6F0-2E38870C246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6EEC290A-76E5-C708-621A-3159FB4D30F3}"/>
              </a:ext>
            </a:extLst>
          </p:cNvPr>
          <p:cNvSpPr>
            <a:spLocks noGrp="1"/>
          </p:cNvSpPr>
          <p:nvPr>
            <p:ph type="sldNum" sz="quarter" idx="4"/>
          </p:nvPr>
        </p:nvSpPr>
        <p:spPr/>
        <p:txBody>
          <a:bodyPr/>
          <a:lstStyle/>
          <a:p>
            <a:fld id="{D57F1E4F-1CFF-5643-939E-217C01CDF565}" type="slidenum">
              <a:rPr lang="en-US" smtClean="0"/>
              <a:pPr/>
              <a:t>8</a:t>
            </a:fld>
            <a:endParaRPr lang="en-US" dirty="0"/>
          </a:p>
        </p:txBody>
      </p:sp>
      <p:grpSp>
        <p:nvGrpSpPr>
          <p:cNvPr id="16" name="Group 15">
            <a:extLst>
              <a:ext uri="{FF2B5EF4-FFF2-40B4-BE49-F238E27FC236}">
                <a16:creationId xmlns:a16="http://schemas.microsoft.com/office/drawing/2014/main" id="{D02A1551-3F8F-7DED-AFD9-5374F48B0667}"/>
              </a:ext>
            </a:extLst>
          </p:cNvPr>
          <p:cNvGrpSpPr/>
          <p:nvPr/>
        </p:nvGrpSpPr>
        <p:grpSpPr>
          <a:xfrm>
            <a:off x="4391407" y="781700"/>
            <a:ext cx="7200345" cy="2805002"/>
            <a:chOff x="4391407" y="781700"/>
            <a:chExt cx="7200345" cy="2805002"/>
          </a:xfrm>
        </p:grpSpPr>
        <p:grpSp>
          <p:nvGrpSpPr>
            <p:cNvPr id="24" name="Group 23">
              <a:extLst>
                <a:ext uri="{FF2B5EF4-FFF2-40B4-BE49-F238E27FC236}">
                  <a16:creationId xmlns:a16="http://schemas.microsoft.com/office/drawing/2014/main" id="{648FFC81-4054-25CE-2870-BB0B26E369B1}"/>
                </a:ext>
              </a:extLst>
            </p:cNvPr>
            <p:cNvGrpSpPr/>
            <p:nvPr/>
          </p:nvGrpSpPr>
          <p:grpSpPr>
            <a:xfrm>
              <a:off x="4661243" y="781700"/>
              <a:ext cx="6930509" cy="2530612"/>
              <a:chOff x="4661243" y="781700"/>
              <a:chExt cx="6930509" cy="2530612"/>
            </a:xfrm>
          </p:grpSpPr>
          <p:sp>
            <p:nvSpPr>
              <p:cNvPr id="15" name="Rectangle 14">
                <a:extLst>
                  <a:ext uri="{FF2B5EF4-FFF2-40B4-BE49-F238E27FC236}">
                    <a16:creationId xmlns:a16="http://schemas.microsoft.com/office/drawing/2014/main" id="{34B2418D-C76E-C9FA-BB55-9E1A9B11C9AE}"/>
                  </a:ext>
                </a:extLst>
              </p:cNvPr>
              <p:cNvSpPr/>
              <p:nvPr/>
            </p:nvSpPr>
            <p:spPr>
              <a:xfrm>
                <a:off x="8869680" y="781700"/>
                <a:ext cx="2722072" cy="848360"/>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200" dirty="0"/>
                  <a:t>Currently, sections 11.7 and 11.8 are not following the PS3.18 conventions, as they do not have ‘Transaction’ in their name. This has been reported to the editor.</a:t>
                </a:r>
              </a:p>
            </p:txBody>
          </p:sp>
          <p:cxnSp>
            <p:nvCxnSpPr>
              <p:cNvPr id="17" name="Connector: Curved 16">
                <a:extLst>
                  <a:ext uri="{FF2B5EF4-FFF2-40B4-BE49-F238E27FC236}">
                    <a16:creationId xmlns:a16="http://schemas.microsoft.com/office/drawing/2014/main" id="{85B2F526-4F49-70E4-B11B-C018F3D1075F}"/>
                  </a:ext>
                </a:extLst>
              </p:cNvPr>
              <p:cNvCxnSpPr>
                <a:cxnSpLocks/>
                <a:stCxn id="15" idx="2"/>
                <a:endCxn id="18" idx="0"/>
              </p:cNvCxnSpPr>
              <p:nvPr/>
            </p:nvCxnSpPr>
            <p:spPr>
              <a:xfrm rot="5400000">
                <a:off x="6604853" y="-313551"/>
                <a:ext cx="1682253" cy="5569474"/>
              </a:xfrm>
              <a:prstGeom prst="curvedConnector3">
                <a:avLst>
                  <a:gd name="adj1" fmla="val 43205"/>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D9C9E234-A3DF-52F8-C5BE-C77D6FE669A7}"/>
                </a:ext>
              </a:extLst>
            </p:cNvPr>
            <p:cNvSpPr/>
            <p:nvPr/>
          </p:nvSpPr>
          <p:spPr>
            <a:xfrm>
              <a:off x="4391407" y="3312313"/>
              <a:ext cx="539670" cy="2743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A01F442A-0413-FDD8-D9D9-DB9C728152C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423144" y="1795500"/>
            <a:ext cx="7345713" cy="5062500"/>
          </a:xfrm>
          <a:prstGeom prst="rect">
            <a:avLst/>
          </a:prstGeom>
        </p:spPr>
      </p:pic>
    </p:spTree>
    <p:extLst>
      <p:ext uri="{BB962C8B-B14F-4D97-AF65-F5344CB8AC3E}">
        <p14:creationId xmlns:p14="http://schemas.microsoft.com/office/powerpoint/2010/main" val="35058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A7C3-409B-E587-E8C1-71F25E71B3EE}"/>
              </a:ext>
            </a:extLst>
          </p:cNvPr>
          <p:cNvSpPr>
            <a:spLocks noGrp="1"/>
          </p:cNvSpPr>
          <p:nvPr>
            <p:ph type="title"/>
          </p:nvPr>
        </p:nvSpPr>
        <p:spPr/>
        <p:txBody>
          <a:bodyPr/>
          <a:lstStyle/>
          <a:p>
            <a:r>
              <a:rPr lang="en-US" dirty="0"/>
              <a:t>DICOMweb Proxies with DIMSE</a:t>
            </a:r>
          </a:p>
        </p:txBody>
      </p:sp>
      <p:sp>
        <p:nvSpPr>
          <p:cNvPr id="3" name="Content Placeholder 2">
            <a:extLst>
              <a:ext uri="{FF2B5EF4-FFF2-40B4-BE49-F238E27FC236}">
                <a16:creationId xmlns:a16="http://schemas.microsoft.com/office/drawing/2014/main" id="{451B75A2-878E-CA71-C6ED-432ED6DEF0A6}"/>
              </a:ext>
            </a:extLst>
          </p:cNvPr>
          <p:cNvSpPr>
            <a:spLocks noGrp="1"/>
          </p:cNvSpPr>
          <p:nvPr>
            <p:ph idx="1"/>
          </p:nvPr>
        </p:nvSpPr>
        <p:spPr/>
        <p:txBody>
          <a:bodyPr>
            <a:normAutofit/>
          </a:bodyPr>
          <a:lstStyle/>
          <a:p>
            <a:pPr marL="0" indent="0">
              <a:buNone/>
            </a:pPr>
            <a:r>
              <a:rPr lang="en-US" dirty="0"/>
              <a:t>Observation</a:t>
            </a:r>
          </a:p>
          <a:p>
            <a:r>
              <a:rPr lang="en-US" dirty="0"/>
              <a:t>In DIMSE, the modality must copy information from the MWL to the MPPS. This is no longer needed when using UPS-RS, as (some of) the applicable information </a:t>
            </a:r>
            <a:r>
              <a:rPr lang="en-US" i="1" dirty="0"/>
              <a:t>is </a:t>
            </a:r>
            <a:r>
              <a:rPr lang="en-US" dirty="0"/>
              <a:t>already in the </a:t>
            </a:r>
            <a:r>
              <a:rPr lang="en-US" dirty="0" err="1"/>
              <a:t>workitem</a:t>
            </a:r>
            <a:r>
              <a:rPr lang="en-US" dirty="0"/>
              <a:t>.</a:t>
            </a:r>
          </a:p>
          <a:p>
            <a:pPr lvl="1"/>
            <a:r>
              <a:rPr lang="en-US" dirty="0"/>
              <a:t>So, when a DIMSE Modality wants to use an Origin Server for Modality Services, the job of the proxy is relatively easy, namely it can ignore some of the provided data.</a:t>
            </a:r>
          </a:p>
          <a:p>
            <a:pPr lvl="1"/>
            <a:r>
              <a:rPr lang="en-US" dirty="0"/>
              <a:t>The other way around, when a DICOMweb Modality wants to connect to an SCP for MWL and/or MPPS, the proxy must provide information, as the Modality will not provide it.</a:t>
            </a:r>
          </a:p>
        </p:txBody>
      </p:sp>
      <p:sp>
        <p:nvSpPr>
          <p:cNvPr id="4" name="Date Placeholder 3">
            <a:extLst>
              <a:ext uri="{FF2B5EF4-FFF2-40B4-BE49-F238E27FC236}">
                <a16:creationId xmlns:a16="http://schemas.microsoft.com/office/drawing/2014/main" id="{65F1CA4D-B6E7-3B73-A684-63DCAFB4D651}"/>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85D7C39D-284F-B01D-AEA3-893766C890BD}"/>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39D6FC0A-6DB6-2909-765A-3DEFF772FD50}"/>
              </a:ext>
            </a:extLst>
          </p:cNvPr>
          <p:cNvSpPr>
            <a:spLocks noGrp="1"/>
          </p:cNvSpPr>
          <p:nvPr>
            <p:ph type="sldNum" sz="quarter" idx="4"/>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85498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1469</Words>
  <Application>Microsoft Office PowerPoint</Application>
  <PresentationFormat>Widescreen</PresentationFormat>
  <Paragraphs>148</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Freestyle Script</vt:lpstr>
      <vt:lpstr>Gill Sans MT</vt:lpstr>
      <vt:lpstr>Wingdings 2</vt:lpstr>
      <vt:lpstr>Dividend</vt:lpstr>
      <vt:lpstr>DICOMweb Modality Services WG27 First Read</vt:lpstr>
      <vt:lpstr>Work item 2023-10-C – DICOMweb Modality Services</vt:lpstr>
      <vt:lpstr>Overview – Relations between specifications</vt:lpstr>
      <vt:lpstr>Overview – Primitives of DICOMweb Modality Services</vt:lpstr>
      <vt:lpstr>Overview – Primitives of DICOMweb Modality Services (MappeD)</vt:lpstr>
      <vt:lpstr>Overview – Primitives of DICOMweb Modality Services (MappeD)</vt:lpstr>
      <vt:lpstr>DIMSE Notifications vs DICOMweb notifications</vt:lpstr>
      <vt:lpstr>DICOMweb Modality Services – Happy Flow</vt:lpstr>
      <vt:lpstr>DICOMweb Proxies with DIMSE</vt:lpstr>
      <vt:lpstr>SCP / User Agent Proxy – MWL with UPS-RS</vt:lpstr>
      <vt:lpstr>SCP / User Agent Proxy – MPPS Initialization with UPS-RS</vt:lpstr>
      <vt:lpstr>Relating Workitems in MWL and MPPS</vt:lpstr>
      <vt:lpstr>Next Steps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DICOMweb Modality Services</dc:title>
  <dc:subject>First Read</dc:subject>
  <dc:creator/>
  <cp:keywords>DICOMweb Modality Service MWL MPPS</cp:keywords>
  <cp:lastModifiedBy/>
  <cp:revision>1</cp:revision>
  <dcterms:created xsi:type="dcterms:W3CDTF">2023-06-13T16:48:30Z</dcterms:created>
  <dcterms:modified xsi:type="dcterms:W3CDTF">2024-05-30T13:12:50Z</dcterms:modified>
  <cp:category>DICOMweb</cp:category>
</cp:coreProperties>
</file>