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6"/>
  </p:notesMasterIdLst>
  <p:sldIdLst>
    <p:sldId id="256" r:id="rId2"/>
    <p:sldId id="418" r:id="rId3"/>
    <p:sldId id="419" r:id="rId4"/>
    <p:sldId id="420" r:id="rId5"/>
    <p:sldId id="426" r:id="rId6"/>
    <p:sldId id="421" r:id="rId7"/>
    <p:sldId id="427" r:id="rId8"/>
    <p:sldId id="429" r:id="rId9"/>
    <p:sldId id="430" r:id="rId10"/>
    <p:sldId id="428" r:id="rId11"/>
    <p:sldId id="422" r:id="rId12"/>
    <p:sldId id="423" r:id="rId13"/>
    <p:sldId id="424" r:id="rId14"/>
    <p:sldId id="425" r:id="rId1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7454" autoAdjust="0"/>
  </p:normalViewPr>
  <p:slideViewPr>
    <p:cSldViewPr snapToGrid="0">
      <p:cViewPr varScale="1">
        <p:scale>
          <a:sx n="111" d="100"/>
          <a:sy n="111" d="100"/>
        </p:scale>
        <p:origin x="464" y="68"/>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2024-05-24</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4</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May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 Questions: 1. Clarify what is meant by ‘(if supported)’. </a:t>
            </a:r>
            <a:r>
              <a:rPr lang="en-US" dirty="0">
                <a:highlight>
                  <a:srgbClr val="FFFF00"/>
                </a:highlight>
              </a:rPr>
              <a:t>2. How does the SCP identify the applicable work item based on the initial MPPS? </a:t>
            </a:r>
            <a:r>
              <a:rPr lang="en-US" dirty="0"/>
              <a:t>3. What attributes are already known at the beginning (and thus must be provided)? If some of these are not in DICOMweb </a:t>
            </a:r>
            <a:r>
              <a:rPr lang="en-US" dirty="0" err="1"/>
              <a:t>workitems</a:t>
            </a:r>
            <a:r>
              <a:rPr lang="en-US" dirty="0"/>
              <a:t>, these should be added at ‘claim time’.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71B1-C64B-570C-0B0F-BA0157680F01}"/>
              </a:ext>
            </a:extLst>
          </p:cNvPr>
          <p:cNvSpPr>
            <a:spLocks noGrp="1"/>
          </p:cNvSpPr>
          <p:nvPr>
            <p:ph type="title"/>
          </p:nvPr>
        </p:nvSpPr>
        <p:spPr/>
        <p:txBody>
          <a:bodyPr/>
          <a:lstStyle/>
          <a:p>
            <a:r>
              <a:rPr lang="en-US" dirty="0"/>
              <a:t>FLOW – Get applicable </a:t>
            </a:r>
            <a:r>
              <a:rPr lang="en-US" dirty="0" err="1"/>
              <a:t>workitems</a:t>
            </a:r>
            <a:endParaRPr lang="en-US" dirty="0"/>
          </a:p>
        </p:txBody>
      </p:sp>
      <p:sp>
        <p:nvSpPr>
          <p:cNvPr id="4" name="Date Placeholder 3">
            <a:extLst>
              <a:ext uri="{FF2B5EF4-FFF2-40B4-BE49-F238E27FC236}">
                <a16:creationId xmlns:a16="http://schemas.microsoft.com/office/drawing/2014/main" id="{3B6A7C8F-140A-C6A4-DE43-4422E010CFAF}"/>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7FC8E15C-AB02-BE75-50F7-77BF614BC8C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130CDB2-8325-3607-B6E3-91DE3BAF8CCB}"/>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8577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9902-7596-B16C-A709-227EF0F39FF2}"/>
              </a:ext>
            </a:extLst>
          </p:cNvPr>
          <p:cNvSpPr>
            <a:spLocks noGrp="1"/>
          </p:cNvSpPr>
          <p:nvPr>
            <p:ph type="title"/>
          </p:nvPr>
        </p:nvSpPr>
        <p:spPr/>
        <p:txBody>
          <a:bodyPr/>
          <a:lstStyle/>
          <a:p>
            <a:r>
              <a:rPr lang="en-US" dirty="0"/>
              <a:t>Flow – claim a </a:t>
            </a:r>
            <a:r>
              <a:rPr lang="en-US" dirty="0" err="1"/>
              <a:t>workitem</a:t>
            </a:r>
            <a:endParaRPr lang="en-US" dirty="0"/>
          </a:p>
        </p:txBody>
      </p:sp>
      <p:sp>
        <p:nvSpPr>
          <p:cNvPr id="4" name="Date Placeholder 3">
            <a:extLst>
              <a:ext uri="{FF2B5EF4-FFF2-40B4-BE49-F238E27FC236}">
                <a16:creationId xmlns:a16="http://schemas.microsoft.com/office/drawing/2014/main" id="{9EEC4292-13EC-19B0-6EE5-0D15B1B58BA7}"/>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3FCBC33B-FF48-C130-6881-44DB81880477}"/>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511CFBE-DA65-061C-14E9-041C8FD2A800}"/>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917939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52AD4-8188-D7D1-65AE-C4223C72C04A}"/>
              </a:ext>
            </a:extLst>
          </p:cNvPr>
          <p:cNvSpPr>
            <a:spLocks noGrp="1"/>
          </p:cNvSpPr>
          <p:nvPr>
            <p:ph type="title"/>
          </p:nvPr>
        </p:nvSpPr>
        <p:spPr/>
        <p:txBody>
          <a:bodyPr/>
          <a:lstStyle/>
          <a:p>
            <a:r>
              <a:rPr lang="en-US" dirty="0"/>
              <a:t>Flow – report progress on </a:t>
            </a:r>
            <a:r>
              <a:rPr lang="en-US" dirty="0" err="1"/>
              <a:t>workitem</a:t>
            </a:r>
            <a:endParaRPr lang="en-US" dirty="0"/>
          </a:p>
        </p:txBody>
      </p:sp>
      <p:sp>
        <p:nvSpPr>
          <p:cNvPr id="3" name="Content Placeholder 2">
            <a:extLst>
              <a:ext uri="{FF2B5EF4-FFF2-40B4-BE49-F238E27FC236}">
                <a16:creationId xmlns:a16="http://schemas.microsoft.com/office/drawing/2014/main" id="{336EB223-B668-1454-D6E5-C657A8BB4B2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211EA99-07D3-381C-7AC1-C5219F2D3818}"/>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0CD6F7CB-E0B0-D166-1C2D-3E9DFADCFA4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B6B959A7-0E60-A639-AE61-2B260788BCF7}"/>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79568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BA95-EDC6-F430-5CC9-3A4809C338B0}"/>
              </a:ext>
            </a:extLst>
          </p:cNvPr>
          <p:cNvSpPr>
            <a:spLocks noGrp="1"/>
          </p:cNvSpPr>
          <p:nvPr>
            <p:ph type="title"/>
          </p:nvPr>
        </p:nvSpPr>
        <p:spPr/>
        <p:txBody>
          <a:bodyPr/>
          <a:lstStyle/>
          <a:p>
            <a:r>
              <a:rPr lang="en-US" dirty="0"/>
              <a:t>Flow – mark </a:t>
            </a:r>
            <a:r>
              <a:rPr lang="en-US" dirty="0" err="1"/>
              <a:t>workitem</a:t>
            </a:r>
            <a:r>
              <a:rPr lang="en-US" dirty="0"/>
              <a:t> as done</a:t>
            </a:r>
          </a:p>
        </p:txBody>
      </p:sp>
      <p:sp>
        <p:nvSpPr>
          <p:cNvPr id="3" name="Content Placeholder 2">
            <a:extLst>
              <a:ext uri="{FF2B5EF4-FFF2-40B4-BE49-F238E27FC236}">
                <a16:creationId xmlns:a16="http://schemas.microsoft.com/office/drawing/2014/main" id="{26D0ECAE-0EDC-AA86-5F56-13BC0C69CFA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3B0B5D3-AA90-99C8-1794-8465CFAC0FB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1CE9FF45-A7F4-F905-A606-D22A1A1B05D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23238828-9085-8442-AD11-471A71D6CACC}"/>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379981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DICOMweb Modality Services</a:t>
            </a:r>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DIMSE UPS</a:t>
              </a:r>
            </a:p>
          </p:txBody>
        </p:sp>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DIMSE MWL</a:t>
              </a:r>
              <a:br>
                <a:rPr lang="en-US" dirty="0"/>
              </a:br>
              <a:r>
                <a:rPr lang="en-US" dirty="0"/>
                <a:t>DIMSE MPPS</a:t>
              </a:r>
            </a:p>
          </p:txBody>
        </p:sp>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DICOMweb Worklist Service</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3876867"/>
          </a:xfrm>
        </p:spPr>
        <p:txBody>
          <a:bodyPr>
            <a:normAutofit/>
          </a:bodyPr>
          <a:lstStyle/>
          <a:p>
            <a:pPr marL="342900" indent="-342900">
              <a:buFont typeface="+mj-lt"/>
              <a:buAutoNum type="arabicPeriod"/>
              <a:tabLst>
                <a:tab pos="627063" algn="l"/>
                <a:tab pos="3498850" algn="l"/>
                <a:tab pos="3768725" algn="l"/>
                <a:tab pos="5468938" algn="l"/>
              </a:tabLst>
            </a:pPr>
            <a:r>
              <a:rPr lang="en-US" dirty="0">
                <a:solidFill>
                  <a:schemeClr val="tx1"/>
                </a:solidFill>
              </a:rPr>
              <a:t> 	Get applicable </a:t>
            </a:r>
            <a:r>
              <a:rPr lang="en-US" dirty="0" err="1">
                <a:solidFill>
                  <a:schemeClr val="tx1"/>
                </a:solidFill>
              </a:rPr>
              <a:t>Workitems</a:t>
            </a:r>
            <a:br>
              <a:rPr lang="en-US" dirty="0">
                <a:solidFill>
                  <a:schemeClr val="tx1"/>
                </a:solidFill>
              </a:rPr>
            </a:br>
            <a:r>
              <a:rPr lang="en-US" sz="1800" dirty="0"/>
              <a:t> </a:t>
            </a:r>
            <a:endParaRPr lang="en-US"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dirty="0"/>
              <a:t> 	Claim a </a:t>
            </a:r>
            <a:r>
              <a:rPr lang="en-US" dirty="0" err="1"/>
              <a:t>Workitem</a:t>
            </a:r>
            <a:br>
              <a:rPr lang="en-US" dirty="0">
                <a:solidFill>
                  <a:schemeClr val="tx1"/>
                </a:solidFill>
              </a:rPr>
            </a:br>
            <a:r>
              <a:rPr lang="en-US" sz="1800" dirty="0"/>
              <a:t> </a:t>
            </a: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Report progress on </a:t>
            </a:r>
            <a:r>
              <a:rPr lang="en-US" dirty="0" err="1"/>
              <a:t>Workitem</a:t>
            </a:r>
            <a:br>
              <a:rPr lang="en-US" dirty="0">
                <a:solidFill>
                  <a:schemeClr val="tx1"/>
                </a:solidFill>
              </a:rPr>
            </a:br>
            <a:r>
              <a:rPr lang="en-US" sz="1800" dirty="0"/>
              <a:t> </a:t>
            </a: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Mark </a:t>
            </a:r>
            <a:r>
              <a:rPr lang="en-US" dirty="0" err="1"/>
              <a:t>Workitem</a:t>
            </a:r>
            <a:r>
              <a:rPr lang="en-US" dirty="0"/>
              <a:t> as done</a:t>
            </a:r>
            <a:br>
              <a:rPr lang="en-US" dirty="0">
                <a:solidFill>
                  <a:schemeClr val="tx1"/>
                </a:solidFill>
              </a:rPr>
            </a:br>
            <a:r>
              <a:rPr lang="en-US" sz="1800" dirty="0"/>
              <a:t> </a:t>
            </a:r>
          </a:p>
          <a:p>
            <a:pPr marL="342900" indent="-342900">
              <a:buFont typeface="+mj-lt"/>
              <a:buAutoNum type="arabicPeriod"/>
              <a:tabLst>
                <a:tab pos="627063" algn="l"/>
                <a:tab pos="3498850" algn="l"/>
                <a:tab pos="3768725" algn="l"/>
                <a:tab pos="5468938" algn="l"/>
              </a:tabLst>
            </a:pPr>
            <a:r>
              <a:rPr lang="en-US" dirty="0">
                <a:solidFill>
                  <a:schemeClr val="bg1">
                    <a:lumMod val="65000"/>
                  </a:schemeClr>
                </a:solidFill>
              </a:rPr>
              <a:t> 	</a:t>
            </a:r>
            <a:r>
              <a:rPr lang="en-US" dirty="0">
                <a:solidFill>
                  <a:schemeClr val="tx1"/>
                </a:solidFill>
              </a:rPr>
              <a:t>Retrieve </a:t>
            </a:r>
            <a:r>
              <a:rPr lang="en-US" dirty="0" err="1">
                <a:solidFill>
                  <a:schemeClr val="tx1"/>
                </a:solidFill>
              </a:rPr>
              <a:t>Workitem</a:t>
            </a:r>
            <a:br>
              <a:rPr lang="en-US" dirty="0">
                <a:solidFill>
                  <a:schemeClr val="tx1"/>
                </a:solidFill>
              </a:rPr>
            </a:br>
            <a:endParaRPr lang="en-US" dirty="0">
              <a:solidFill>
                <a:schemeClr val="tx1"/>
              </a:solidFill>
            </a:endParaRPr>
          </a:p>
          <a:p>
            <a:pPr marL="342900" indent="-342900">
              <a:buFont typeface="+mj-lt"/>
              <a:buAutoNum type="arabicPeriod"/>
              <a:tabLst>
                <a:tab pos="627063" algn="l"/>
                <a:tab pos="3498850" algn="l"/>
                <a:tab pos="3768725" algn="l"/>
                <a:tab pos="5468938" algn="l"/>
              </a:tabLst>
            </a:pPr>
            <a:r>
              <a:rPr lang="en-US" dirty="0">
                <a:solidFill>
                  <a:schemeClr val="tx1"/>
                </a:solidFill>
              </a:rPr>
              <a:t> 	Get Notified</a:t>
            </a:r>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8">
                                            <p:txEl>
                                              <p:pRg st="4" end="4"/>
                                            </p:txEl>
                                          </p:spTgt>
                                        </p:tgtEl>
                                        <p:attrNameLst>
                                          <p:attrName>style.color</p:attrName>
                                        </p:attrNameLst>
                                      </p:cBhvr>
                                      <p:to>
                                        <a:schemeClr val="folHlink"/>
                                      </p:to>
                                    </p:animClr>
                                    <p:animClr clrSpc="rgb" dir="cw">
                                      <p:cBhvr>
                                        <p:cTn id="7" dur="500" fill="hold"/>
                                        <p:tgtEl>
                                          <p:spTgt spid="8">
                                            <p:txEl>
                                              <p:pRg st="4" end="4"/>
                                            </p:txEl>
                                          </p:spTgt>
                                        </p:tgtEl>
                                        <p:attrNameLst>
                                          <p:attrName>fillcolor</p:attrName>
                                        </p:attrNameLst>
                                      </p:cBhvr>
                                      <p:to>
                                        <a:schemeClr val="folHlink"/>
                                      </p:to>
                                    </p:animClr>
                                    <p:set>
                                      <p:cBhvr>
                                        <p:cTn id="8" dur="500" fill="hold"/>
                                        <p:tgtEl>
                                          <p:spTgt spid="8">
                                            <p:txEl>
                                              <p:pRg st="4" end="4"/>
                                            </p:txEl>
                                          </p:spTgt>
                                        </p:tgtEl>
                                        <p:attrNameLst>
                                          <p:attrName>fill.type</p:attrName>
                                        </p:attrNameLst>
                                      </p:cBhvr>
                                      <p:to>
                                        <p:strVal val="solid"/>
                                      </p:to>
                                    </p:set>
                                    <p:set>
                                      <p:cBhvr>
                                        <p:cTn id="9" dur="500" fill="hold"/>
                                        <p:tgtEl>
                                          <p:spTgt spid="8">
                                            <p:txEl>
                                              <p:pRg st="4" end="4"/>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8">
                                            <p:txEl>
                                              <p:pRg st="5" end="5"/>
                                            </p:txEl>
                                          </p:spTgt>
                                        </p:tgtEl>
                                        <p:attrNameLst>
                                          <p:attrName>style.color</p:attrName>
                                        </p:attrNameLst>
                                      </p:cBhvr>
                                      <p:to>
                                        <a:schemeClr val="folHlink"/>
                                      </p:to>
                                    </p:animClr>
                                    <p:animClr clrSpc="rgb" dir="cw">
                                      <p:cBhvr>
                                        <p:cTn id="12" dur="500" fill="hold"/>
                                        <p:tgtEl>
                                          <p:spTgt spid="8">
                                            <p:txEl>
                                              <p:pRg st="5" end="5"/>
                                            </p:txEl>
                                          </p:spTgt>
                                        </p:tgtEl>
                                        <p:attrNameLst>
                                          <p:attrName>fillcolor</p:attrName>
                                        </p:attrNameLst>
                                      </p:cBhvr>
                                      <p:to>
                                        <a:schemeClr val="folHlink"/>
                                      </p:to>
                                    </p:animClr>
                                    <p:set>
                                      <p:cBhvr>
                                        <p:cTn id="13" dur="500" fill="hold"/>
                                        <p:tgtEl>
                                          <p:spTgt spid="8">
                                            <p:txEl>
                                              <p:pRg st="5" end="5"/>
                                            </p:txEl>
                                          </p:spTgt>
                                        </p:tgtEl>
                                        <p:attrNameLst>
                                          <p:attrName>fill.type</p:attrName>
                                        </p:attrNameLst>
                                      </p:cBhvr>
                                      <p:to>
                                        <p:strVal val="solid"/>
                                      </p:to>
                                    </p:set>
                                    <p:set>
                                      <p:cBhvr>
                                        <p:cTn id="14" dur="500" fill="hold"/>
                                        <p:tgtEl>
                                          <p:spTgt spid="8">
                                            <p:txEl>
                                              <p:pRg st="5" end="5"/>
                                            </p:txEl>
                                          </p:spTgt>
                                        </p:tgtEl>
                                        <p:attrNameLst>
                                          <p:attrName>fill.on</p:attrName>
                                        </p:attrNameLst>
                                      </p:cBhvr>
                                      <p:to>
                                        <p:strVal val="true"/>
                                      </p:to>
                                    </p:set>
                                  </p:childTnLst>
                                </p:cTn>
                              </p:par>
                            </p:childTnLst>
                          </p:cTn>
                        </p:par>
                        <p:par>
                          <p:cTn id="15" fill="hold">
                            <p:stCondLst>
                              <p:cond delay="500"/>
                            </p:stCondLst>
                            <p:childTnLst>
                              <p:par>
                                <p:cTn id="16" presetID="1" presetClass="exit" presetSubtype="0" fill="hold" grpId="0" nodeType="afterEffect">
                                  <p:stCondLst>
                                    <p:cond delay="500"/>
                                  </p:stCondLst>
                                  <p:childTnLst>
                                    <p:set>
                                      <p:cBhvr>
                                        <p:cTn id="17" dur="1" fill="hold">
                                          <p:stCondLst>
                                            <p:cond delay="0"/>
                                          </p:stCondLst>
                                        </p:cTn>
                                        <p:tgtEl>
                                          <p:spTgt spid="8">
                                            <p:txEl>
                                              <p:pRg st="4" end="4"/>
                                            </p:txEl>
                                          </p:spTgt>
                                        </p:tgtEl>
                                        <p:attrNameLst>
                                          <p:attrName>style.visibility</p:attrName>
                                        </p:attrNameLst>
                                      </p:cBhvr>
                                      <p:to>
                                        <p:strVal val="hidden"/>
                                      </p:to>
                                    </p:set>
                                  </p:childTnLst>
                                </p:cTn>
                              </p:par>
                              <p:par>
                                <p:cTn id="18" presetID="1" presetClass="exit" presetSubtype="0" fill="hold" grpId="0" nodeType="withEffect">
                                  <p:stCondLst>
                                    <p:cond delay="500"/>
                                  </p:stCondLst>
                                  <p:childTnLst>
                                    <p:set>
                                      <p:cBhvr>
                                        <p:cTn id="19" dur="1" fill="hold">
                                          <p:stCondLst>
                                            <p:cond delay="0"/>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p:txBody>
          <a:bodyPr/>
          <a:lstStyle/>
          <a:p>
            <a:pPr marL="342900" indent="-342900">
              <a:buFont typeface="+mj-lt"/>
              <a:buAutoNum type="arabicPeriod"/>
              <a:tabLst>
                <a:tab pos="627063" algn="l"/>
                <a:tab pos="3498850" algn="l"/>
                <a:tab pos="3768725" algn="l"/>
                <a:tab pos="5468938" algn="l"/>
              </a:tabLst>
            </a:pPr>
            <a:r>
              <a:rPr lang="en-US" dirty="0">
                <a:solidFill>
                  <a:schemeClr val="tx1"/>
                </a:solidFill>
              </a:rPr>
              <a:t> 	Get applicable </a:t>
            </a:r>
            <a:r>
              <a:rPr lang="en-US" dirty="0" err="1">
                <a:solidFill>
                  <a:schemeClr val="tx1"/>
                </a:solidFill>
              </a:rPr>
              <a:t>Workitems</a:t>
            </a:r>
            <a:r>
              <a:rPr lang="en-US" i="1" dirty="0">
                <a:solidFill>
                  <a:schemeClr val="tx1"/>
                </a:solidFill>
              </a:rPr>
              <a:t>	</a:t>
            </a:r>
            <a:r>
              <a:rPr lang="en-US" b="0" dirty="0">
                <a:solidFill>
                  <a:schemeClr val="tx1"/>
                </a:solidFill>
                <a:effectLst/>
                <a:highlight>
                  <a:srgbClr val="FFFFFF"/>
                </a:highlight>
              </a:rPr>
              <a:t>≡	</a:t>
            </a:r>
            <a:r>
              <a:rPr lang="en-US" dirty="0">
                <a:solidFill>
                  <a:schemeClr val="tx1"/>
                </a:solidFill>
              </a:rPr>
              <a:t>C-FIND</a:t>
            </a:r>
            <a:r>
              <a:rPr lang="en-US" baseline="-25000" dirty="0">
                <a:solidFill>
                  <a:schemeClr val="tx1"/>
                </a:solidFill>
              </a:rPr>
              <a:t>MWL</a:t>
            </a:r>
            <a:br>
              <a:rPr lang="en-US" dirty="0">
                <a:solidFill>
                  <a:schemeClr val="tx1"/>
                </a:solidFill>
              </a:rPr>
            </a:br>
            <a:r>
              <a:rPr lang="en-US" sz="1800" dirty="0"/>
              <a:t>⊏	Search	</a:t>
            </a:r>
            <a:r>
              <a:rPr lang="en-US" b="0" dirty="0">
                <a:solidFill>
                  <a:schemeClr val="tx1"/>
                </a:solidFill>
                <a:effectLst/>
                <a:highlight>
                  <a:srgbClr val="FFFFFF"/>
                </a:highlight>
              </a:rPr>
              <a:t>≡	C-FIND</a:t>
            </a:r>
            <a:endParaRPr lang="en-US"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dirty="0"/>
              <a:t> 	Claim a </a:t>
            </a:r>
            <a:r>
              <a:rPr lang="en-US" dirty="0" err="1"/>
              <a:t>Workitem</a:t>
            </a:r>
            <a:r>
              <a:rPr lang="en-US" i="1" dirty="0"/>
              <a:t>	</a:t>
            </a:r>
            <a:r>
              <a:rPr lang="en-US" b="0" dirty="0">
                <a:solidFill>
                  <a:schemeClr val="tx1"/>
                </a:solidFill>
                <a:effectLst/>
                <a:highlight>
                  <a:srgbClr val="FFFFFF"/>
                </a:highlight>
              </a:rPr>
              <a:t>≡	</a:t>
            </a:r>
            <a:r>
              <a:rPr lang="en-US" dirty="0"/>
              <a:t>N-CREATE</a:t>
            </a:r>
            <a:r>
              <a:rPr lang="en-US" baseline="-25000" dirty="0"/>
              <a:t>MPPS</a:t>
            </a:r>
            <a:br>
              <a:rPr lang="en-US" dirty="0">
                <a:solidFill>
                  <a:schemeClr val="tx1"/>
                </a:solidFill>
              </a:rPr>
            </a:br>
            <a:r>
              <a:rPr lang="en-US" sz="1800" dirty="0"/>
              <a:t>⊏	Change </a:t>
            </a:r>
            <a:r>
              <a:rPr lang="en-US" sz="1800" dirty="0" err="1"/>
              <a:t>Workitem</a:t>
            </a:r>
            <a:r>
              <a:rPr lang="en-US" sz="1800" dirty="0"/>
              <a:t> State	</a:t>
            </a:r>
            <a:r>
              <a:rPr lang="en-US" b="0" dirty="0">
                <a:solidFill>
                  <a:schemeClr val="tx1"/>
                </a:solidFill>
                <a:effectLst/>
                <a:highlight>
                  <a:srgbClr val="FFFFFF"/>
                </a:highlight>
              </a:rPr>
              <a:t>≡	N-ACTION</a:t>
            </a: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Report progress on </a:t>
            </a:r>
            <a:r>
              <a:rPr lang="en-US" dirty="0" err="1"/>
              <a:t>Workitem</a:t>
            </a:r>
            <a:r>
              <a:rPr lang="en-US" i="1" dirty="0"/>
              <a:t>	</a:t>
            </a:r>
            <a:r>
              <a:rPr lang="en-US" b="0" dirty="0">
                <a:solidFill>
                  <a:schemeClr val="tx1"/>
                </a:solidFill>
                <a:effectLst/>
                <a:highlight>
                  <a:srgbClr val="FFFFFF"/>
                </a:highlight>
              </a:rPr>
              <a:t>≡	</a:t>
            </a:r>
            <a:r>
              <a:rPr lang="en-US" dirty="0"/>
              <a:t>N-SET</a:t>
            </a:r>
            <a:r>
              <a:rPr lang="en-US" baseline="-25000" dirty="0"/>
              <a:t>MPPS</a:t>
            </a:r>
            <a:br>
              <a:rPr lang="en-US" dirty="0">
                <a:solidFill>
                  <a:schemeClr val="tx1"/>
                </a:solidFill>
              </a:rPr>
            </a:br>
            <a:r>
              <a:rPr lang="en-US" sz="1800" dirty="0"/>
              <a:t>⊏	Update </a:t>
            </a:r>
            <a:r>
              <a:rPr lang="en-US" sz="1800" dirty="0" err="1"/>
              <a:t>Workitem</a:t>
            </a:r>
            <a:r>
              <a:rPr lang="en-US" sz="1800" dirty="0"/>
              <a:t>	</a:t>
            </a:r>
            <a:r>
              <a:rPr lang="en-US" b="0" dirty="0">
                <a:solidFill>
                  <a:schemeClr val="tx1"/>
                </a:solidFill>
                <a:effectLst/>
                <a:highlight>
                  <a:srgbClr val="FFFFFF"/>
                </a:highlight>
              </a:rPr>
              <a:t>≡	N-SET</a:t>
            </a:r>
            <a:endParaRPr lang="en-US" i="1" dirty="0"/>
          </a:p>
          <a:p>
            <a:pPr marL="342900" indent="-342900">
              <a:buFont typeface="+mj-lt"/>
              <a:buAutoNum type="arabicPeriod"/>
              <a:tabLst>
                <a:tab pos="627063" algn="l"/>
                <a:tab pos="3498850" algn="l"/>
                <a:tab pos="3768725" algn="l"/>
                <a:tab pos="5468938" algn="l"/>
              </a:tabLst>
            </a:pPr>
            <a:r>
              <a:rPr lang="en-US" dirty="0">
                <a:solidFill>
                  <a:schemeClr val="tx1"/>
                </a:solidFill>
              </a:rPr>
              <a:t> 	</a:t>
            </a:r>
            <a:r>
              <a:rPr lang="en-US" dirty="0"/>
              <a:t>Mark </a:t>
            </a:r>
            <a:r>
              <a:rPr lang="en-US" dirty="0" err="1"/>
              <a:t>Workitem</a:t>
            </a:r>
            <a:r>
              <a:rPr lang="en-US" dirty="0"/>
              <a:t> as done	</a:t>
            </a:r>
            <a:r>
              <a:rPr lang="en-US" b="0" dirty="0">
                <a:solidFill>
                  <a:schemeClr val="tx1"/>
                </a:solidFill>
                <a:effectLst/>
                <a:highlight>
                  <a:srgbClr val="FFFFFF"/>
                </a:highlight>
              </a:rPr>
              <a:t>≡	</a:t>
            </a:r>
            <a:r>
              <a:rPr lang="en-US" dirty="0"/>
              <a:t>N-SET</a:t>
            </a:r>
            <a:r>
              <a:rPr lang="en-US" baseline="-25000" dirty="0"/>
              <a:t>MPPS</a:t>
            </a:r>
            <a:br>
              <a:rPr lang="en-US" dirty="0">
                <a:solidFill>
                  <a:schemeClr val="tx1"/>
                </a:solidFill>
              </a:rPr>
            </a:br>
            <a:r>
              <a:rPr lang="en-US" sz="1800" dirty="0"/>
              <a:t>⊏	Change </a:t>
            </a:r>
            <a:r>
              <a:rPr lang="en-US" sz="1800" dirty="0" err="1"/>
              <a:t>Workitem</a:t>
            </a:r>
            <a:r>
              <a:rPr lang="en-US" sz="1800" dirty="0"/>
              <a:t> State	</a:t>
            </a:r>
            <a:r>
              <a:rPr lang="en-US" b="0" dirty="0">
                <a:solidFill>
                  <a:schemeClr val="tx1"/>
                </a:solidFill>
                <a:effectLst/>
                <a:highlight>
                  <a:srgbClr val="FFFFFF"/>
                </a:highlight>
              </a:rPr>
              <a:t>≡	N-ACTION</a:t>
            </a:r>
            <a:endParaRPr lang="en-US" dirty="0"/>
          </a:p>
        </p:txBody>
      </p:sp>
      <p:sp>
        <p:nvSpPr>
          <p:cNvPr id="11" name="TextBox 10">
            <a:extLst>
              <a:ext uri="{FF2B5EF4-FFF2-40B4-BE49-F238E27FC236}">
                <a16:creationId xmlns:a16="http://schemas.microsoft.com/office/drawing/2014/main" id="{6441AB61-5D92-6E25-4F26-1DA40EE2A61A}"/>
              </a:ext>
            </a:extLst>
          </p:cNvPr>
          <p:cNvSpPr txBox="1"/>
          <p:nvPr/>
        </p:nvSpPr>
        <p:spPr>
          <a:xfrm>
            <a:off x="581192" y="5240126"/>
            <a:ext cx="10320454"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rPr>
              <a:t>There are several differences between Dieter’s and Jeroen’s mapping. Direction of mapping does not matter, esp. when proxies are to be shown.</a:t>
            </a:r>
          </a:p>
          <a:p>
            <a:pPr marL="342900" indent="-342900">
              <a:buAutoNum type="arabicPeriod"/>
            </a:pPr>
            <a:r>
              <a:rPr lang="en-US" dirty="0">
                <a:solidFill>
                  <a:schemeClr val="accent6"/>
                </a:solidFill>
                <a:latin typeface="Freestyle Script" panose="030804020302050B0404" pitchFamily="66" charset="0"/>
              </a:rPr>
              <a:t>Why is a Retrieve needed for getting the worklist? The response </a:t>
            </a:r>
            <a:r>
              <a:rPr lang="en-US" b="1" dirty="0">
                <a:solidFill>
                  <a:schemeClr val="accent6"/>
                </a:solidFill>
                <a:latin typeface="Freestyle Script" panose="030804020302050B0404" pitchFamily="66" charset="0"/>
              </a:rPr>
              <a:t>has </a:t>
            </a:r>
            <a:r>
              <a:rPr lang="en-US" dirty="0">
                <a:solidFill>
                  <a:schemeClr val="accent6"/>
                </a:solidFill>
                <a:latin typeface="Freestyle Script" panose="030804020302050B0404" pitchFamily="66" charset="0"/>
              </a:rPr>
              <a:t>the worklist/work items. Even stronger, why does Retrieve exist at all?</a:t>
            </a:r>
          </a:p>
          <a:p>
            <a:pPr marL="342900" indent="-342900">
              <a:buAutoNum type="arabicPeriod"/>
            </a:pPr>
            <a:r>
              <a:rPr lang="en-US" dirty="0">
                <a:solidFill>
                  <a:schemeClr val="accent6"/>
                </a:solidFill>
                <a:latin typeface="Freestyle Script" panose="030804020302050B0404" pitchFamily="66" charset="0"/>
              </a:rPr>
              <a:t>Why should an N-CREATE map to an Update? What needs to be updated next to the state? All relevant information should already be in the applicable work item.</a:t>
            </a:r>
          </a:p>
          <a:p>
            <a:pPr marL="342900" indent="-342900">
              <a:buFontTx/>
              <a:buAutoNum type="arabicPeriod"/>
            </a:pPr>
            <a:r>
              <a:rPr lang="en-US" dirty="0">
                <a:solidFill>
                  <a:schemeClr val="accent6"/>
                </a:solidFill>
                <a:latin typeface="Freestyle Script" panose="030804020302050B0404" pitchFamily="66" charset="0"/>
              </a:rPr>
              <a:t>What mapping is needed for N-GET and N-EVENT-REPORT? Do we need to support the MPPS Retrieve and Notification SOP classes? Seems hardly used.</a:t>
            </a:r>
          </a:p>
        </p:txBody>
      </p:sp>
      <p:grpSp>
        <p:nvGrpSpPr>
          <p:cNvPr id="35" name="Group 34">
            <a:extLst>
              <a:ext uri="{FF2B5EF4-FFF2-40B4-BE49-F238E27FC236}">
                <a16:creationId xmlns:a16="http://schemas.microsoft.com/office/drawing/2014/main" id="{7DEFDDEE-4B33-AF36-D0BB-E5B128EF2407}"/>
              </a:ext>
            </a:extLst>
          </p:cNvPr>
          <p:cNvGrpSpPr/>
          <p:nvPr/>
        </p:nvGrpSpPr>
        <p:grpSpPr>
          <a:xfrm>
            <a:off x="7751534" y="2279120"/>
            <a:ext cx="2739310" cy="1952813"/>
            <a:chOff x="6289040" y="2274794"/>
            <a:chExt cx="2739310" cy="1952813"/>
          </a:xfrm>
        </p:grpSpPr>
        <p:sp>
          <p:nvSpPr>
            <p:cNvPr id="13" name="Rectangle: Rounded Corners 12">
              <a:extLst>
                <a:ext uri="{FF2B5EF4-FFF2-40B4-BE49-F238E27FC236}">
                  <a16:creationId xmlns:a16="http://schemas.microsoft.com/office/drawing/2014/main" id="{DA599C16-5BD1-1D31-1C8E-DA9F8F9F1D56}"/>
                </a:ext>
              </a:extLst>
            </p:cNvPr>
            <p:cNvSpPr/>
            <p:nvPr/>
          </p:nvSpPr>
          <p:spPr>
            <a:xfrm>
              <a:off x="6289040" y="2274794"/>
              <a:ext cx="1026482" cy="711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DwMSs</a:t>
              </a:r>
              <a:endParaRPr lang="en-US" dirty="0"/>
            </a:p>
          </p:txBody>
        </p:sp>
        <p:sp>
          <p:nvSpPr>
            <p:cNvPr id="14" name="Rectangle: Rounded Corners 13">
              <a:extLst>
                <a:ext uri="{FF2B5EF4-FFF2-40B4-BE49-F238E27FC236}">
                  <a16:creationId xmlns:a16="http://schemas.microsoft.com/office/drawing/2014/main" id="{3C5BFB9B-7F22-0F96-213B-DD07E20E478C}"/>
                </a:ext>
              </a:extLst>
            </p:cNvPr>
            <p:cNvSpPr/>
            <p:nvPr/>
          </p:nvSpPr>
          <p:spPr>
            <a:xfrm>
              <a:off x="8001868" y="2274794"/>
              <a:ext cx="1026482" cy="711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DiMWL</a:t>
              </a:r>
              <a:br>
                <a:rPr lang="en-US" dirty="0"/>
              </a:br>
              <a:r>
                <a:rPr lang="en-US" dirty="0" err="1"/>
                <a:t>DiMPPS</a:t>
              </a:r>
              <a:endParaRPr lang="en-US" dirty="0"/>
            </a:p>
          </p:txBody>
        </p:sp>
        <p:sp>
          <p:nvSpPr>
            <p:cNvPr id="15" name="Rectangle: Rounded Corners 14">
              <a:extLst>
                <a:ext uri="{FF2B5EF4-FFF2-40B4-BE49-F238E27FC236}">
                  <a16:creationId xmlns:a16="http://schemas.microsoft.com/office/drawing/2014/main" id="{E781F47D-09FA-F5B0-7DDB-D3B71EB79AEC}"/>
                </a:ext>
              </a:extLst>
            </p:cNvPr>
            <p:cNvSpPr/>
            <p:nvPr/>
          </p:nvSpPr>
          <p:spPr>
            <a:xfrm>
              <a:off x="6289040" y="3516407"/>
              <a:ext cx="1026482" cy="711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DwWS</a:t>
              </a:r>
              <a:endParaRPr lang="en-US" dirty="0"/>
            </a:p>
          </p:txBody>
        </p:sp>
        <p:sp>
          <p:nvSpPr>
            <p:cNvPr id="16" name="Rectangle: Rounded Corners 15">
              <a:extLst>
                <a:ext uri="{FF2B5EF4-FFF2-40B4-BE49-F238E27FC236}">
                  <a16:creationId xmlns:a16="http://schemas.microsoft.com/office/drawing/2014/main" id="{6D9A2016-A9E4-9719-934E-75E68CA5A962}"/>
                </a:ext>
              </a:extLst>
            </p:cNvPr>
            <p:cNvSpPr/>
            <p:nvPr/>
          </p:nvSpPr>
          <p:spPr>
            <a:xfrm>
              <a:off x="8001595" y="3516407"/>
              <a:ext cx="1026482" cy="711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DiUPS</a:t>
              </a:r>
              <a:endParaRPr lang="en-US" dirty="0"/>
            </a:p>
          </p:txBody>
        </p:sp>
        <p:cxnSp>
          <p:nvCxnSpPr>
            <p:cNvPr id="18" name="Straight Connector 17">
              <a:extLst>
                <a:ext uri="{FF2B5EF4-FFF2-40B4-BE49-F238E27FC236}">
                  <a16:creationId xmlns:a16="http://schemas.microsoft.com/office/drawing/2014/main" id="{EC25AB45-FCC8-132C-CD98-25B8EBBC9544}"/>
                </a:ext>
              </a:extLst>
            </p:cNvPr>
            <p:cNvCxnSpPr>
              <a:stCxn id="13" idx="3"/>
              <a:endCxn id="14" idx="1"/>
            </p:cNvCxnSpPr>
            <p:nvPr/>
          </p:nvCxnSpPr>
          <p:spPr>
            <a:xfrm>
              <a:off x="7315522" y="2630394"/>
              <a:ext cx="68634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13B8A9C-3812-E347-20AA-47AA4E6722CB}"/>
                </a:ext>
              </a:extLst>
            </p:cNvPr>
            <p:cNvCxnSpPr>
              <a:cxnSpLocks/>
              <a:stCxn id="13" idx="2"/>
              <a:endCxn id="15" idx="0"/>
            </p:cNvCxnSpPr>
            <p:nvPr/>
          </p:nvCxnSpPr>
          <p:spPr>
            <a:xfrm>
              <a:off x="6802281" y="2985994"/>
              <a:ext cx="0" cy="53041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6EFF3-E3C9-6259-4A63-E86F0E76D8DF}"/>
                </a:ext>
              </a:extLst>
            </p:cNvPr>
            <p:cNvCxnSpPr>
              <a:cxnSpLocks/>
              <a:stCxn id="16" idx="1"/>
              <a:endCxn id="15" idx="3"/>
            </p:cNvCxnSpPr>
            <p:nvPr/>
          </p:nvCxnSpPr>
          <p:spPr>
            <a:xfrm flipH="1">
              <a:off x="7315522" y="3872007"/>
              <a:ext cx="68607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6B3EF6F-35A7-9923-DA04-3DA48116D5FE}"/>
                </a:ext>
              </a:extLst>
            </p:cNvPr>
            <p:cNvCxnSpPr>
              <a:cxnSpLocks/>
              <a:stCxn id="16" idx="0"/>
              <a:endCxn id="14" idx="2"/>
            </p:cNvCxnSpPr>
            <p:nvPr/>
          </p:nvCxnSpPr>
          <p:spPr>
            <a:xfrm flipV="1">
              <a:off x="8514836" y="2985994"/>
              <a:ext cx="273" cy="53041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4829F32-66B5-4C45-44C5-0CF4556DE471}"/>
                </a:ext>
              </a:extLst>
            </p:cNvPr>
            <p:cNvSpPr txBox="1"/>
            <p:nvPr/>
          </p:nvSpPr>
          <p:spPr>
            <a:xfrm>
              <a:off x="7315522" y="2274794"/>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7315522" y="351640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6802281" y="3052322"/>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8514836" y="3049152"/>
              <a:ext cx="377778" cy="369332"/>
            </a:xfrm>
            <a:prstGeom prst="rect">
              <a:avLst/>
            </a:prstGeom>
            <a:noFill/>
          </p:spPr>
          <p:txBody>
            <a:bodyPr wrap="square">
              <a:spAutoFit/>
            </a:bodyPr>
            <a:lstStyle/>
            <a:p>
              <a:pPr algn="ctr"/>
              <a:r>
                <a:rPr lang="en-US" sz="1800" dirty="0"/>
                <a:t>⊏</a:t>
              </a:r>
            </a:p>
          </p:txBody>
        </p:sp>
      </p:grpSp>
      <p:pic>
        <p:nvPicPr>
          <p:cNvPr id="10" name="Picture 9">
            <a:extLst>
              <a:ext uri="{FF2B5EF4-FFF2-40B4-BE49-F238E27FC236}">
                <a16:creationId xmlns:a16="http://schemas.microsoft.com/office/drawing/2014/main" id="{D85EFE13-F63D-4ADD-17BC-08A40825D149}"/>
              </a:ext>
            </a:extLst>
          </p:cNvPr>
          <p:cNvPicPr>
            <a:picLocks noChangeAspect="1"/>
          </p:cNvPicPr>
          <p:nvPr/>
        </p:nvPicPr>
        <p:blipFill>
          <a:blip r:embed="rId3"/>
          <a:stretch>
            <a:fillRect/>
          </a:stretch>
        </p:blipFill>
        <p:spPr>
          <a:xfrm>
            <a:off x="7751534" y="2279120"/>
            <a:ext cx="3970890" cy="270250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6627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6</a:t>
            </a:fld>
            <a:endParaRPr lang="en-US" dirty="0"/>
          </a:p>
        </p:txBody>
      </p:sp>
      <p:pic>
        <p:nvPicPr>
          <p:cNvPr id="14" name="Picture 13">
            <a:extLst>
              <a:ext uri="{FF2B5EF4-FFF2-40B4-BE49-F238E27FC236}">
                <a16:creationId xmlns:a16="http://schemas.microsoft.com/office/drawing/2014/main" id="{97092EE4-B654-BDA6-ADAF-333CF4636F2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863765" y="1803400"/>
            <a:ext cx="8464470" cy="4983411"/>
          </a:xfrm>
          <a:prstGeom prst="rect">
            <a:avLst/>
          </a:prstGeom>
        </p:spPr>
      </p:pic>
      <p:grpSp>
        <p:nvGrpSpPr>
          <p:cNvPr id="24" name="Group 23">
            <a:extLst>
              <a:ext uri="{FF2B5EF4-FFF2-40B4-BE49-F238E27FC236}">
                <a16:creationId xmlns:a16="http://schemas.microsoft.com/office/drawing/2014/main" id="{648FFC81-4054-25CE-2870-BB0B26E369B1}"/>
              </a:ext>
            </a:extLst>
          </p:cNvPr>
          <p:cNvGrpSpPr/>
          <p:nvPr/>
        </p:nvGrpSpPr>
        <p:grpSpPr>
          <a:xfrm>
            <a:off x="4451277" y="781700"/>
            <a:ext cx="7140475" cy="2738741"/>
            <a:chOff x="4451277" y="781700"/>
            <a:chExt cx="7140475" cy="2738741"/>
          </a:xfrm>
        </p:grpSpPr>
        <p:sp>
          <p:nvSpPr>
            <p:cNvPr id="15" name="Rectangle 14">
              <a:extLst>
                <a:ext uri="{FF2B5EF4-FFF2-40B4-BE49-F238E27FC236}">
                  <a16:creationId xmlns:a16="http://schemas.microsoft.com/office/drawing/2014/main" id="{34B2418D-C76E-C9FA-BB55-9E1A9B11C9AE}"/>
                </a:ext>
              </a:extLst>
            </p:cNvPr>
            <p:cNvSpPr/>
            <p:nvPr/>
          </p:nvSpPr>
          <p:spPr>
            <a:xfrm>
              <a:off x="8869680" y="781700"/>
              <a:ext cx="2722072" cy="84836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dirty="0"/>
                <a:t>Currently, sections 11.7 and 11.8 are not following the PS3.18 conventions, as they do not have ‘Transaction’ in their name. This has been reported to the Editor.</a:t>
              </a:r>
            </a:p>
          </p:txBody>
        </p:sp>
        <p:cxnSp>
          <p:nvCxnSpPr>
            <p:cNvPr id="17" name="Connector: Curved 16">
              <a:extLst>
                <a:ext uri="{FF2B5EF4-FFF2-40B4-BE49-F238E27FC236}">
                  <a16:creationId xmlns:a16="http://schemas.microsoft.com/office/drawing/2014/main" id="{85B2F526-4F49-70E4-B11B-C018F3D1075F}"/>
                </a:ext>
              </a:extLst>
            </p:cNvPr>
            <p:cNvCxnSpPr>
              <a:cxnSpLocks/>
              <a:stCxn id="15" idx="2"/>
              <a:endCxn id="18" idx="0"/>
            </p:cNvCxnSpPr>
            <p:nvPr/>
          </p:nvCxnSpPr>
          <p:spPr>
            <a:xfrm rot="5400000">
              <a:off x="6395807" y="-314469"/>
              <a:ext cx="1890380" cy="5779439"/>
            </a:xfrm>
            <a:prstGeom prst="curved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D9C9E234-A3DF-52F8-C5BE-C77D6FE669A7}"/>
              </a:ext>
            </a:extLst>
          </p:cNvPr>
          <p:cNvSpPr/>
          <p:nvPr/>
        </p:nvSpPr>
        <p:spPr>
          <a:xfrm>
            <a:off x="4181442" y="3520440"/>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r>
              <a:rPr lang="en-US" dirty="0"/>
              <a:t>In DIMSE, the modality must copy information from the MWL to the MPPS. This is no longer needed when using UPS (the applicable information </a:t>
            </a:r>
            <a:r>
              <a:rPr lang="en-US" i="1" dirty="0"/>
              <a:t>is </a:t>
            </a:r>
            <a:r>
              <a:rPr lang="en-US" dirty="0"/>
              <a:t>already in the </a:t>
            </a:r>
            <a:r>
              <a:rPr lang="en-US" dirty="0" err="1"/>
              <a:t>workitem</a:t>
            </a:r>
            <a:r>
              <a:rPr lang="en-US" dirty="0"/>
              <a:t>). So, when a DIMSE Modality wants to use an Origin Server for Modality Services, the job of the proxy is relatively easy, namely it can ignore some of the provided data. The other way around, when a DICOMweb Modality wants to connect to an SCP for MWL and/or MPPS, the proxy must provide information, as the Modality will not provide it.</a:t>
            </a:r>
          </a:p>
          <a:p>
            <a:r>
              <a:rPr lang="en-US" dirty="0"/>
              <a:t>Assumption: it is not an issue if hybrid modality workflows are not supported: a modality workflow started in DIMSE must continue and be finished in DIMSE and a modality workflow started in DICOMweb must continue and be finished in DICOMweb. The reason for this assumption that the underlying mechanisms are – chosen to be – different: DIMSE </a:t>
            </a:r>
            <a:r>
              <a:rPr lang="en-US" i="1" dirty="0"/>
              <a:t>creates </a:t>
            </a:r>
            <a:r>
              <a:rPr lang="en-US" dirty="0"/>
              <a:t>a </a:t>
            </a:r>
            <a:r>
              <a:rPr lang="en-US" dirty="0" err="1"/>
              <a:t>workitem</a:t>
            </a:r>
            <a:r>
              <a:rPr lang="en-US" dirty="0"/>
              <a:t> when performing MPPS, while DICOMweb </a:t>
            </a:r>
            <a:r>
              <a:rPr lang="en-US" i="1" dirty="0"/>
              <a:t>uses </a:t>
            </a:r>
            <a:r>
              <a:rPr lang="en-US" dirty="0"/>
              <a:t>an existing one. This may be an issue when hybrid workflows are permitted. (Note that it was a requirement from the DSC that the DICOMweb Modality Services must be built on top of DICOMweb Worklist Service, mapping two different mechanisms.)</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8</a:t>
            </a:fld>
            <a:endParaRPr lang="en-US" dirty="0"/>
          </a:p>
        </p:txBody>
      </p:sp>
      <p:pic>
        <p:nvPicPr>
          <p:cNvPr id="10" name="Picture 9">
            <a:extLst>
              <a:ext uri="{FF2B5EF4-FFF2-40B4-BE49-F238E27FC236}">
                <a16:creationId xmlns:a16="http://schemas.microsoft.com/office/drawing/2014/main" id="{6D935F45-9166-84D6-1E33-E0FD66B110E1}"/>
              </a:ext>
            </a:extLst>
          </p:cNvPr>
          <p:cNvPicPr>
            <a:picLocks noChangeAspect="1"/>
          </p:cNvPicPr>
          <p:nvPr/>
        </p:nvPicPr>
        <p:blipFill rotWithShape="1">
          <a:blip r:embed="rId2"/>
          <a:srcRect b="62963"/>
          <a:stretch/>
        </p:blipFill>
        <p:spPr>
          <a:xfrm>
            <a:off x="2905656" y="1829762"/>
            <a:ext cx="6380688" cy="5028238"/>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Claim a </a:t>
            </a:r>
            <a:r>
              <a:rPr lang="en-US" dirty="0" err="1"/>
              <a:t>Workitem</a:t>
            </a:r>
            <a:r>
              <a:rPr lang="en-US" dirty="0"/>
              <a:t>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9</a:t>
            </a:fld>
            <a:endParaRPr lang="en-US" dirty="0"/>
          </a:p>
        </p:txBody>
      </p:sp>
      <p:grpSp>
        <p:nvGrpSpPr>
          <p:cNvPr id="11" name="Group 10">
            <a:extLst>
              <a:ext uri="{FF2B5EF4-FFF2-40B4-BE49-F238E27FC236}">
                <a16:creationId xmlns:a16="http://schemas.microsoft.com/office/drawing/2014/main" id="{E9EF2AE2-9DCF-8A1B-1285-0198F0B45C70}"/>
              </a:ext>
            </a:extLst>
          </p:cNvPr>
          <p:cNvGrpSpPr/>
          <p:nvPr/>
        </p:nvGrpSpPr>
        <p:grpSpPr>
          <a:xfrm>
            <a:off x="2921699" y="1849120"/>
            <a:ext cx="6348603" cy="4434734"/>
            <a:chOff x="2921699" y="1849120"/>
            <a:chExt cx="6348603" cy="4434734"/>
          </a:xfrm>
        </p:grpSpPr>
        <p:pic>
          <p:nvPicPr>
            <p:cNvPr id="8" name="Picture 7">
              <a:extLst>
                <a:ext uri="{FF2B5EF4-FFF2-40B4-BE49-F238E27FC236}">
                  <a16:creationId xmlns:a16="http://schemas.microsoft.com/office/drawing/2014/main" id="{C4BC1CE0-B8E9-0BE9-F25F-18A49C0C35AF}"/>
                </a:ext>
              </a:extLst>
            </p:cNvPr>
            <p:cNvPicPr>
              <a:picLocks noChangeAspect="1"/>
            </p:cNvPicPr>
            <p:nvPr/>
          </p:nvPicPr>
          <p:blipFill rotWithShape="1">
            <a:blip r:embed="rId2"/>
            <a:srcRect t="36667" b="34000"/>
            <a:stretch/>
          </p:blipFill>
          <p:spPr>
            <a:xfrm>
              <a:off x="2921699" y="2321560"/>
              <a:ext cx="6348603" cy="3962294"/>
            </a:xfrm>
            <a:prstGeom prst="rect">
              <a:avLst/>
            </a:prstGeom>
          </p:spPr>
        </p:pic>
        <p:pic>
          <p:nvPicPr>
            <p:cNvPr id="9" name="Picture 8">
              <a:extLst>
                <a:ext uri="{FF2B5EF4-FFF2-40B4-BE49-F238E27FC236}">
                  <a16:creationId xmlns:a16="http://schemas.microsoft.com/office/drawing/2014/main" id="{D44C4344-DE32-6D24-488D-FC64702B0C83}"/>
                </a:ext>
              </a:extLst>
            </p:cNvPr>
            <p:cNvPicPr>
              <a:picLocks noChangeAspect="1"/>
            </p:cNvPicPr>
            <p:nvPr/>
          </p:nvPicPr>
          <p:blipFill rotWithShape="1">
            <a:blip r:embed="rId2"/>
            <a:srcRect t="104" b="96323"/>
            <a:stretch/>
          </p:blipFill>
          <p:spPr>
            <a:xfrm>
              <a:off x="2921699" y="1849120"/>
              <a:ext cx="6348603" cy="482600"/>
            </a:xfrm>
            <a:prstGeom prst="rect">
              <a:avLst/>
            </a:prstGeom>
          </p:spPr>
        </p:pic>
      </p:grpSp>
    </p:spTree>
    <p:extLst>
      <p:ext uri="{BB962C8B-B14F-4D97-AF65-F5344CB8AC3E}">
        <p14:creationId xmlns:p14="http://schemas.microsoft.com/office/powerpoint/2010/main" val="366761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1273</Words>
  <Application>Microsoft Office PowerPoint</Application>
  <PresentationFormat>Widescreen</PresentationFormat>
  <Paragraphs>125</Paragraphs>
  <Slides>14</Slides>
  <Notes>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Freestyle Script</vt:lpstr>
      <vt:lpstr>Gill Sans MT</vt:lpstr>
      <vt:lpstr>Wingdings 2</vt:lpstr>
      <vt:lpstr>Dividend</vt:lpstr>
      <vt:lpstr>DICOMweb Modality Services WG27 First Read</vt:lpstr>
      <vt:lpstr>Work item 2023-10-C – DICOMweb Modality Services</vt:lpstr>
      <vt:lpstr>Overview – Relations between specifications</vt:lpstr>
      <vt:lpstr>Overview – Primitives of DICOMweb Modality Services</vt:lpstr>
      <vt:lpstr>Overview – Primitives of DICOMweb Modality Services (MappeD)</vt:lpstr>
      <vt:lpstr>DICOMweb Modality Services – Happy Flow</vt:lpstr>
      <vt:lpstr>DICOMweb Proxies with DIMSE</vt:lpstr>
      <vt:lpstr>SCP / User Agent Proxy – MWL with UPS-RS</vt:lpstr>
      <vt:lpstr>SCP / User Agent Proxy – Claim a Workitem with UPS-RS</vt:lpstr>
      <vt:lpstr>Relating Workitems in MWL and MPPS</vt:lpstr>
      <vt:lpstr>FLOW – Get applicable workitems</vt:lpstr>
      <vt:lpstr>Flow – claim a workitem</vt:lpstr>
      <vt:lpstr>Flow – report progress on workitem</vt:lpstr>
      <vt:lpstr>Flow – mark workitem as done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2024-05-28T16:32:56Z</dcterms:modified>
  <cp:category>DICOMweb</cp:category>
</cp:coreProperties>
</file>