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1"/>
  </p:sldMasterIdLst>
  <p:notesMasterIdLst>
    <p:notesMasterId r:id="rId18"/>
  </p:notesMasterIdLst>
  <p:sldIdLst>
    <p:sldId id="256" r:id="rId2"/>
    <p:sldId id="418" r:id="rId3"/>
    <p:sldId id="440" r:id="rId4"/>
    <p:sldId id="451" r:id="rId5"/>
    <p:sldId id="452" r:id="rId6"/>
    <p:sldId id="454" r:id="rId7"/>
    <p:sldId id="453" r:id="rId8"/>
    <p:sldId id="455" r:id="rId9"/>
    <p:sldId id="445" r:id="rId10"/>
    <p:sldId id="450" r:id="rId11"/>
    <p:sldId id="456" r:id="rId12"/>
    <p:sldId id="446" r:id="rId13"/>
    <p:sldId id="447" r:id="rId14"/>
    <p:sldId id="441" r:id="rId15"/>
    <p:sldId id="449" r:id="rId16"/>
    <p:sldId id="448"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a:srgbClr val="9AB6D3"/>
    <a:srgbClr val="86B2D8"/>
    <a:srgbClr val="F5EED6"/>
    <a:srgbClr val="005695"/>
    <a:srgbClr val="B2CEE7"/>
    <a:srgbClr val="CCDEF0"/>
    <a:srgbClr val="185990"/>
    <a:srgbClr val="FDF895"/>
    <a:srgbClr val="4F8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6460DC-D416-44D3-A821-660B7E8B35DE}" v="1215" dt="2024-11-04T13:08:52.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3" autoAdjust="0"/>
    <p:restoredTop sz="96305" autoAdjust="0"/>
  </p:normalViewPr>
  <p:slideViewPr>
    <p:cSldViewPr snapToGrid="0">
      <p:cViewPr varScale="1">
        <p:scale>
          <a:sx n="155" d="100"/>
          <a:sy n="155" d="100"/>
        </p:scale>
        <p:origin x="372" y="324"/>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2024-11-04</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2D68CF-5598-6B46-BB52-E9FA2B921C31}" type="slidenum">
              <a:rPr lang="en-US" smtClean="0"/>
              <a:t>5</a:t>
            </a:fld>
            <a:endParaRPr lang="en-US" dirty="0"/>
          </a:p>
        </p:txBody>
      </p:sp>
    </p:spTree>
    <p:extLst>
      <p:ext uri="{BB962C8B-B14F-4D97-AF65-F5344CB8AC3E}">
        <p14:creationId xmlns:p14="http://schemas.microsoft.com/office/powerpoint/2010/main" val="403534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49ADA-D869-AA1C-414E-610E251075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3809D8-EBA9-26BC-F418-61DFBF87C4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5A3217-9BD3-550A-5CB8-20DDB666B8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A6A8FE0-B7A2-A78C-A5BB-317BB7FEB527}"/>
              </a:ext>
            </a:extLst>
          </p:cNvPr>
          <p:cNvSpPr>
            <a:spLocks noGrp="1"/>
          </p:cNvSpPr>
          <p:nvPr>
            <p:ph type="sldNum" sz="quarter" idx="5"/>
          </p:nvPr>
        </p:nvSpPr>
        <p:spPr/>
        <p:txBody>
          <a:bodyPr/>
          <a:lstStyle/>
          <a:p>
            <a:fld id="{892D68CF-5598-6B46-BB52-E9FA2B921C31}" type="slidenum">
              <a:rPr lang="en-US" smtClean="0"/>
              <a:t>6</a:t>
            </a:fld>
            <a:endParaRPr lang="en-US" dirty="0"/>
          </a:p>
        </p:txBody>
      </p:sp>
    </p:spTree>
    <p:extLst>
      <p:ext uri="{BB962C8B-B14F-4D97-AF65-F5344CB8AC3E}">
        <p14:creationId xmlns:p14="http://schemas.microsoft.com/office/powerpoint/2010/main" val="254681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noProof="0" dirty="0"/>
              <a:t>May 2024</a:t>
            </a:r>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noProof="0" dirty="0"/>
              <a:t>May 2024</a:t>
            </a:r>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DICOMweb Modality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Public Comment</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November 2024</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D78E-BA4D-FCBD-AA04-244696AAAE07}"/>
              </a:ext>
            </a:extLst>
          </p:cNvPr>
          <p:cNvSpPr>
            <a:spLocks noGrp="1"/>
          </p:cNvSpPr>
          <p:nvPr>
            <p:ph type="title"/>
          </p:nvPr>
        </p:nvSpPr>
        <p:spPr/>
        <p:txBody>
          <a:bodyPr/>
          <a:lstStyle/>
          <a:p>
            <a:r>
              <a:rPr lang="en-US" dirty="0"/>
              <a:t>What HTTP Method is to be Used for Updates </a:t>
            </a:r>
            <a:r>
              <a:rPr lang="en-US" dirty="0" err="1"/>
              <a:t>etc</a:t>
            </a:r>
            <a:r>
              <a:rPr lang="en-US" dirty="0"/>
              <a:t>?</a:t>
            </a:r>
          </a:p>
        </p:txBody>
      </p:sp>
      <p:sp>
        <p:nvSpPr>
          <p:cNvPr id="3" name="Content Placeholder 2">
            <a:extLst>
              <a:ext uri="{FF2B5EF4-FFF2-40B4-BE49-F238E27FC236}">
                <a16:creationId xmlns:a16="http://schemas.microsoft.com/office/drawing/2014/main" id="{835D2F6C-A219-2779-A6E4-C44D308693F1}"/>
              </a:ext>
            </a:extLst>
          </p:cNvPr>
          <p:cNvSpPr>
            <a:spLocks noGrp="1"/>
          </p:cNvSpPr>
          <p:nvPr>
            <p:ph idx="1"/>
          </p:nvPr>
        </p:nvSpPr>
        <p:spPr>
          <a:xfrm>
            <a:off x="581192" y="2180496"/>
            <a:ext cx="11029615" cy="3782422"/>
          </a:xfrm>
        </p:spPr>
        <p:txBody>
          <a:bodyPr>
            <a:normAutofit lnSpcReduction="10000"/>
          </a:bodyPr>
          <a:lstStyle/>
          <a:p>
            <a:pPr marL="0" indent="0">
              <a:buNone/>
            </a:pPr>
            <a:r>
              <a:rPr lang="en-US" sz="1600" dirty="0">
                <a:latin typeface="Courier New" panose="02070309020205020404" pitchFamily="49" charset="0"/>
                <a:cs typeface="Courier New" panose="02070309020205020404" pitchFamily="49" charset="0"/>
              </a:rPr>
              <a:t>PATCH</a:t>
            </a:r>
            <a:r>
              <a:rPr lang="en-US" dirty="0"/>
              <a:t> versus </a:t>
            </a:r>
            <a:r>
              <a:rPr lang="en-US" sz="1600" dirty="0">
                <a:latin typeface="Courier New" panose="02070309020205020404" pitchFamily="49" charset="0"/>
                <a:cs typeface="Courier New" panose="02070309020205020404" pitchFamily="49" charset="0"/>
              </a:rPr>
              <a:t>PUT</a:t>
            </a:r>
            <a:r>
              <a:rPr lang="en-US" dirty="0"/>
              <a:t> and </a:t>
            </a:r>
            <a:r>
              <a:rPr lang="en-US" sz="1600" dirty="0">
                <a:latin typeface="Courier New" panose="02070309020205020404" pitchFamily="49" charset="0"/>
                <a:cs typeface="Courier New" panose="02070309020205020404" pitchFamily="49" charset="0"/>
              </a:rPr>
              <a:t>POST</a:t>
            </a:r>
            <a:endParaRPr lang="en-US" dirty="0">
              <a:latin typeface="Courier New" panose="02070309020205020404" pitchFamily="49" charset="0"/>
              <a:cs typeface="Courier New" panose="02070309020205020404" pitchFamily="49" charset="0"/>
            </a:endParaRPr>
          </a:p>
          <a:p>
            <a:r>
              <a:rPr lang="en-US" dirty="0"/>
              <a:t>The </a:t>
            </a:r>
            <a:r>
              <a:rPr lang="en-US" sz="1600" dirty="0">
                <a:latin typeface="Courier New" panose="02070309020205020404" pitchFamily="49" charset="0"/>
                <a:cs typeface="Courier New" panose="02070309020205020404" pitchFamily="49" charset="0"/>
              </a:rPr>
              <a:t>PUT</a:t>
            </a:r>
            <a:r>
              <a:rPr lang="en-US" dirty="0"/>
              <a:t> method provides a replacement of the </a:t>
            </a:r>
            <a:r>
              <a:rPr lang="en-US" i="1" dirty="0"/>
              <a:t>entire</a:t>
            </a:r>
            <a:r>
              <a:rPr lang="en-US" dirty="0"/>
              <a:t> resource (and thus requires bandwidth).</a:t>
            </a:r>
          </a:p>
          <a:p>
            <a:r>
              <a:rPr lang="en-US" dirty="0"/>
              <a:t>The </a:t>
            </a:r>
            <a:r>
              <a:rPr lang="en-US" sz="1600" dirty="0">
                <a:latin typeface="Courier New" panose="02070309020205020404" pitchFamily="49" charset="0"/>
                <a:cs typeface="Courier New" panose="02070309020205020404" pitchFamily="49" charset="0"/>
              </a:rPr>
              <a:t>POST</a:t>
            </a:r>
            <a:r>
              <a:rPr lang="en-US" dirty="0"/>
              <a:t> method doesn’t have any generic semantics.</a:t>
            </a:r>
          </a:p>
          <a:p>
            <a:pPr lvl="1"/>
            <a:r>
              <a:rPr lang="en-US" dirty="0"/>
              <a:t>“Server and client-side developers must write application-specific code to support it, then do QA on it, debug the corner cases, and eventually rewrite the API to fix the problems they inevitably find (partial updates can get subtle). Once you get a lot of these hanging around, it’s a pain.”</a:t>
            </a:r>
          </a:p>
          <a:p>
            <a:r>
              <a:rPr lang="en-US" dirty="0"/>
              <a:t>The </a:t>
            </a:r>
            <a:r>
              <a:rPr lang="en-US" sz="1600" dirty="0">
                <a:latin typeface="Courier New" panose="02070309020205020404" pitchFamily="49" charset="0"/>
                <a:cs typeface="Courier New" panose="02070309020205020404" pitchFamily="49" charset="0"/>
              </a:rPr>
              <a:t>PATCH</a:t>
            </a:r>
            <a:r>
              <a:rPr lang="en-US" dirty="0"/>
              <a:t> method is a request method for making partial changes to an existing resource.</a:t>
            </a:r>
          </a:p>
          <a:p>
            <a:pPr lvl="1"/>
            <a:r>
              <a:rPr lang="en-US" dirty="0"/>
              <a:t>It is atomic, so either all or no changes</a:t>
            </a:r>
          </a:p>
          <a:p>
            <a:endParaRPr lang="en-US" dirty="0"/>
          </a:p>
          <a:p>
            <a:pPr marL="0" indent="0">
              <a:buNone/>
            </a:pPr>
            <a:r>
              <a:rPr lang="en-US" dirty="0"/>
              <a:t>The current </a:t>
            </a:r>
            <a:r>
              <a:rPr lang="en-US" sz="1600" dirty="0">
                <a:latin typeface="Courier New" panose="02070309020205020404" pitchFamily="49" charset="0"/>
                <a:cs typeface="Courier New" panose="02070309020205020404" pitchFamily="49" charset="0"/>
              </a:rPr>
              <a:t>PUT</a:t>
            </a:r>
            <a:r>
              <a:rPr lang="en-US" dirty="0">
                <a:cs typeface="Courier New" panose="02070309020205020404" pitchFamily="49" charset="0"/>
              </a:rPr>
              <a:t> </a:t>
            </a:r>
            <a:r>
              <a:rPr lang="en-US" dirty="0"/>
              <a:t>for the Change Workitem State Transaction in UPS-RS is weird</a:t>
            </a:r>
          </a:p>
          <a:p>
            <a:r>
              <a:rPr lang="en-US" sz="1600" dirty="0"/>
              <a:t>Requires a separate resource for changing a state, not the intent of HTTP</a:t>
            </a:r>
          </a:p>
        </p:txBody>
      </p:sp>
      <p:sp>
        <p:nvSpPr>
          <p:cNvPr id="4" name="Date Placeholder 3">
            <a:extLst>
              <a:ext uri="{FF2B5EF4-FFF2-40B4-BE49-F238E27FC236}">
                <a16:creationId xmlns:a16="http://schemas.microsoft.com/office/drawing/2014/main" id="{8BAE6099-9216-0084-B8F2-DF8BCC910EC0}"/>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A316D527-459F-9DE7-632C-BD6B9B898993}"/>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F61C9566-47AB-414B-9553-1D59009942F1}"/>
              </a:ext>
            </a:extLst>
          </p:cNvPr>
          <p:cNvSpPr>
            <a:spLocks noGrp="1"/>
          </p:cNvSpPr>
          <p:nvPr>
            <p:ph type="sldNum" sz="quarter" idx="4"/>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18815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DCF4-7B68-6F81-E4F7-F511D27AD69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5AE4AC8-BD7F-6B1D-BFF6-5AADCD98CA0D}"/>
              </a:ext>
            </a:extLst>
          </p:cNvPr>
          <p:cNvSpPr>
            <a:spLocks noGrp="1"/>
          </p:cNvSpPr>
          <p:nvPr>
            <p:ph idx="1"/>
          </p:nvPr>
        </p:nvSpPr>
        <p:spPr/>
        <p:txBody>
          <a:bodyPr/>
          <a:lstStyle/>
          <a:p>
            <a:pPr marL="0" indent="0">
              <a:buNone/>
            </a:pPr>
            <a:r>
              <a:rPr lang="en-US" dirty="0"/>
              <a:t>This presentation, the examples and the analysis images (and much more) can be found at</a:t>
            </a:r>
          </a:p>
          <a:p>
            <a:r>
              <a:rPr lang="en-US" dirty="0"/>
              <a:t>https://github.com/krotz-dieter/dicomweb-dmwl-mpps</a:t>
            </a:r>
          </a:p>
        </p:txBody>
      </p:sp>
      <p:sp>
        <p:nvSpPr>
          <p:cNvPr id="4" name="Date Placeholder 3">
            <a:extLst>
              <a:ext uri="{FF2B5EF4-FFF2-40B4-BE49-F238E27FC236}">
                <a16:creationId xmlns:a16="http://schemas.microsoft.com/office/drawing/2014/main" id="{CC88D72F-6B69-0EE0-11FF-C674A7ED7D0F}"/>
              </a:ext>
            </a:extLst>
          </p:cNvPr>
          <p:cNvSpPr>
            <a:spLocks noGrp="1"/>
          </p:cNvSpPr>
          <p:nvPr>
            <p:ph type="dt" sz="half" idx="2"/>
          </p:nvPr>
        </p:nvSpPr>
        <p:spPr/>
        <p:txBody>
          <a:bodyPr/>
          <a:lstStyle/>
          <a:p>
            <a:r>
              <a:rPr lang="en-US" noProof="0"/>
              <a:t>May 2024</a:t>
            </a:r>
            <a:endParaRPr lang="en-US" noProof="0" dirty="0"/>
          </a:p>
        </p:txBody>
      </p:sp>
      <p:sp>
        <p:nvSpPr>
          <p:cNvPr id="5" name="Footer Placeholder 4">
            <a:extLst>
              <a:ext uri="{FF2B5EF4-FFF2-40B4-BE49-F238E27FC236}">
                <a16:creationId xmlns:a16="http://schemas.microsoft.com/office/drawing/2014/main" id="{41774195-886B-21FC-5C86-AF7CC7D5E2BC}"/>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6FBD552C-A955-9B26-676C-007DD5694D5B}"/>
              </a:ext>
            </a:extLst>
          </p:cNvPr>
          <p:cNvSpPr>
            <a:spLocks noGrp="1"/>
          </p:cNvSpPr>
          <p:nvPr>
            <p:ph type="sldNum" sz="quarter" idx="4"/>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20948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ACF8-9E0E-7246-9F62-24D1AA32541C}"/>
              </a:ext>
            </a:extLst>
          </p:cNvPr>
          <p:cNvSpPr>
            <a:spLocks noGrp="1"/>
          </p:cNvSpPr>
          <p:nvPr>
            <p:ph type="title"/>
          </p:nvPr>
        </p:nvSpPr>
        <p:spPr/>
        <p:txBody>
          <a:bodyPr/>
          <a:lstStyle/>
          <a:p>
            <a:r>
              <a:rPr lang="en-US" dirty="0"/>
              <a:t>Difference 1 – Undefined Keys</a:t>
            </a:r>
          </a:p>
        </p:txBody>
      </p:sp>
      <p:sp>
        <p:nvSpPr>
          <p:cNvPr id="3" name="Content Placeholder 2">
            <a:extLst>
              <a:ext uri="{FF2B5EF4-FFF2-40B4-BE49-F238E27FC236}">
                <a16:creationId xmlns:a16="http://schemas.microsoft.com/office/drawing/2014/main" id="{D3E7B658-FF62-75C3-B4F6-C341D86BEA39}"/>
              </a:ext>
            </a:extLst>
          </p:cNvPr>
          <p:cNvSpPr>
            <a:spLocks noGrp="1"/>
          </p:cNvSpPr>
          <p:nvPr>
            <p:ph idx="1"/>
          </p:nvPr>
        </p:nvSpPr>
        <p:spPr/>
        <p:txBody>
          <a:bodyPr/>
          <a:lstStyle/>
          <a:p>
            <a:r>
              <a:rPr lang="en-US" dirty="0"/>
              <a:t>The UPS SOP Class defines many attributes as ‘undefined’ (“-”) for Matching Key and Return Key; this is done by referring to </a:t>
            </a:r>
            <a:r>
              <a:rPr lang="en-US" i="1" dirty="0"/>
              <a:t>All [other] Attributes of the […] Module</a:t>
            </a:r>
            <a:r>
              <a:rPr lang="en-US" dirty="0"/>
              <a:t>.</a:t>
            </a:r>
          </a:p>
          <a:p>
            <a:pPr lvl="1"/>
            <a:r>
              <a:rPr lang="en-US" dirty="0"/>
              <a:t>This is for instance the case for the attributes of most of the Modules that are shared with MWL: Patient Demographic, Visit Identification, Visit Status and Visit Admission.</a:t>
            </a:r>
          </a:p>
          <a:p>
            <a:pPr lvl="2"/>
            <a:r>
              <a:rPr lang="en-US" dirty="0"/>
              <a:t>Note that the Patient Medical Module is an exception; this sets the Matching Key and Return Key for </a:t>
            </a:r>
            <a:r>
              <a:rPr lang="en-US" i="1" dirty="0"/>
              <a:t>All other Attributes … </a:t>
            </a:r>
            <a:r>
              <a:rPr lang="en-US" dirty="0"/>
              <a:t>to O and 3 respectively. Here, however, some of the attributes – e.g. Medical Alerts – are 2C in UPS while being 2 in MWL</a:t>
            </a:r>
          </a:p>
          <a:p>
            <a:r>
              <a:rPr lang="en-US" dirty="0"/>
              <a:t>MWL has the attributes of these Modules defined – most of them also implicitly – as O and 2 or 3 for Matching Key and Return Key respectively.</a:t>
            </a:r>
          </a:p>
          <a:p>
            <a:r>
              <a:rPr lang="en-US" dirty="0"/>
              <a:t>As in UPS the SCP support of these attributes is undefined (which is practice means: not supported at all) and MWL does allow their use, a proper (at least: workable) mapping is impossible, and changing this would require a breaking change.</a:t>
            </a:r>
          </a:p>
        </p:txBody>
      </p:sp>
      <p:sp>
        <p:nvSpPr>
          <p:cNvPr id="4" name="Date Placeholder 3">
            <a:extLst>
              <a:ext uri="{FF2B5EF4-FFF2-40B4-BE49-F238E27FC236}">
                <a16:creationId xmlns:a16="http://schemas.microsoft.com/office/drawing/2014/main" id="{F694587C-1863-5459-F0BC-818BB1055464}"/>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379FDE21-0906-F585-85EE-6D88627B6A6B}"/>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227FC28B-3CAB-91D3-E2DC-E330C8DD601C}"/>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32604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E6C5-C767-4AA5-4A1E-C721938420AA}"/>
              </a:ext>
            </a:extLst>
          </p:cNvPr>
          <p:cNvSpPr>
            <a:spLocks noGrp="1"/>
          </p:cNvSpPr>
          <p:nvPr>
            <p:ph type="title"/>
          </p:nvPr>
        </p:nvSpPr>
        <p:spPr/>
        <p:txBody>
          <a:bodyPr/>
          <a:lstStyle/>
          <a:p>
            <a:r>
              <a:rPr lang="en-US" dirty="0"/>
              <a:t>Difference 2 – Structure of Information Models</a:t>
            </a:r>
          </a:p>
        </p:txBody>
      </p:sp>
      <p:sp>
        <p:nvSpPr>
          <p:cNvPr id="3" name="Content Placeholder 2">
            <a:extLst>
              <a:ext uri="{FF2B5EF4-FFF2-40B4-BE49-F238E27FC236}">
                <a16:creationId xmlns:a16="http://schemas.microsoft.com/office/drawing/2014/main" id="{0B9F1C68-9A73-6212-9CE8-63CBC44A1CB4}"/>
              </a:ext>
            </a:extLst>
          </p:cNvPr>
          <p:cNvSpPr>
            <a:spLocks noGrp="1"/>
          </p:cNvSpPr>
          <p:nvPr>
            <p:ph idx="1"/>
          </p:nvPr>
        </p:nvSpPr>
        <p:spPr>
          <a:xfrm>
            <a:off x="581192" y="2180496"/>
            <a:ext cx="11029615" cy="4090831"/>
          </a:xfrm>
        </p:spPr>
        <p:txBody>
          <a:bodyPr>
            <a:normAutofit fontScale="92500" lnSpcReduction="10000"/>
          </a:bodyPr>
          <a:lstStyle/>
          <a:p>
            <a:pPr marL="0" indent="0">
              <a:buNone/>
            </a:pPr>
            <a:r>
              <a:rPr lang="en-US" dirty="0"/>
              <a:t>Major differences</a:t>
            </a:r>
          </a:p>
          <a:p>
            <a:r>
              <a:rPr lang="en-US" dirty="0"/>
              <a:t>MWL has a 1:1 relation with Imaging Service Request, while UPS has a 1:n relation with Referenced Request</a:t>
            </a:r>
          </a:p>
          <a:p>
            <a:r>
              <a:rPr lang="en-US" dirty="0"/>
              <a:t>UPS has a 1:n relation with Performed Procedure (Step), while MPPS has a 1:1 relation with it</a:t>
            </a:r>
          </a:p>
          <a:p>
            <a:r>
              <a:rPr lang="en-US" dirty="0"/>
              <a:t>MWL has a 1:1 relation to both Visit Relationship and Patient Relationship, while these are absent in UPS</a:t>
            </a:r>
          </a:p>
          <a:p>
            <a:r>
              <a:rPr lang="en-US" dirty="0"/>
              <a:t>…</a:t>
            </a:r>
          </a:p>
          <a:p>
            <a:endParaRPr lang="en-US" dirty="0"/>
          </a:p>
          <a:p>
            <a:pPr marL="0" indent="0">
              <a:buNone/>
            </a:pPr>
            <a:r>
              <a:rPr lang="en-US" dirty="0"/>
              <a:t>Only some minor differences (as there are many)</a:t>
            </a:r>
          </a:p>
          <a:p>
            <a:r>
              <a:rPr lang="en-US" dirty="0"/>
              <a:t>UPS cannot handle specimen</a:t>
            </a:r>
          </a:p>
          <a:p>
            <a:r>
              <a:rPr lang="en-US" dirty="0"/>
              <a:t>There is no notion of alternative calendar in MWL, while there is in UPS</a:t>
            </a:r>
          </a:p>
          <a:p>
            <a:r>
              <a:rPr lang="en-US" dirty="0"/>
              <a:t>There are no notions of other patient names or mother’s birth name in UPS, while there are in MWL</a:t>
            </a:r>
          </a:p>
          <a:p>
            <a:r>
              <a:rPr lang="en-US" dirty="0"/>
              <a:t>…</a:t>
            </a:r>
          </a:p>
        </p:txBody>
      </p:sp>
      <p:sp>
        <p:nvSpPr>
          <p:cNvPr id="4" name="Date Placeholder 3">
            <a:extLst>
              <a:ext uri="{FF2B5EF4-FFF2-40B4-BE49-F238E27FC236}">
                <a16:creationId xmlns:a16="http://schemas.microsoft.com/office/drawing/2014/main" id="{8A23B92F-AD93-4E9A-E39E-E0A56CA099C8}"/>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DF880081-B04F-95A1-93EA-81D50083474B}"/>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27A55E5-7E1C-B080-82CC-88547B3ABD13}"/>
              </a:ext>
            </a:extLst>
          </p:cNvPr>
          <p:cNvSpPr>
            <a:spLocks noGrp="1"/>
          </p:cNvSpPr>
          <p:nvPr>
            <p:ph type="sldNum" sz="quarter" idx="4"/>
          </p:nvPr>
        </p:nvSpPr>
        <p:spPr/>
        <p:txBody>
          <a:bodyPr/>
          <a:lstStyle/>
          <a:p>
            <a:fld id="{D57F1E4F-1CFF-5643-939E-217C01CDF565}" type="slidenum">
              <a:rPr lang="en-US" smtClean="0"/>
              <a:pPr/>
              <a:t>13</a:t>
            </a:fld>
            <a:endParaRPr lang="en-US" dirty="0"/>
          </a:p>
        </p:txBody>
      </p:sp>
      <p:grpSp>
        <p:nvGrpSpPr>
          <p:cNvPr id="9" name="Group 8">
            <a:extLst>
              <a:ext uri="{FF2B5EF4-FFF2-40B4-BE49-F238E27FC236}">
                <a16:creationId xmlns:a16="http://schemas.microsoft.com/office/drawing/2014/main" id="{090867CA-DCCC-0D64-0DC6-7A34D0C07846}"/>
              </a:ext>
            </a:extLst>
          </p:cNvPr>
          <p:cNvGrpSpPr/>
          <p:nvPr/>
        </p:nvGrpSpPr>
        <p:grpSpPr>
          <a:xfrm>
            <a:off x="10113853" y="3236814"/>
            <a:ext cx="1994571" cy="2919030"/>
            <a:chOff x="10113853" y="3236814"/>
            <a:chExt cx="1994571" cy="2919030"/>
          </a:xfrm>
        </p:grpSpPr>
        <p:sp>
          <p:nvSpPr>
            <p:cNvPr id="7" name="Right Brace 6">
              <a:extLst>
                <a:ext uri="{FF2B5EF4-FFF2-40B4-BE49-F238E27FC236}">
                  <a16:creationId xmlns:a16="http://schemas.microsoft.com/office/drawing/2014/main" id="{BF6EA56C-BE54-3242-13B0-8D456A515739}"/>
                </a:ext>
              </a:extLst>
            </p:cNvPr>
            <p:cNvSpPr/>
            <p:nvPr/>
          </p:nvSpPr>
          <p:spPr>
            <a:xfrm>
              <a:off x="10113853" y="3236814"/>
              <a:ext cx="246693" cy="29190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958E1AD-09BD-BC1F-689D-9DC22BA1A78D}"/>
                </a:ext>
              </a:extLst>
            </p:cNvPr>
            <p:cNvSpPr txBox="1"/>
            <p:nvPr/>
          </p:nvSpPr>
          <p:spPr>
            <a:xfrm>
              <a:off x="10360545" y="4111553"/>
              <a:ext cx="1747879" cy="1169551"/>
            </a:xfrm>
            <a:prstGeom prst="rect">
              <a:avLst/>
            </a:prstGeom>
            <a:noFill/>
          </p:spPr>
          <p:txBody>
            <a:bodyPr wrap="square" rtlCol="0">
              <a:spAutoFit/>
            </a:bodyPr>
            <a:lstStyle/>
            <a:p>
              <a:r>
                <a:rPr lang="en-US" sz="1400" i="1" dirty="0"/>
                <a:t>Might </a:t>
              </a:r>
              <a:r>
                <a:rPr lang="en-US" sz="1400" dirty="0"/>
                <a:t>be solvable, but would require a </a:t>
              </a:r>
              <a:r>
                <a:rPr lang="en-US" sz="1400" i="1" dirty="0"/>
                <a:t>lot </a:t>
              </a:r>
              <a:r>
                <a:rPr lang="en-US" sz="1400" dirty="0"/>
                <a:t>of work, aligning the respective definitions without exceptions</a:t>
              </a:r>
            </a:p>
          </p:txBody>
        </p:sp>
      </p:grpSp>
    </p:spTree>
    <p:extLst>
      <p:ext uri="{BB962C8B-B14F-4D97-AF65-F5344CB8AC3E}">
        <p14:creationId xmlns:p14="http://schemas.microsoft.com/office/powerpoint/2010/main" val="204671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24E5-7651-A360-F065-0F8F70107079}"/>
              </a:ext>
            </a:extLst>
          </p:cNvPr>
          <p:cNvSpPr>
            <a:spLocks noGrp="1"/>
          </p:cNvSpPr>
          <p:nvPr>
            <p:ph type="title"/>
          </p:nvPr>
        </p:nvSpPr>
        <p:spPr/>
        <p:txBody>
          <a:bodyPr/>
          <a:lstStyle/>
          <a:p>
            <a:r>
              <a:rPr lang="en-US" dirty="0"/>
              <a:t>Difference 3 and 4 – Process Models</a:t>
            </a:r>
          </a:p>
        </p:txBody>
      </p:sp>
      <p:sp>
        <p:nvSpPr>
          <p:cNvPr id="3" name="Content Placeholder 2">
            <a:extLst>
              <a:ext uri="{FF2B5EF4-FFF2-40B4-BE49-F238E27FC236}">
                <a16:creationId xmlns:a16="http://schemas.microsoft.com/office/drawing/2014/main" id="{37809553-CB47-45C8-FD85-E6E78B383D43}"/>
              </a:ext>
            </a:extLst>
          </p:cNvPr>
          <p:cNvSpPr>
            <a:spLocks noGrp="1"/>
          </p:cNvSpPr>
          <p:nvPr>
            <p:ph idx="1"/>
          </p:nvPr>
        </p:nvSpPr>
        <p:spPr/>
        <p:txBody>
          <a:bodyPr/>
          <a:lstStyle/>
          <a:p>
            <a:r>
              <a:rPr lang="en-US" dirty="0"/>
              <a:t>MPPS cannot make explicit that a Performed Procedure Step has been cancelled, while this is possible in UPS</a:t>
            </a:r>
          </a:p>
          <a:p>
            <a:r>
              <a:rPr lang="en-US" dirty="0"/>
              <a:t>The granularity of notifications in MPPS is on state only, while UPS supports notifications on any changes</a:t>
            </a:r>
          </a:p>
        </p:txBody>
      </p:sp>
      <p:sp>
        <p:nvSpPr>
          <p:cNvPr id="4" name="Date Placeholder 3">
            <a:extLst>
              <a:ext uri="{FF2B5EF4-FFF2-40B4-BE49-F238E27FC236}">
                <a16:creationId xmlns:a16="http://schemas.microsoft.com/office/drawing/2014/main" id="{5763039B-EC94-A844-BEF8-7A8FC94FF70A}"/>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DBCA2D21-8EA2-534F-1B84-1F911925F265}"/>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1444B889-D076-DE37-6252-62B367D8A5BD}"/>
              </a:ext>
            </a:extLst>
          </p:cNvPr>
          <p:cNvSpPr>
            <a:spLocks noGrp="1"/>
          </p:cNvSpPr>
          <p:nvPr>
            <p:ph type="sldNum" sz="quarter" idx="4"/>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31333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24E5-7651-A360-F065-0F8F70107079}"/>
              </a:ext>
            </a:extLst>
          </p:cNvPr>
          <p:cNvSpPr>
            <a:spLocks noGrp="1"/>
          </p:cNvSpPr>
          <p:nvPr>
            <p:ph type="title"/>
          </p:nvPr>
        </p:nvSpPr>
        <p:spPr/>
        <p:txBody>
          <a:bodyPr/>
          <a:lstStyle/>
          <a:p>
            <a:r>
              <a:rPr lang="en-US" dirty="0"/>
              <a:t>Examples of Workflow Communication</a:t>
            </a:r>
          </a:p>
        </p:txBody>
      </p:sp>
      <p:sp>
        <p:nvSpPr>
          <p:cNvPr id="3" name="Content Placeholder 2">
            <a:extLst>
              <a:ext uri="{FF2B5EF4-FFF2-40B4-BE49-F238E27FC236}">
                <a16:creationId xmlns:a16="http://schemas.microsoft.com/office/drawing/2014/main" id="{37809553-CB47-45C8-FD85-E6E78B383D43}"/>
              </a:ext>
            </a:extLst>
          </p:cNvPr>
          <p:cNvSpPr>
            <a:spLocks noGrp="1"/>
          </p:cNvSpPr>
          <p:nvPr>
            <p:ph idx="1"/>
          </p:nvPr>
        </p:nvSpPr>
        <p:spPr/>
        <p:txBody>
          <a:bodyPr/>
          <a:lstStyle/>
          <a:p>
            <a:pPr marL="0" indent="0">
              <a:buNone/>
            </a:pPr>
            <a:r>
              <a:rPr lang="en-US" b="1" dirty="0"/>
              <a:t>Scheduled Workflow</a:t>
            </a:r>
          </a:p>
          <a:p>
            <a:pPr marL="4660900" indent="-304800"/>
            <a:endParaRPr lang="en-US" dirty="0"/>
          </a:p>
          <a:p>
            <a:pPr marL="3949700" indent="-304800">
              <a:tabLst>
                <a:tab pos="7265988" algn="l"/>
              </a:tabLst>
            </a:pPr>
            <a:r>
              <a:rPr lang="en-US" dirty="0"/>
              <a:t>Search for workitems	search</a:t>
            </a:r>
          </a:p>
          <a:p>
            <a:pPr marL="3949700" indent="-304800">
              <a:tabLst>
                <a:tab pos="7265988" algn="l"/>
              </a:tabLst>
            </a:pPr>
            <a:r>
              <a:rPr lang="en-US" dirty="0"/>
              <a:t>Start acquisition for workitem	create</a:t>
            </a:r>
          </a:p>
          <a:p>
            <a:pPr marL="3949700" indent="-304800">
              <a:tabLst>
                <a:tab pos="7265988" algn="l"/>
              </a:tabLst>
            </a:pPr>
            <a:r>
              <a:rPr lang="en-US" dirty="0"/>
              <a:t>Update workitem	update</a:t>
            </a:r>
          </a:p>
          <a:p>
            <a:pPr marL="3949700" indent="-304800">
              <a:tabLst>
                <a:tab pos="7265988" algn="l"/>
              </a:tabLst>
            </a:pPr>
            <a:r>
              <a:rPr lang="en-US" dirty="0"/>
              <a:t>Mark workitem as done	update</a:t>
            </a:r>
          </a:p>
        </p:txBody>
      </p:sp>
      <p:sp>
        <p:nvSpPr>
          <p:cNvPr id="4" name="Date Placeholder 3">
            <a:extLst>
              <a:ext uri="{FF2B5EF4-FFF2-40B4-BE49-F238E27FC236}">
                <a16:creationId xmlns:a16="http://schemas.microsoft.com/office/drawing/2014/main" id="{5763039B-EC94-A844-BEF8-7A8FC94FF70A}"/>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DBCA2D21-8EA2-534F-1B84-1F911925F265}"/>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1444B889-D076-DE37-6252-62B367D8A5BD}"/>
              </a:ext>
            </a:extLst>
          </p:cNvPr>
          <p:cNvSpPr>
            <a:spLocks noGrp="1"/>
          </p:cNvSpPr>
          <p:nvPr>
            <p:ph type="sldNum" sz="quarter" idx="4"/>
          </p:nvPr>
        </p:nvSpPr>
        <p:spPr/>
        <p:txBody>
          <a:bodyPr/>
          <a:lstStyle/>
          <a:p>
            <a:fld id="{D57F1E4F-1CFF-5643-939E-217C01CDF565}" type="slidenum">
              <a:rPr lang="en-US" smtClean="0"/>
              <a:pPr/>
              <a:t>15</a:t>
            </a:fld>
            <a:endParaRPr lang="en-US" dirty="0"/>
          </a:p>
        </p:txBody>
      </p:sp>
      <p:pic>
        <p:nvPicPr>
          <p:cNvPr id="7" name="Picture 6" descr="A screenshot of a computer&#10;&#10;Description automatically generated">
            <a:extLst>
              <a:ext uri="{FF2B5EF4-FFF2-40B4-BE49-F238E27FC236}">
                <a16:creationId xmlns:a16="http://schemas.microsoft.com/office/drawing/2014/main" id="{26C3613A-58D9-5801-2742-5A6EBD5741E7}"/>
              </a:ext>
            </a:extLst>
          </p:cNvPr>
          <p:cNvPicPr>
            <a:picLocks noChangeAspect="1"/>
          </p:cNvPicPr>
          <p:nvPr/>
        </p:nvPicPr>
        <p:blipFill>
          <a:blip r:embed="rId2"/>
          <a:stretch>
            <a:fillRect/>
          </a:stretch>
        </p:blipFill>
        <p:spPr>
          <a:xfrm>
            <a:off x="581191" y="2717834"/>
            <a:ext cx="2833647" cy="3573768"/>
          </a:xfrm>
          <a:prstGeom prst="rect">
            <a:avLst/>
          </a:prstGeom>
        </p:spPr>
      </p:pic>
    </p:spTree>
    <p:extLst>
      <p:ext uri="{BB962C8B-B14F-4D97-AF65-F5344CB8AC3E}">
        <p14:creationId xmlns:p14="http://schemas.microsoft.com/office/powerpoint/2010/main" val="403082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DBAE-DC04-D21B-6607-55189C7E601D}"/>
              </a:ext>
            </a:extLst>
          </p:cNvPr>
          <p:cNvSpPr>
            <a:spLocks noGrp="1"/>
          </p:cNvSpPr>
          <p:nvPr>
            <p:ph type="title"/>
          </p:nvPr>
        </p:nvSpPr>
        <p:spPr/>
        <p:txBody>
          <a:bodyPr/>
          <a:lstStyle/>
          <a:p>
            <a:r>
              <a:rPr lang="en-US" dirty="0"/>
              <a:t>Proposed Approach</a:t>
            </a:r>
          </a:p>
        </p:txBody>
      </p:sp>
      <p:sp>
        <p:nvSpPr>
          <p:cNvPr id="3" name="Content Placeholder 2">
            <a:extLst>
              <a:ext uri="{FF2B5EF4-FFF2-40B4-BE49-F238E27FC236}">
                <a16:creationId xmlns:a16="http://schemas.microsoft.com/office/drawing/2014/main" id="{AA39481B-4327-9054-B8EB-825EC8AB89CD}"/>
              </a:ext>
            </a:extLst>
          </p:cNvPr>
          <p:cNvSpPr>
            <a:spLocks noGrp="1"/>
          </p:cNvSpPr>
          <p:nvPr>
            <p:ph idx="1"/>
          </p:nvPr>
        </p:nvSpPr>
        <p:spPr/>
        <p:txBody>
          <a:bodyPr/>
          <a:lstStyle/>
          <a:p>
            <a:pPr marL="0" indent="0">
              <a:buNone/>
            </a:pPr>
            <a:r>
              <a:rPr lang="en-US" dirty="0"/>
              <a:t>Add the DIMSE Modality Worklist and the Modality Performed Procedure Step services to DICOMweb as a new service.</a:t>
            </a:r>
          </a:p>
          <a:p>
            <a:endParaRPr lang="en-US" dirty="0"/>
          </a:p>
        </p:txBody>
      </p:sp>
      <p:sp>
        <p:nvSpPr>
          <p:cNvPr id="4" name="Date Placeholder 3">
            <a:extLst>
              <a:ext uri="{FF2B5EF4-FFF2-40B4-BE49-F238E27FC236}">
                <a16:creationId xmlns:a16="http://schemas.microsoft.com/office/drawing/2014/main" id="{33D8F3A8-2C89-F8F2-B665-05F984C7FBD4}"/>
              </a:ext>
            </a:extLst>
          </p:cNvPr>
          <p:cNvSpPr>
            <a:spLocks noGrp="1"/>
          </p:cNvSpPr>
          <p:nvPr>
            <p:ph type="dt" sz="half" idx="2"/>
          </p:nvPr>
        </p:nvSpPr>
        <p:spPr/>
        <p:txBody>
          <a:bodyPr/>
          <a:lstStyle/>
          <a:p>
            <a:r>
              <a:rPr lang="fr-FR" dirty="0" err="1"/>
              <a:t>November</a:t>
            </a:r>
            <a:r>
              <a:rPr lang="fr-FR" dirty="0"/>
              <a:t> 2024</a:t>
            </a:r>
            <a:endParaRPr lang="en-US" dirty="0"/>
          </a:p>
        </p:txBody>
      </p:sp>
      <p:sp>
        <p:nvSpPr>
          <p:cNvPr id="5" name="Footer Placeholder 4">
            <a:extLst>
              <a:ext uri="{FF2B5EF4-FFF2-40B4-BE49-F238E27FC236}">
                <a16:creationId xmlns:a16="http://schemas.microsoft.com/office/drawing/2014/main" id="{1DA3E532-F76F-EA51-3010-6D362A05DED7}"/>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9BDCFDD-40A5-5F21-9E75-ABD282EA1604}"/>
              </a:ext>
            </a:extLst>
          </p:cNvPr>
          <p:cNvSpPr>
            <a:spLocks noGrp="1"/>
          </p:cNvSpPr>
          <p:nvPr>
            <p:ph type="sldNum" sz="quarter" idx="4"/>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26600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B9-771A-6605-1853-F205DBDF0ACA}"/>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D1B193E9-586A-258A-668B-5EC34DC78258}"/>
              </a:ext>
            </a:extLst>
          </p:cNvPr>
          <p:cNvSpPr>
            <a:spLocks noGrp="1"/>
          </p:cNvSpPr>
          <p:nvPr>
            <p:ph idx="1"/>
          </p:nvPr>
        </p:nvSpPr>
        <p:spPr>
          <a:xfrm>
            <a:off x="581192" y="2180496"/>
            <a:ext cx="11029615" cy="3813904"/>
          </a:xfrm>
        </p:spPr>
        <p:txBody>
          <a:bodyPr>
            <a:normAutofit fontScale="85000" lnSpcReduction="10000"/>
          </a:bodyPr>
          <a:lstStyle/>
          <a:p>
            <a:pPr marL="0" indent="0">
              <a:buNone/>
            </a:pPr>
            <a:r>
              <a:rPr lang="en-US" dirty="0"/>
              <a:t>Done since last meeting</a:t>
            </a:r>
          </a:p>
          <a:p>
            <a:r>
              <a:rPr lang="en-US" dirty="0"/>
              <a:t>Extensive analysis of information models of MWL/MPPS and UPS (yet unverified and unfinished)</a:t>
            </a:r>
          </a:p>
          <a:p>
            <a:pPr lvl="1"/>
            <a:r>
              <a:rPr lang="en-US" dirty="0"/>
              <a:t>Resulted in a few new CPs</a:t>
            </a:r>
          </a:p>
          <a:p>
            <a:pPr lvl="2"/>
            <a:r>
              <a:rPr lang="en-US" dirty="0"/>
              <a:t>Align MPPS Retrieve SOP Class with MPPS SOP Class</a:t>
            </a:r>
          </a:p>
          <a:p>
            <a:pPr lvl="2"/>
            <a:r>
              <a:rPr lang="en-US" dirty="0"/>
              <a:t>Make explicit where </a:t>
            </a:r>
            <a:r>
              <a:rPr lang="en-US" i="1" dirty="0"/>
              <a:t>All [other] Attributes of … Module/Sequence </a:t>
            </a:r>
            <a:r>
              <a:rPr lang="en-US" dirty="0"/>
              <a:t>can be found</a:t>
            </a:r>
          </a:p>
          <a:p>
            <a:r>
              <a:rPr lang="en-US" dirty="0"/>
              <a:t>Created examples of DICOMweb modality workflow communication</a:t>
            </a:r>
          </a:p>
          <a:p>
            <a:pPr marL="0" indent="0">
              <a:buNone/>
            </a:pPr>
            <a:endParaRPr lang="en-US" dirty="0"/>
          </a:p>
          <a:p>
            <a:pPr marL="0" indent="0">
              <a:buNone/>
            </a:pPr>
            <a:r>
              <a:rPr lang="en-US" dirty="0"/>
              <a:t>Agenda</a:t>
            </a:r>
          </a:p>
          <a:p>
            <a:r>
              <a:rPr lang="en-US" dirty="0"/>
              <a:t>Show and discuss analysis results</a:t>
            </a:r>
          </a:p>
          <a:p>
            <a:r>
              <a:rPr lang="en-US" dirty="0"/>
              <a:t>Show and discuss examples</a:t>
            </a:r>
          </a:p>
          <a:p>
            <a:r>
              <a:rPr lang="en-US" dirty="0"/>
              <a:t>Conclude on how to proceed</a:t>
            </a:r>
          </a:p>
          <a:p>
            <a:r>
              <a:rPr lang="en-US" dirty="0"/>
              <a:t>Discuss and conclude on what HTTP method to be used for updates</a:t>
            </a: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4A3618F6-2462-51CD-C05F-0FBC0A0A231D}"/>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B31A2E45-A627-4519-6246-42A1858C7E44}"/>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AE09D5B5-368D-FE3C-72CA-341EA9D45074}"/>
              </a:ext>
            </a:extLst>
          </p:cNvPr>
          <p:cNvSpPr>
            <a:spLocks noGrp="1"/>
          </p:cNvSpPr>
          <p:nvPr>
            <p:ph type="sldNum" sz="quarter" idx="4"/>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1205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436F9-88AB-F90E-984B-0560CE8FCE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E23515-2F4B-BBCE-240D-779E645644CE}"/>
              </a:ext>
            </a:extLst>
          </p:cNvPr>
          <p:cNvSpPr>
            <a:spLocks noGrp="1"/>
          </p:cNvSpPr>
          <p:nvPr>
            <p:ph type="title"/>
          </p:nvPr>
        </p:nvSpPr>
        <p:spPr/>
        <p:txBody>
          <a:bodyPr/>
          <a:lstStyle/>
          <a:p>
            <a:r>
              <a:rPr lang="en-US" dirty="0"/>
              <a:t>Analysis of Information Models – Introduction</a:t>
            </a:r>
          </a:p>
        </p:txBody>
      </p:sp>
      <p:sp>
        <p:nvSpPr>
          <p:cNvPr id="4" name="Date Placeholder 3">
            <a:extLst>
              <a:ext uri="{FF2B5EF4-FFF2-40B4-BE49-F238E27FC236}">
                <a16:creationId xmlns:a16="http://schemas.microsoft.com/office/drawing/2014/main" id="{EE212CC9-BA77-0977-415B-6CBB1BF65F41}"/>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36085B8A-3359-9B42-38AD-B3551302EFAC}"/>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62877BE2-0A7B-778A-7F0D-73863E964124}"/>
              </a:ext>
            </a:extLst>
          </p:cNvPr>
          <p:cNvSpPr>
            <a:spLocks noGrp="1"/>
          </p:cNvSpPr>
          <p:nvPr>
            <p:ph type="sldNum" sz="quarter" idx="4"/>
          </p:nvPr>
        </p:nvSpPr>
        <p:spPr/>
        <p:txBody>
          <a:bodyPr/>
          <a:lstStyle/>
          <a:p>
            <a:fld id="{D57F1E4F-1CFF-5643-939E-217C01CDF565}" type="slidenum">
              <a:rPr lang="en-US" smtClean="0"/>
              <a:pPr/>
              <a:t>4</a:t>
            </a:fld>
            <a:endParaRPr lang="en-US" dirty="0"/>
          </a:p>
        </p:txBody>
      </p:sp>
      <p:sp>
        <p:nvSpPr>
          <p:cNvPr id="16" name="Content Placeholder 2">
            <a:extLst>
              <a:ext uri="{FF2B5EF4-FFF2-40B4-BE49-F238E27FC236}">
                <a16:creationId xmlns:a16="http://schemas.microsoft.com/office/drawing/2014/main" id="{D9CBF119-5024-14AA-CCC5-6D5C9F75A24D}"/>
              </a:ext>
            </a:extLst>
          </p:cNvPr>
          <p:cNvSpPr>
            <a:spLocks noGrp="1"/>
          </p:cNvSpPr>
          <p:nvPr>
            <p:ph idx="1"/>
          </p:nvPr>
        </p:nvSpPr>
        <p:spPr>
          <a:xfrm>
            <a:off x="581191" y="2180496"/>
            <a:ext cx="5971325" cy="1817463"/>
          </a:xfrm>
        </p:spPr>
        <p:txBody>
          <a:bodyPr>
            <a:normAutofit fontScale="55000" lnSpcReduction="20000"/>
          </a:bodyPr>
          <a:lstStyle/>
          <a:p>
            <a:pPr marL="0" indent="0">
              <a:buNone/>
            </a:pPr>
            <a:r>
              <a:rPr lang="en-US" dirty="0">
                <a:cs typeface="Courier New" panose="02070309020205020404" pitchFamily="49" charset="0"/>
              </a:rPr>
              <a:t>Graphical representation of tables as UML class diagrams</a:t>
            </a:r>
          </a:p>
          <a:p>
            <a:r>
              <a:rPr lang="en-US" dirty="0">
                <a:cs typeface="Courier New" panose="02070309020205020404" pitchFamily="49" charset="0"/>
              </a:rPr>
              <a:t>Each table is represented by a class, having a </a:t>
            </a:r>
            <a:r>
              <a:rPr lang="en-US" b="1" dirty="0">
                <a:cs typeface="Courier New" panose="02070309020205020404" pitchFamily="49" charset="0"/>
              </a:rPr>
              <a:t>bold</a:t>
            </a:r>
            <a:r>
              <a:rPr lang="en-US" dirty="0">
                <a:cs typeface="Courier New" panose="02070309020205020404" pitchFamily="49" charset="0"/>
              </a:rPr>
              <a:t> name, showing the (relevant) columns</a:t>
            </a:r>
          </a:p>
          <a:p>
            <a:r>
              <a:rPr lang="en-US" dirty="0">
                <a:cs typeface="Courier New" panose="02070309020205020404" pitchFamily="49" charset="0"/>
              </a:rPr>
              <a:t>Each sub-table (identified by a bold heading in the table) is represented by a class having a </a:t>
            </a:r>
            <a:r>
              <a:rPr lang="en-US" b="1" dirty="0">
                <a:cs typeface="Courier New" panose="02070309020205020404" pitchFamily="49" charset="0"/>
              </a:rPr>
              <a:t>bold</a:t>
            </a:r>
            <a:r>
              <a:rPr lang="en-US" dirty="0">
                <a:cs typeface="Courier New" panose="02070309020205020404" pitchFamily="49" charset="0"/>
              </a:rPr>
              <a:t> name which is contained in the table class (1:1)</a:t>
            </a:r>
          </a:p>
          <a:p>
            <a:r>
              <a:rPr lang="en-US" dirty="0">
                <a:cs typeface="Courier New" panose="02070309020205020404" pitchFamily="49" charset="0"/>
              </a:rPr>
              <a:t>Sequences are underlined, to signify the fact that elements of each sequence are represented by a class, contained in the class using the sequence (0:n when unconstrained)</a:t>
            </a:r>
          </a:p>
          <a:p>
            <a:pPr lvl="1"/>
            <a:r>
              <a:rPr lang="en-US" dirty="0">
                <a:cs typeface="Courier New" panose="02070309020205020404" pitchFamily="49" charset="0"/>
              </a:rPr>
              <a:t>Diagrams contain only explicitly mentioned sequences, not those in </a:t>
            </a:r>
            <a:r>
              <a:rPr lang="en-US" i="1" dirty="0">
                <a:cs typeface="Courier New" panose="02070309020205020404" pitchFamily="49" charset="0"/>
              </a:rPr>
              <a:t>All [other] Attributes …</a:t>
            </a:r>
          </a:p>
          <a:p>
            <a:r>
              <a:rPr lang="en-US" dirty="0">
                <a:cs typeface="Courier New" panose="02070309020205020404" pitchFamily="49" charset="0"/>
              </a:rPr>
              <a:t>Each inclusion is represented by a class, contained in the including class, that shows the include </a:t>
            </a:r>
            <a:r>
              <a:rPr lang="en-US" i="1" dirty="0">
                <a:cs typeface="Courier New" panose="02070309020205020404" pitchFamily="49" charset="0"/>
              </a:rPr>
              <a:t>italic</a:t>
            </a:r>
          </a:p>
          <a:p>
            <a:r>
              <a:rPr lang="en-US" dirty="0">
                <a:cs typeface="Courier New" panose="02070309020205020404" pitchFamily="49" charset="0"/>
              </a:rPr>
              <a:t>Implicit attributes (included by </a:t>
            </a:r>
            <a:r>
              <a:rPr lang="en-US" i="1" dirty="0">
                <a:cs typeface="Courier New" panose="02070309020205020404" pitchFamily="49" charset="0"/>
              </a:rPr>
              <a:t>All [other] Attributes </a:t>
            </a:r>
            <a:r>
              <a:rPr lang="en-US" dirty="0">
                <a:cs typeface="Courier New" panose="02070309020205020404" pitchFamily="49" charset="0"/>
              </a:rPr>
              <a:t>…) are given starting with a dash</a:t>
            </a:r>
          </a:p>
        </p:txBody>
      </p:sp>
      <p:graphicFrame>
        <p:nvGraphicFramePr>
          <p:cNvPr id="17" name="Table 16">
            <a:extLst>
              <a:ext uri="{FF2B5EF4-FFF2-40B4-BE49-F238E27FC236}">
                <a16:creationId xmlns:a16="http://schemas.microsoft.com/office/drawing/2014/main" id="{08357AD2-8BAA-D926-CA57-969C24899C44}"/>
              </a:ext>
            </a:extLst>
          </p:cNvPr>
          <p:cNvGraphicFramePr>
            <a:graphicFrameLocks noGrp="1"/>
          </p:cNvGraphicFramePr>
          <p:nvPr>
            <p:extLst>
              <p:ext uri="{D42A27DB-BD31-4B8C-83A1-F6EECF244321}">
                <p14:modId xmlns:p14="http://schemas.microsoft.com/office/powerpoint/2010/main" val="3130338777"/>
              </p:ext>
            </p:extLst>
          </p:nvPr>
        </p:nvGraphicFramePr>
        <p:xfrm>
          <a:off x="7237291" y="2288326"/>
          <a:ext cx="4505482" cy="4175760"/>
        </p:xfrm>
        <a:graphic>
          <a:graphicData uri="http://schemas.openxmlformats.org/drawingml/2006/table">
            <a:tbl>
              <a:tblPr firstRow="1">
                <a:tableStyleId>{616DA210-FB5B-4158-B5E0-FEB733F419BA}</a:tableStyleId>
              </a:tblPr>
              <a:tblGrid>
                <a:gridCol w="2399188">
                  <a:extLst>
                    <a:ext uri="{9D8B030D-6E8A-4147-A177-3AD203B41FA5}">
                      <a16:colId xmlns:a16="http://schemas.microsoft.com/office/drawing/2014/main" val="1086163136"/>
                    </a:ext>
                  </a:extLst>
                </a:gridCol>
                <a:gridCol w="708938">
                  <a:extLst>
                    <a:ext uri="{9D8B030D-6E8A-4147-A177-3AD203B41FA5}">
                      <a16:colId xmlns:a16="http://schemas.microsoft.com/office/drawing/2014/main" val="340937172"/>
                    </a:ext>
                  </a:extLst>
                </a:gridCol>
                <a:gridCol w="713705">
                  <a:extLst>
                    <a:ext uri="{9D8B030D-6E8A-4147-A177-3AD203B41FA5}">
                      <a16:colId xmlns:a16="http://schemas.microsoft.com/office/drawing/2014/main" val="501583639"/>
                    </a:ext>
                  </a:extLst>
                </a:gridCol>
                <a:gridCol w="683651">
                  <a:extLst>
                    <a:ext uri="{9D8B030D-6E8A-4147-A177-3AD203B41FA5}">
                      <a16:colId xmlns:a16="http://schemas.microsoft.com/office/drawing/2014/main" val="2827328107"/>
                    </a:ext>
                  </a:extLst>
                </a:gridCol>
              </a:tblGrid>
              <a:tr h="238166">
                <a:tc>
                  <a:txBody>
                    <a:bodyPr/>
                    <a:lstStyle/>
                    <a:p>
                      <a:r>
                        <a:rPr lang="en-US" sz="800" dirty="0"/>
                        <a:t>Description / Module</a:t>
                      </a:r>
                    </a:p>
                  </a:txBody>
                  <a:tcPr marL="45720" marR="45720"/>
                </a:tc>
                <a:tc>
                  <a:txBody>
                    <a:bodyPr/>
                    <a:lstStyle/>
                    <a:p>
                      <a:r>
                        <a:rPr lang="en-US" sz="800" dirty="0"/>
                        <a:t>Tag</a:t>
                      </a:r>
                    </a:p>
                  </a:txBody>
                  <a:tcPr marL="45720" marR="45720"/>
                </a:tc>
                <a:tc>
                  <a:txBody>
                    <a:bodyPr/>
                    <a:lstStyle/>
                    <a:p>
                      <a:r>
                        <a:rPr lang="en-US" sz="800" dirty="0"/>
                        <a:t>Matching Key Type</a:t>
                      </a:r>
                    </a:p>
                  </a:txBody>
                  <a:tcPr marL="45720" marR="45720"/>
                </a:tc>
                <a:tc>
                  <a:txBody>
                    <a:bodyPr/>
                    <a:lstStyle/>
                    <a:p>
                      <a:r>
                        <a:rPr lang="en-US" sz="800" dirty="0"/>
                        <a:t>Return Key Type</a:t>
                      </a:r>
                    </a:p>
                  </a:txBody>
                  <a:tcPr marL="45720" marR="45720"/>
                </a:tc>
                <a:extLst>
                  <a:ext uri="{0D108BD9-81ED-4DB2-BD59-A6C34878D82A}">
                    <a16:rowId xmlns:a16="http://schemas.microsoft.com/office/drawing/2014/main" val="663519787"/>
                  </a:ext>
                </a:extLst>
              </a:tr>
              <a:tr h="151560">
                <a:tc gridSpan="4">
                  <a:txBody>
                    <a:bodyPr/>
                    <a:lstStyle/>
                    <a:p>
                      <a:r>
                        <a:rPr lang="en-US" sz="800" b="1" dirty="0"/>
                        <a:t>Scheduled Procedure Step</a:t>
                      </a:r>
                    </a:p>
                  </a:txBody>
                  <a:tcPr marL="45720" marR="45720"/>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481609195"/>
                  </a:ext>
                </a:extLst>
              </a:tr>
              <a:tr h="151560">
                <a:tc>
                  <a:txBody>
                    <a:bodyPr/>
                    <a:lstStyle/>
                    <a:p>
                      <a:r>
                        <a:rPr lang="en-US" sz="800" dirty="0"/>
                        <a:t>Scheduled Procedure Step </a:t>
                      </a:r>
                      <a:r>
                        <a:rPr lang="en-US" sz="800" u="none" dirty="0"/>
                        <a:t>Sequence</a:t>
                      </a:r>
                    </a:p>
                  </a:txBody>
                  <a:tcPr marL="45720" marR="45720"/>
                </a:tc>
                <a:tc>
                  <a:txBody>
                    <a:bodyPr/>
                    <a:lstStyle/>
                    <a:p>
                      <a:r>
                        <a:rPr lang="en-US" sz="800" dirty="0"/>
                        <a:t>(0040,0100)</a:t>
                      </a:r>
                    </a:p>
                  </a:txBody>
                  <a:tcPr marL="45720" marR="45720"/>
                </a:tc>
                <a:tc>
                  <a:txBody>
                    <a:bodyPr/>
                    <a:lstStyle/>
                    <a:p>
                      <a:r>
                        <a:rPr lang="en-US" sz="800" dirty="0"/>
                        <a:t>R</a:t>
                      </a:r>
                    </a:p>
                  </a:txBody>
                  <a:tcPr marL="45720" marR="45720"/>
                </a:tc>
                <a:tc>
                  <a:txBody>
                    <a:bodyPr/>
                    <a:lstStyle/>
                    <a:p>
                      <a:r>
                        <a:rPr lang="en-US" sz="800" dirty="0"/>
                        <a:t>1</a:t>
                      </a:r>
                    </a:p>
                  </a:txBody>
                  <a:tcPr marL="45720" marR="45720"/>
                </a:tc>
                <a:extLst>
                  <a:ext uri="{0D108BD9-81ED-4DB2-BD59-A6C34878D82A}">
                    <a16:rowId xmlns:a16="http://schemas.microsoft.com/office/drawing/2014/main" val="3076282761"/>
                  </a:ext>
                </a:extLst>
              </a:tr>
              <a:tr h="151560">
                <a:tc>
                  <a:txBody>
                    <a:bodyPr/>
                    <a:lstStyle/>
                    <a:p>
                      <a:r>
                        <a:rPr lang="en-US" sz="800" dirty="0"/>
                        <a:t>&gt;Scheduled Station AE Title</a:t>
                      </a:r>
                    </a:p>
                  </a:txBody>
                  <a:tcPr marL="45720" marR="45720"/>
                </a:tc>
                <a:tc>
                  <a:txBody>
                    <a:bodyPr/>
                    <a:lstStyle/>
                    <a:p>
                      <a:r>
                        <a:rPr lang="en-US" sz="800" dirty="0"/>
                        <a:t>(0040,0001)</a:t>
                      </a:r>
                    </a:p>
                  </a:txBody>
                  <a:tcPr marL="45720" marR="45720"/>
                </a:tc>
                <a:tc>
                  <a:txBody>
                    <a:bodyPr/>
                    <a:lstStyle/>
                    <a:p>
                      <a:r>
                        <a:rPr lang="en-US" sz="800" dirty="0"/>
                        <a:t>R</a:t>
                      </a:r>
                    </a:p>
                  </a:txBody>
                  <a:tcPr marL="45720" marR="45720"/>
                </a:tc>
                <a:tc>
                  <a:txBody>
                    <a:bodyPr/>
                    <a:lstStyle/>
                    <a:p>
                      <a:r>
                        <a:rPr lang="en-US" sz="800" dirty="0"/>
                        <a:t>1</a:t>
                      </a:r>
                    </a:p>
                  </a:txBody>
                  <a:tcPr marL="45720" marR="45720"/>
                </a:tc>
                <a:extLst>
                  <a:ext uri="{0D108BD9-81ED-4DB2-BD59-A6C34878D82A}">
                    <a16:rowId xmlns:a16="http://schemas.microsoft.com/office/drawing/2014/main" val="4002021581"/>
                  </a:ext>
                </a:extLst>
              </a:tr>
              <a:tr h="151560">
                <a:tc>
                  <a:txBody>
                    <a:bodyPr/>
                    <a:lstStyle/>
                    <a:p>
                      <a:r>
                        <a:rPr lang="en-US" sz="800" dirty="0"/>
                        <a:t>&gt;Scheduled Procedure Step Date</a:t>
                      </a:r>
                    </a:p>
                  </a:txBody>
                  <a:tcPr marL="45720" marR="45720"/>
                </a:tc>
                <a:tc>
                  <a:txBody>
                    <a:bodyPr/>
                    <a:lstStyle/>
                    <a:p>
                      <a:r>
                        <a:rPr lang="en-US" sz="800" dirty="0"/>
                        <a:t>(0040,0002)</a:t>
                      </a:r>
                    </a:p>
                  </a:txBody>
                  <a:tcPr marL="45720" marR="45720"/>
                </a:tc>
                <a:tc>
                  <a:txBody>
                    <a:bodyPr/>
                    <a:lstStyle/>
                    <a:p>
                      <a:r>
                        <a:rPr lang="en-US" sz="800" dirty="0"/>
                        <a:t>R</a:t>
                      </a:r>
                    </a:p>
                  </a:txBody>
                  <a:tcPr marL="45720" marR="45720"/>
                </a:tc>
                <a:tc>
                  <a:txBody>
                    <a:bodyPr/>
                    <a:lstStyle/>
                    <a:p>
                      <a:r>
                        <a:rPr lang="en-US" sz="800" dirty="0"/>
                        <a:t>1</a:t>
                      </a:r>
                    </a:p>
                  </a:txBody>
                  <a:tcPr marL="45720" marR="45720"/>
                </a:tc>
                <a:extLst>
                  <a:ext uri="{0D108BD9-81ED-4DB2-BD59-A6C34878D82A}">
                    <a16:rowId xmlns:a16="http://schemas.microsoft.com/office/drawing/2014/main" val="1573728348"/>
                  </a:ext>
                </a:extLst>
              </a:tr>
              <a:tr h="151560">
                <a:tc>
                  <a:txBody>
                    <a:bodyPr/>
                    <a:lstStyle/>
                    <a:p>
                      <a:r>
                        <a:rPr lang="en-US" sz="800" dirty="0"/>
                        <a:t>&gt;…</a:t>
                      </a:r>
                    </a:p>
                  </a:txBody>
                  <a:tcPr marL="45720" marR="45720"/>
                </a:tc>
                <a:tc>
                  <a:txBody>
                    <a:bodyPr/>
                    <a:lstStyle/>
                    <a:p>
                      <a:endParaRPr lang="en-US" sz="800" dirty="0"/>
                    </a:p>
                  </a:txBody>
                  <a:tcPr marL="45720" marR="45720"/>
                </a:tc>
                <a:tc>
                  <a:txBody>
                    <a:bodyPr/>
                    <a:lstStyle/>
                    <a:p>
                      <a:endParaRPr lang="en-US" sz="800" dirty="0"/>
                    </a:p>
                  </a:txBody>
                  <a:tcPr marL="45720" marR="45720"/>
                </a:tc>
                <a:tc>
                  <a:txBody>
                    <a:bodyPr/>
                    <a:lstStyle/>
                    <a:p>
                      <a:endParaRPr lang="en-US" sz="800" dirty="0"/>
                    </a:p>
                  </a:txBody>
                  <a:tcPr marL="45720" marR="45720"/>
                </a:tc>
                <a:extLst>
                  <a:ext uri="{0D108BD9-81ED-4DB2-BD59-A6C34878D82A}">
                    <a16:rowId xmlns:a16="http://schemas.microsoft.com/office/drawing/2014/main" val="1991373890"/>
                  </a:ext>
                </a:extLst>
              </a:tr>
              <a:tr h="1515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Scheduled Specimen Sequence</a:t>
                      </a:r>
                    </a:p>
                  </a:txBody>
                  <a:tcPr marL="45720" marR="45720"/>
                </a:tc>
                <a:tc>
                  <a:txBody>
                    <a:bodyPr/>
                    <a:lstStyle/>
                    <a:p>
                      <a:r>
                        <a:rPr lang="en-US" sz="800" dirty="0"/>
                        <a:t>(0040,0500)</a:t>
                      </a:r>
                    </a:p>
                  </a:txBody>
                  <a:tcPr marL="45720" marR="45720"/>
                </a:tc>
                <a:tc>
                  <a:txBody>
                    <a:bodyPr/>
                    <a:lstStyle/>
                    <a:p>
                      <a:r>
                        <a:rPr lang="en-US" sz="800" dirty="0"/>
                        <a:t>O</a:t>
                      </a:r>
                    </a:p>
                  </a:txBody>
                  <a:tcPr marL="45720" marR="45720"/>
                </a:tc>
                <a:tc>
                  <a:txBody>
                    <a:bodyPr/>
                    <a:lstStyle/>
                    <a:p>
                      <a:r>
                        <a:rPr lang="en-US" sz="800" dirty="0"/>
                        <a:t>3</a:t>
                      </a:r>
                    </a:p>
                  </a:txBody>
                  <a:tcPr marL="45720" marR="45720"/>
                </a:tc>
                <a:extLst>
                  <a:ext uri="{0D108BD9-81ED-4DB2-BD59-A6C34878D82A}">
                    <a16:rowId xmlns:a16="http://schemas.microsoft.com/office/drawing/2014/main" val="3035256662"/>
                  </a:ext>
                </a:extLst>
              </a:tr>
              <a:tr h="1515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&gt;Container Identifier</a:t>
                      </a:r>
                    </a:p>
                  </a:txBody>
                  <a:tcPr marL="45720" marR="45720"/>
                </a:tc>
                <a:tc>
                  <a:txBody>
                    <a:bodyPr/>
                    <a:lstStyle/>
                    <a:p>
                      <a:r>
                        <a:rPr lang="en-US" sz="800" dirty="0"/>
                        <a:t>(0040,0512)</a:t>
                      </a:r>
                    </a:p>
                  </a:txBody>
                  <a:tcPr marL="45720" marR="45720"/>
                </a:tc>
                <a:tc>
                  <a:txBody>
                    <a:bodyPr/>
                    <a:lstStyle/>
                    <a:p>
                      <a:r>
                        <a:rPr lang="en-US" sz="800" dirty="0"/>
                        <a:t>O</a:t>
                      </a:r>
                    </a:p>
                  </a:txBody>
                  <a:tcPr marL="45720" marR="45720"/>
                </a:tc>
                <a:tc>
                  <a:txBody>
                    <a:bodyPr/>
                    <a:lstStyle/>
                    <a:p>
                      <a:r>
                        <a:rPr lang="en-US" sz="800" dirty="0"/>
                        <a:t>1</a:t>
                      </a:r>
                    </a:p>
                  </a:txBody>
                  <a:tcPr marL="45720" marR="45720"/>
                </a:tc>
                <a:extLst>
                  <a:ext uri="{0D108BD9-81ED-4DB2-BD59-A6C34878D82A}">
                    <a16:rowId xmlns:a16="http://schemas.microsoft.com/office/drawing/2014/main" val="3219957532"/>
                  </a:ext>
                </a:extLst>
              </a:tr>
              <a:tr h="1515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&gt;Container Type Code Sequence</a:t>
                      </a:r>
                    </a:p>
                  </a:txBody>
                  <a:tcPr marL="45720" marR="45720"/>
                </a:tc>
                <a:tc>
                  <a:txBody>
                    <a:bodyPr/>
                    <a:lstStyle/>
                    <a:p>
                      <a:r>
                        <a:rPr lang="en-US" sz="800" dirty="0"/>
                        <a:t>(0040,0518)</a:t>
                      </a:r>
                    </a:p>
                  </a:txBody>
                  <a:tcPr marL="45720" marR="45720"/>
                </a:tc>
                <a:tc>
                  <a:txBody>
                    <a:bodyPr/>
                    <a:lstStyle/>
                    <a:p>
                      <a:r>
                        <a:rPr lang="en-US" sz="800" dirty="0"/>
                        <a:t>-</a:t>
                      </a:r>
                    </a:p>
                  </a:txBody>
                  <a:tcPr marL="45720" marR="45720"/>
                </a:tc>
                <a:tc>
                  <a:txBody>
                    <a:bodyPr/>
                    <a:lstStyle/>
                    <a:p>
                      <a:r>
                        <a:rPr lang="en-US" sz="800" dirty="0"/>
                        <a:t>2</a:t>
                      </a:r>
                    </a:p>
                  </a:txBody>
                  <a:tcPr marL="45720" marR="45720"/>
                </a:tc>
                <a:extLst>
                  <a:ext uri="{0D108BD9-81ED-4DB2-BD59-A6C34878D82A}">
                    <a16:rowId xmlns:a16="http://schemas.microsoft.com/office/drawing/2014/main" val="2423852438"/>
                  </a:ext>
                </a:extLst>
              </a:tr>
              <a:tr h="1515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&gt;…</a:t>
                      </a:r>
                    </a:p>
                  </a:txBody>
                  <a:tcPr marL="45720" marR="45720"/>
                </a:tc>
                <a:tc>
                  <a:txBody>
                    <a:bodyPr/>
                    <a:lstStyle/>
                    <a:p>
                      <a:endParaRPr lang="en-US" sz="800" dirty="0"/>
                    </a:p>
                  </a:txBody>
                  <a:tcPr marL="45720" marR="45720"/>
                </a:tc>
                <a:tc>
                  <a:txBody>
                    <a:bodyPr/>
                    <a:lstStyle/>
                    <a:p>
                      <a:endParaRPr lang="en-US" sz="800" dirty="0"/>
                    </a:p>
                  </a:txBody>
                  <a:tcPr marL="45720" marR="45720"/>
                </a:tc>
                <a:tc>
                  <a:txBody>
                    <a:bodyPr/>
                    <a:lstStyle/>
                    <a:p>
                      <a:endParaRPr lang="en-US" sz="800" dirty="0"/>
                    </a:p>
                  </a:txBody>
                  <a:tcPr marL="45720" marR="45720"/>
                </a:tc>
                <a:extLst>
                  <a:ext uri="{0D108BD9-81ED-4DB2-BD59-A6C34878D82A}">
                    <a16:rowId xmlns:a16="http://schemas.microsoft.com/office/drawing/2014/main" val="2767382320"/>
                  </a:ext>
                </a:extLst>
              </a:tr>
              <a:tr h="151560">
                <a:tc>
                  <a:txBody>
                    <a:bodyPr/>
                    <a:lstStyle/>
                    <a:p>
                      <a:r>
                        <a:rPr lang="en-US" sz="800" dirty="0"/>
                        <a:t>Barcode Value</a:t>
                      </a:r>
                    </a:p>
                  </a:txBody>
                  <a:tcPr marL="45720" marR="45720"/>
                </a:tc>
                <a:tc>
                  <a:txBody>
                    <a:bodyPr/>
                    <a:lstStyle/>
                    <a:p>
                      <a:r>
                        <a:rPr lang="en-US" sz="800" dirty="0"/>
                        <a:t>(2200,0005)</a:t>
                      </a:r>
                    </a:p>
                  </a:txBody>
                  <a:tcPr marL="45720" marR="45720"/>
                </a:tc>
                <a:tc>
                  <a:txBody>
                    <a:bodyPr/>
                    <a:lstStyle/>
                    <a:p>
                      <a:r>
                        <a:rPr lang="en-US" sz="800" dirty="0"/>
                        <a:t>O</a:t>
                      </a:r>
                    </a:p>
                  </a:txBody>
                  <a:tcPr marL="45720" marR="45720"/>
                </a:tc>
                <a:tc>
                  <a:txBody>
                    <a:bodyPr/>
                    <a:lstStyle/>
                    <a:p>
                      <a:r>
                        <a:rPr lang="en-US" sz="800" dirty="0"/>
                        <a:t>3</a:t>
                      </a:r>
                    </a:p>
                  </a:txBody>
                  <a:tcPr marL="45720" marR="45720"/>
                </a:tc>
                <a:extLst>
                  <a:ext uri="{0D108BD9-81ED-4DB2-BD59-A6C34878D82A}">
                    <a16:rowId xmlns:a16="http://schemas.microsoft.com/office/drawing/2014/main" val="106400195"/>
                  </a:ext>
                </a:extLst>
              </a:tr>
              <a:tr h="151560">
                <a:tc gridSpan="4">
                  <a:txBody>
                    <a:bodyPr/>
                    <a:lstStyle/>
                    <a:p>
                      <a:r>
                        <a:rPr lang="en-US" sz="800" b="1" dirty="0"/>
                        <a:t>Requested Procedure</a:t>
                      </a:r>
                    </a:p>
                  </a:txBody>
                  <a:tcPr marL="45720" marR="45720"/>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extLst>
                  <a:ext uri="{0D108BD9-81ED-4DB2-BD59-A6C34878D82A}">
                    <a16:rowId xmlns:a16="http://schemas.microsoft.com/office/drawing/2014/main" val="2735262677"/>
                  </a:ext>
                </a:extLst>
              </a:tr>
              <a:tr h="151560">
                <a:tc>
                  <a:txBody>
                    <a:bodyPr/>
                    <a:lstStyle/>
                    <a:p>
                      <a:r>
                        <a:rPr lang="en-US" sz="800" dirty="0"/>
                        <a:t>Requested Procedure ID</a:t>
                      </a:r>
                    </a:p>
                  </a:txBody>
                  <a:tcPr marL="45720" marR="45720"/>
                </a:tc>
                <a:tc>
                  <a:txBody>
                    <a:bodyPr/>
                    <a:lstStyle/>
                    <a:p>
                      <a:r>
                        <a:rPr lang="en-US" sz="800" dirty="0"/>
                        <a:t>(0040,1001)</a:t>
                      </a:r>
                    </a:p>
                  </a:txBody>
                  <a:tcPr marL="45720" marR="45720"/>
                </a:tc>
                <a:tc>
                  <a:txBody>
                    <a:bodyPr/>
                    <a:lstStyle/>
                    <a:p>
                      <a:r>
                        <a:rPr lang="en-US" sz="800" dirty="0"/>
                        <a:t>O</a:t>
                      </a:r>
                    </a:p>
                  </a:txBody>
                  <a:tcPr marL="45720" marR="45720"/>
                </a:tc>
                <a:tc>
                  <a:txBody>
                    <a:bodyPr/>
                    <a:lstStyle/>
                    <a:p>
                      <a:r>
                        <a:rPr lang="en-US" sz="800" dirty="0"/>
                        <a:t>1</a:t>
                      </a:r>
                    </a:p>
                  </a:txBody>
                  <a:tcPr marL="45720" marR="45720"/>
                </a:tc>
                <a:extLst>
                  <a:ext uri="{0D108BD9-81ED-4DB2-BD59-A6C34878D82A}">
                    <a16:rowId xmlns:a16="http://schemas.microsoft.com/office/drawing/2014/main" val="154105008"/>
                  </a:ext>
                </a:extLst>
              </a:tr>
              <a:tr h="151560">
                <a:tc>
                  <a:txBody>
                    <a:bodyPr/>
                    <a:lstStyle/>
                    <a:p>
                      <a:r>
                        <a:rPr lang="en-US" sz="800" dirty="0"/>
                        <a:t>Requested Procedure Description</a:t>
                      </a:r>
                    </a:p>
                  </a:txBody>
                  <a:tcPr marL="45720" marR="45720"/>
                </a:tc>
                <a:tc>
                  <a:txBody>
                    <a:bodyPr/>
                    <a:lstStyle/>
                    <a:p>
                      <a:r>
                        <a:rPr lang="en-US" sz="800" dirty="0"/>
                        <a:t>(0032,1060)</a:t>
                      </a:r>
                    </a:p>
                  </a:txBody>
                  <a:tcPr marL="45720" marR="45720"/>
                </a:tc>
                <a:tc>
                  <a:txBody>
                    <a:bodyPr/>
                    <a:lstStyle/>
                    <a:p>
                      <a:r>
                        <a:rPr lang="en-US" sz="800" dirty="0"/>
                        <a:t>O</a:t>
                      </a:r>
                    </a:p>
                  </a:txBody>
                  <a:tcPr marL="45720" marR="45720"/>
                </a:tc>
                <a:tc>
                  <a:txBody>
                    <a:bodyPr/>
                    <a:lstStyle/>
                    <a:p>
                      <a:r>
                        <a:rPr lang="en-US" sz="800" dirty="0"/>
                        <a:t>1C</a:t>
                      </a:r>
                    </a:p>
                  </a:txBody>
                  <a:tcPr marL="45720" marR="45720"/>
                </a:tc>
                <a:extLst>
                  <a:ext uri="{0D108BD9-81ED-4DB2-BD59-A6C34878D82A}">
                    <a16:rowId xmlns:a16="http://schemas.microsoft.com/office/drawing/2014/main" val="3742875165"/>
                  </a:ext>
                </a:extLst>
              </a:tr>
              <a:tr h="151560">
                <a:tc>
                  <a:txBody>
                    <a:bodyPr/>
                    <a:lstStyle/>
                    <a:p>
                      <a:r>
                        <a:rPr lang="en-US" sz="800" dirty="0"/>
                        <a:t>…</a:t>
                      </a:r>
                    </a:p>
                  </a:txBody>
                  <a:tcPr marL="45720" marR="45720"/>
                </a:tc>
                <a:tc>
                  <a:txBody>
                    <a:bodyPr/>
                    <a:lstStyle/>
                    <a:p>
                      <a:endParaRPr lang="en-US" sz="800" dirty="0"/>
                    </a:p>
                  </a:txBody>
                  <a:tcPr marL="45720" marR="45720"/>
                </a:tc>
                <a:tc>
                  <a:txBody>
                    <a:bodyPr/>
                    <a:lstStyle/>
                    <a:p>
                      <a:endParaRPr lang="en-US" sz="800"/>
                    </a:p>
                  </a:txBody>
                  <a:tcPr marL="45720" marR="45720"/>
                </a:tc>
                <a:tc>
                  <a:txBody>
                    <a:bodyPr/>
                    <a:lstStyle/>
                    <a:p>
                      <a:endParaRPr lang="en-US" sz="800" dirty="0"/>
                    </a:p>
                  </a:txBody>
                  <a:tcPr marL="45720" marR="45720"/>
                </a:tc>
                <a:extLst>
                  <a:ext uri="{0D108BD9-81ED-4DB2-BD59-A6C34878D82A}">
                    <a16:rowId xmlns:a16="http://schemas.microsoft.com/office/drawing/2014/main" val="2756634921"/>
                  </a:ext>
                </a:extLst>
              </a:tr>
              <a:tr h="151560">
                <a:tc gridSpan="4">
                  <a:txBody>
                    <a:bodyPr/>
                    <a:lstStyle/>
                    <a:p>
                      <a:r>
                        <a:rPr lang="en-US" sz="800" b="1" dirty="0"/>
                        <a:t>Imaging Service Request</a:t>
                      </a:r>
                    </a:p>
                  </a:txBody>
                  <a:tcPr marL="45720" marR="45720"/>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extLst>
                  <a:ext uri="{0D108BD9-81ED-4DB2-BD59-A6C34878D82A}">
                    <a16:rowId xmlns:a16="http://schemas.microsoft.com/office/drawing/2014/main" val="1525213223"/>
                  </a:ext>
                </a:extLst>
              </a:tr>
              <a:tr h="151560">
                <a:tc>
                  <a:txBody>
                    <a:bodyPr/>
                    <a:lstStyle/>
                    <a:p>
                      <a:r>
                        <a:rPr lang="en-US" sz="800" dirty="0"/>
                        <a:t>Accession Number</a:t>
                      </a:r>
                    </a:p>
                  </a:txBody>
                  <a:tcPr marL="45720" marR="45720"/>
                </a:tc>
                <a:tc>
                  <a:txBody>
                    <a:bodyPr/>
                    <a:lstStyle/>
                    <a:p>
                      <a:r>
                        <a:rPr lang="en-US" sz="800" dirty="0"/>
                        <a:t>(0008,0050)</a:t>
                      </a:r>
                    </a:p>
                  </a:txBody>
                  <a:tcPr marL="45720" marR="45720"/>
                </a:tc>
                <a:tc>
                  <a:txBody>
                    <a:bodyPr/>
                    <a:lstStyle/>
                    <a:p>
                      <a:r>
                        <a:rPr lang="en-US" sz="800" dirty="0"/>
                        <a:t>O</a:t>
                      </a:r>
                    </a:p>
                  </a:txBody>
                  <a:tcPr marL="45720" marR="45720"/>
                </a:tc>
                <a:tc>
                  <a:txBody>
                    <a:bodyPr/>
                    <a:lstStyle/>
                    <a:p>
                      <a:r>
                        <a:rPr lang="en-US" sz="800" dirty="0"/>
                        <a:t>2</a:t>
                      </a:r>
                    </a:p>
                  </a:txBody>
                  <a:tcPr marL="45720" marR="45720"/>
                </a:tc>
                <a:extLst>
                  <a:ext uri="{0D108BD9-81ED-4DB2-BD59-A6C34878D82A}">
                    <a16:rowId xmlns:a16="http://schemas.microsoft.com/office/drawing/2014/main" val="4257034106"/>
                  </a:ext>
                </a:extLst>
              </a:tr>
              <a:tr h="151560">
                <a:tc>
                  <a:txBody>
                    <a:bodyPr/>
                    <a:lstStyle/>
                    <a:p>
                      <a:r>
                        <a:rPr lang="en-US" sz="800" dirty="0"/>
                        <a:t>Issuer of Accession Number Sequence</a:t>
                      </a:r>
                    </a:p>
                  </a:txBody>
                  <a:tcPr marL="45720" marR="45720"/>
                </a:tc>
                <a:tc>
                  <a:txBody>
                    <a:bodyPr/>
                    <a:lstStyle/>
                    <a:p>
                      <a:r>
                        <a:rPr lang="en-US" sz="800" dirty="0"/>
                        <a:t>(0008,0051)</a:t>
                      </a:r>
                    </a:p>
                  </a:txBody>
                  <a:tcPr marL="45720" marR="45720"/>
                </a:tc>
                <a:tc>
                  <a:txBody>
                    <a:bodyPr/>
                    <a:lstStyle/>
                    <a:p>
                      <a:r>
                        <a:rPr lang="en-US" sz="800" dirty="0"/>
                        <a:t>O</a:t>
                      </a:r>
                    </a:p>
                  </a:txBody>
                  <a:tcPr marL="45720" marR="45720"/>
                </a:tc>
                <a:tc>
                  <a:txBody>
                    <a:bodyPr/>
                    <a:lstStyle/>
                    <a:p>
                      <a:r>
                        <a:rPr lang="en-US" sz="800" dirty="0"/>
                        <a:t>3</a:t>
                      </a:r>
                    </a:p>
                  </a:txBody>
                  <a:tcPr marL="45720" marR="45720"/>
                </a:tc>
                <a:extLst>
                  <a:ext uri="{0D108BD9-81ED-4DB2-BD59-A6C34878D82A}">
                    <a16:rowId xmlns:a16="http://schemas.microsoft.com/office/drawing/2014/main" val="2525239007"/>
                  </a:ext>
                </a:extLst>
              </a:tr>
              <a:tr h="151560">
                <a:tc>
                  <a:txBody>
                    <a:bodyPr/>
                    <a:lstStyle/>
                    <a:p>
                      <a:r>
                        <a:rPr lang="en-US" sz="800" dirty="0"/>
                        <a:t>…</a:t>
                      </a:r>
                    </a:p>
                  </a:txBody>
                  <a:tcPr marL="45720" marR="45720"/>
                </a:tc>
                <a:tc>
                  <a:txBody>
                    <a:bodyPr/>
                    <a:lstStyle/>
                    <a:p>
                      <a:endParaRPr lang="en-US" sz="800" dirty="0"/>
                    </a:p>
                  </a:txBody>
                  <a:tcPr marL="45720" marR="45720"/>
                </a:tc>
                <a:tc>
                  <a:txBody>
                    <a:bodyPr/>
                    <a:lstStyle/>
                    <a:p>
                      <a:endParaRPr lang="en-US" sz="800"/>
                    </a:p>
                  </a:txBody>
                  <a:tcPr marL="45720" marR="45720"/>
                </a:tc>
                <a:tc>
                  <a:txBody>
                    <a:bodyPr/>
                    <a:lstStyle/>
                    <a:p>
                      <a:endParaRPr lang="en-US" sz="800" dirty="0"/>
                    </a:p>
                  </a:txBody>
                  <a:tcPr marL="45720" marR="45720"/>
                </a:tc>
                <a:extLst>
                  <a:ext uri="{0D108BD9-81ED-4DB2-BD59-A6C34878D82A}">
                    <a16:rowId xmlns:a16="http://schemas.microsoft.com/office/drawing/2014/main" val="736485041"/>
                  </a:ext>
                </a:extLst>
              </a:tr>
            </a:tbl>
          </a:graphicData>
        </a:graphic>
      </p:graphicFrame>
      <p:pic>
        <p:nvPicPr>
          <p:cNvPr id="21" name="Picture 20">
            <a:extLst>
              <a:ext uri="{FF2B5EF4-FFF2-40B4-BE49-F238E27FC236}">
                <a16:creationId xmlns:a16="http://schemas.microsoft.com/office/drawing/2014/main" id="{22960ECA-AA5F-EA72-06D5-3DAF498616A7}"/>
              </a:ext>
            </a:extLst>
          </p:cNvPr>
          <p:cNvPicPr>
            <a:picLocks noChangeAspect="1"/>
          </p:cNvPicPr>
          <p:nvPr/>
        </p:nvPicPr>
        <p:blipFill>
          <a:blip r:embed="rId2"/>
          <a:srcRect l="1002" r="892" b="2747"/>
          <a:stretch/>
        </p:blipFill>
        <p:spPr>
          <a:xfrm>
            <a:off x="120015" y="4507767"/>
            <a:ext cx="6951690" cy="1853029"/>
          </a:xfrm>
          <a:prstGeom prst="rect">
            <a:avLst/>
          </a:prstGeom>
        </p:spPr>
      </p:pic>
    </p:spTree>
    <p:extLst>
      <p:ext uri="{BB962C8B-B14F-4D97-AF65-F5344CB8AC3E}">
        <p14:creationId xmlns:p14="http://schemas.microsoft.com/office/powerpoint/2010/main" val="421321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E48DE-EF9C-A805-9F5F-3B8B04D75AEE}"/>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95E5D124-EC4F-5373-503A-372DDC16FD0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20262" y="1812226"/>
            <a:ext cx="8751477" cy="5045774"/>
          </a:xfrm>
          <a:prstGeom prst="rect">
            <a:avLst/>
          </a:prstGeom>
        </p:spPr>
      </p:pic>
      <p:sp>
        <p:nvSpPr>
          <p:cNvPr id="2" name="Title 1">
            <a:extLst>
              <a:ext uri="{FF2B5EF4-FFF2-40B4-BE49-F238E27FC236}">
                <a16:creationId xmlns:a16="http://schemas.microsoft.com/office/drawing/2014/main" id="{19856B00-B482-7C95-CD4C-B26DF2A7007F}"/>
              </a:ext>
            </a:extLst>
          </p:cNvPr>
          <p:cNvSpPr>
            <a:spLocks noGrp="1"/>
          </p:cNvSpPr>
          <p:nvPr>
            <p:ph type="title"/>
          </p:nvPr>
        </p:nvSpPr>
        <p:spPr/>
        <p:txBody>
          <a:bodyPr/>
          <a:lstStyle/>
          <a:p>
            <a:r>
              <a:rPr lang="en-US" dirty="0"/>
              <a:t>Analysis of Information Models – MWL</a:t>
            </a:r>
          </a:p>
        </p:txBody>
      </p:sp>
      <p:sp>
        <p:nvSpPr>
          <p:cNvPr id="4" name="Date Placeholder 3">
            <a:extLst>
              <a:ext uri="{FF2B5EF4-FFF2-40B4-BE49-F238E27FC236}">
                <a16:creationId xmlns:a16="http://schemas.microsoft.com/office/drawing/2014/main" id="{A455A526-2330-A2B4-452D-31734281B29F}"/>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2F213E0D-D71E-3851-1198-E21AA426FC66}"/>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072C9B24-53E9-4C4F-6ECA-52280C271299}"/>
              </a:ext>
            </a:extLst>
          </p:cNvPr>
          <p:cNvSpPr>
            <a:spLocks noGrp="1"/>
          </p:cNvSpPr>
          <p:nvPr>
            <p:ph type="sldNum" sz="quarter" idx="4"/>
          </p:nvPr>
        </p:nvSpPr>
        <p:spPr/>
        <p:txBody>
          <a:bodyPr/>
          <a:lstStyle/>
          <a:p>
            <a:fld id="{D57F1E4F-1CFF-5643-939E-217C01CDF565}" type="slidenum">
              <a:rPr lang="en-US" smtClean="0"/>
              <a:pPr/>
              <a:t>5</a:t>
            </a:fld>
            <a:endParaRPr lang="en-US" dirty="0"/>
          </a:p>
        </p:txBody>
      </p:sp>
      <p:sp>
        <p:nvSpPr>
          <p:cNvPr id="15" name="TextBox 14">
            <a:extLst>
              <a:ext uri="{FF2B5EF4-FFF2-40B4-BE49-F238E27FC236}">
                <a16:creationId xmlns:a16="http://schemas.microsoft.com/office/drawing/2014/main" id="{34E587F0-B91A-8728-832E-76F3A24CBC07}"/>
              </a:ext>
            </a:extLst>
          </p:cNvPr>
          <p:cNvSpPr txBox="1"/>
          <p:nvPr/>
        </p:nvSpPr>
        <p:spPr>
          <a:xfrm>
            <a:off x="6790109" y="4340294"/>
            <a:ext cx="1853556" cy="1938992"/>
          </a:xfrm>
          <a:prstGeom prst="rect">
            <a:avLst/>
          </a:prstGeom>
          <a:noFill/>
        </p:spPr>
        <p:txBody>
          <a:bodyPr wrap="square" rtlCol="0">
            <a:spAutoFit/>
          </a:bodyPr>
          <a:lstStyle/>
          <a:p>
            <a:r>
              <a:rPr lang="en-US" sz="1000" b="1" dirty="0"/>
              <a:t>Lacking in UPS</a:t>
            </a:r>
          </a:p>
          <a:p>
            <a:r>
              <a:rPr lang="en-US" sz="1000" i="1" dirty="0"/>
              <a:t>Modules/Sequences</a:t>
            </a:r>
          </a:p>
          <a:p>
            <a:r>
              <a:rPr lang="en-US" sz="1000" dirty="0"/>
              <a:t>Visit Relationship</a:t>
            </a:r>
          </a:p>
          <a:p>
            <a:r>
              <a:rPr lang="en-US" sz="1000" dirty="0"/>
              <a:t>Patient Relationship</a:t>
            </a:r>
          </a:p>
          <a:p>
            <a:r>
              <a:rPr lang="en-US" sz="1000" dirty="0"/>
              <a:t>Specimen </a:t>
            </a:r>
          </a:p>
          <a:p>
            <a:r>
              <a:rPr lang="en-US" sz="1000" dirty="0"/>
              <a:t>…</a:t>
            </a:r>
          </a:p>
          <a:p>
            <a:endParaRPr lang="en-US" sz="1000" dirty="0"/>
          </a:p>
          <a:p>
            <a:r>
              <a:rPr lang="en-US" sz="1000" i="1" dirty="0"/>
              <a:t>Attributes</a:t>
            </a:r>
          </a:p>
          <a:p>
            <a:r>
              <a:rPr lang="en-US" sz="1000" dirty="0"/>
              <a:t>Scheduled Procedure Step ID</a:t>
            </a:r>
          </a:p>
          <a:p>
            <a:r>
              <a:rPr lang="en-US" sz="1000" dirty="0"/>
              <a:t>Requested Contrast Agent</a:t>
            </a:r>
          </a:p>
          <a:p>
            <a:r>
              <a:rPr lang="en-US" sz="1000" dirty="0"/>
              <a:t>Other Patient Names</a:t>
            </a:r>
          </a:p>
          <a:p>
            <a:r>
              <a:rPr lang="en-US" sz="1000" dirty="0"/>
              <a:t>…</a:t>
            </a:r>
          </a:p>
        </p:txBody>
      </p:sp>
      <p:sp>
        <p:nvSpPr>
          <p:cNvPr id="3" name="TextBox 2">
            <a:extLst>
              <a:ext uri="{FF2B5EF4-FFF2-40B4-BE49-F238E27FC236}">
                <a16:creationId xmlns:a16="http://schemas.microsoft.com/office/drawing/2014/main" id="{42585F65-E0A7-0DDD-3CFF-4061527B49AA}"/>
              </a:ext>
            </a:extLst>
          </p:cNvPr>
          <p:cNvSpPr txBox="1"/>
          <p:nvPr/>
        </p:nvSpPr>
        <p:spPr>
          <a:xfrm>
            <a:off x="-37454" y="4540191"/>
            <a:ext cx="1853556" cy="1785104"/>
          </a:xfrm>
          <a:prstGeom prst="rect">
            <a:avLst/>
          </a:prstGeom>
          <a:noFill/>
        </p:spPr>
        <p:txBody>
          <a:bodyPr wrap="square" rtlCol="0">
            <a:spAutoFit/>
          </a:bodyPr>
          <a:lstStyle/>
          <a:p>
            <a:r>
              <a:rPr lang="en-US" sz="1000" b="1" dirty="0"/>
              <a:t>Incompatibility</a:t>
            </a:r>
          </a:p>
          <a:p>
            <a:r>
              <a:rPr lang="en-US" sz="1000" dirty="0"/>
              <a:t>MWL’s Scheduled Protocol Code Sequence has two parts, of which the Protocol Context Sequence is </a:t>
            </a:r>
            <a:r>
              <a:rPr lang="en-US" sz="1000" i="1" dirty="0"/>
              <a:t>not</a:t>
            </a:r>
            <a:r>
              <a:rPr lang="en-US" sz="1000" dirty="0"/>
              <a:t> part of the UPS’s Scheduled Workitem Code Sequence to which EBIW maps it.</a:t>
            </a:r>
          </a:p>
          <a:p>
            <a:r>
              <a:rPr lang="en-US" sz="1000" dirty="0"/>
              <a:t>Furthermore, there’s no distinction between ‘primary’ and equivalent codes in UPS.</a:t>
            </a:r>
          </a:p>
        </p:txBody>
      </p:sp>
      <p:pic>
        <p:nvPicPr>
          <p:cNvPr id="21" name="Picture 20">
            <a:extLst>
              <a:ext uri="{FF2B5EF4-FFF2-40B4-BE49-F238E27FC236}">
                <a16:creationId xmlns:a16="http://schemas.microsoft.com/office/drawing/2014/main" id="{E930E9BC-C9A2-1754-F362-DEFF55C930E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862" y="1788705"/>
            <a:ext cx="3572691" cy="560622"/>
          </a:xfrm>
          <a:prstGeom prst="rect">
            <a:avLst/>
          </a:prstGeom>
        </p:spPr>
      </p:pic>
    </p:spTree>
    <p:extLst>
      <p:ext uri="{BB962C8B-B14F-4D97-AF65-F5344CB8AC3E}">
        <p14:creationId xmlns:p14="http://schemas.microsoft.com/office/powerpoint/2010/main" val="5739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4AE81-3B20-9564-20C7-4C5E20CAC834}"/>
            </a:ext>
          </a:extLst>
        </p:cNvPr>
        <p:cNvGrpSpPr/>
        <p:nvPr/>
      </p:nvGrpSpPr>
      <p:grpSpPr>
        <a:xfrm>
          <a:off x="0" y="0"/>
          <a:ext cx="0" cy="0"/>
          <a:chOff x="0" y="0"/>
          <a:chExt cx="0" cy="0"/>
        </a:xfrm>
      </p:grpSpPr>
      <p:pic>
        <p:nvPicPr>
          <p:cNvPr id="22" name="Picture 21">
            <a:extLst>
              <a:ext uri="{FF2B5EF4-FFF2-40B4-BE49-F238E27FC236}">
                <a16:creationId xmlns:a16="http://schemas.microsoft.com/office/drawing/2014/main" id="{AFE57AA8-ADBE-C49E-EA33-89D9B3EB75CB}"/>
              </a:ext>
            </a:extLst>
          </p:cNvPr>
          <p:cNvPicPr>
            <a:picLocks noChangeAspect="1"/>
          </p:cNvPicPr>
          <p:nvPr/>
        </p:nvPicPr>
        <p:blipFill>
          <a:blip r:embed="rId3">
            <a:clrChange>
              <a:clrFrom>
                <a:srgbClr val="FFFFFF"/>
              </a:clrFrom>
              <a:clrTo>
                <a:srgbClr val="FFFFFF">
                  <a:alpha val="0"/>
                </a:srgbClr>
              </a:clrTo>
            </a:clrChange>
          </a:blip>
          <a:srcRect t="4282"/>
          <a:stretch/>
        </p:blipFill>
        <p:spPr>
          <a:xfrm>
            <a:off x="38100" y="1813848"/>
            <a:ext cx="12115800" cy="4690178"/>
          </a:xfrm>
          <a:prstGeom prst="rect">
            <a:avLst/>
          </a:prstGeom>
        </p:spPr>
      </p:pic>
      <p:sp>
        <p:nvSpPr>
          <p:cNvPr id="2" name="Title 1">
            <a:extLst>
              <a:ext uri="{FF2B5EF4-FFF2-40B4-BE49-F238E27FC236}">
                <a16:creationId xmlns:a16="http://schemas.microsoft.com/office/drawing/2014/main" id="{0A33E5A5-57FA-5931-DA3B-689EAC40E478}"/>
              </a:ext>
            </a:extLst>
          </p:cNvPr>
          <p:cNvSpPr>
            <a:spLocks noGrp="1"/>
          </p:cNvSpPr>
          <p:nvPr>
            <p:ph type="title"/>
          </p:nvPr>
        </p:nvSpPr>
        <p:spPr/>
        <p:txBody>
          <a:bodyPr/>
          <a:lstStyle/>
          <a:p>
            <a:r>
              <a:rPr lang="en-US" dirty="0"/>
              <a:t>Analysis of Information Models – MPPS</a:t>
            </a:r>
          </a:p>
        </p:txBody>
      </p:sp>
      <p:sp>
        <p:nvSpPr>
          <p:cNvPr id="4" name="Date Placeholder 3">
            <a:extLst>
              <a:ext uri="{FF2B5EF4-FFF2-40B4-BE49-F238E27FC236}">
                <a16:creationId xmlns:a16="http://schemas.microsoft.com/office/drawing/2014/main" id="{527FBFE9-6B24-4212-D8EE-447E6239476F}"/>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A4CDABC2-037C-D919-2BA3-75ABB8D6854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C9EBC5FF-3817-5E01-5D20-FC6B3C6CB5EA}"/>
              </a:ext>
            </a:extLst>
          </p:cNvPr>
          <p:cNvSpPr>
            <a:spLocks noGrp="1"/>
          </p:cNvSpPr>
          <p:nvPr>
            <p:ph type="sldNum" sz="quarter" idx="4"/>
          </p:nvPr>
        </p:nvSpPr>
        <p:spPr/>
        <p:txBody>
          <a:bodyPr/>
          <a:lstStyle/>
          <a:p>
            <a:fld id="{D57F1E4F-1CFF-5643-939E-217C01CDF565}" type="slidenum">
              <a:rPr lang="en-US" smtClean="0"/>
              <a:pPr/>
              <a:t>6</a:t>
            </a:fld>
            <a:endParaRPr lang="en-US" dirty="0"/>
          </a:p>
        </p:txBody>
      </p:sp>
      <p:sp>
        <p:nvSpPr>
          <p:cNvPr id="15" name="TextBox 14">
            <a:extLst>
              <a:ext uri="{FF2B5EF4-FFF2-40B4-BE49-F238E27FC236}">
                <a16:creationId xmlns:a16="http://schemas.microsoft.com/office/drawing/2014/main" id="{1E5E070C-3338-F857-9F44-CF04C8BB4281}"/>
              </a:ext>
            </a:extLst>
          </p:cNvPr>
          <p:cNvSpPr txBox="1"/>
          <p:nvPr/>
        </p:nvSpPr>
        <p:spPr>
          <a:xfrm>
            <a:off x="3240569" y="5090901"/>
            <a:ext cx="2222178" cy="1631216"/>
          </a:xfrm>
          <a:prstGeom prst="rect">
            <a:avLst/>
          </a:prstGeom>
          <a:noFill/>
        </p:spPr>
        <p:txBody>
          <a:bodyPr wrap="square" rtlCol="0">
            <a:spAutoFit/>
          </a:bodyPr>
          <a:lstStyle/>
          <a:p>
            <a:r>
              <a:rPr lang="en-US" sz="1000" b="1" dirty="0"/>
              <a:t>Lacking in UPS</a:t>
            </a:r>
          </a:p>
          <a:p>
            <a:r>
              <a:rPr lang="en-US" sz="1000" i="1" dirty="0"/>
              <a:t>Modules/Sequences</a:t>
            </a:r>
          </a:p>
          <a:p>
            <a:r>
              <a:rPr lang="en-US" sz="1000" dirty="0"/>
              <a:t>Referenced Patient</a:t>
            </a:r>
          </a:p>
          <a:p>
            <a:r>
              <a:rPr lang="en-US" sz="1000" dirty="0"/>
              <a:t>Referenced Study</a:t>
            </a:r>
          </a:p>
          <a:p>
            <a:r>
              <a:rPr lang="en-US" sz="1000" dirty="0"/>
              <a:t>…</a:t>
            </a:r>
          </a:p>
          <a:p>
            <a:endParaRPr lang="en-US" sz="1000" dirty="0"/>
          </a:p>
          <a:p>
            <a:r>
              <a:rPr lang="en-US" sz="1000" i="1" dirty="0"/>
              <a:t>Attributes</a:t>
            </a:r>
          </a:p>
          <a:p>
            <a:r>
              <a:rPr lang="en-US" sz="1000" dirty="0"/>
              <a:t>Scheduled Procedure Step ID</a:t>
            </a:r>
          </a:p>
          <a:p>
            <a:r>
              <a:rPr lang="en-US" sz="1000" dirty="0"/>
              <a:t>Scheduled Procedure Step Description</a:t>
            </a:r>
          </a:p>
          <a:p>
            <a:r>
              <a:rPr lang="en-US" sz="1000" dirty="0"/>
              <a:t>…</a:t>
            </a:r>
          </a:p>
        </p:txBody>
      </p:sp>
      <p:sp>
        <p:nvSpPr>
          <p:cNvPr id="12" name="TextBox 11">
            <a:extLst>
              <a:ext uri="{FF2B5EF4-FFF2-40B4-BE49-F238E27FC236}">
                <a16:creationId xmlns:a16="http://schemas.microsoft.com/office/drawing/2014/main" id="{F66FF209-2377-25BD-BF08-73EE53A5B6CB}"/>
              </a:ext>
            </a:extLst>
          </p:cNvPr>
          <p:cNvSpPr txBox="1"/>
          <p:nvPr/>
        </p:nvSpPr>
        <p:spPr>
          <a:xfrm>
            <a:off x="5745464" y="5846112"/>
            <a:ext cx="3764615" cy="1015663"/>
          </a:xfrm>
          <a:prstGeom prst="rect">
            <a:avLst/>
          </a:prstGeom>
          <a:noFill/>
        </p:spPr>
        <p:txBody>
          <a:bodyPr wrap="square" rtlCol="0">
            <a:spAutoFit/>
          </a:bodyPr>
          <a:lstStyle/>
          <a:p>
            <a:r>
              <a:rPr lang="en-US" sz="1000" b="1" dirty="0"/>
              <a:t>Incompatibility</a:t>
            </a:r>
            <a:br>
              <a:rPr lang="en-US" sz="1000" dirty="0"/>
            </a:br>
            <a:r>
              <a:rPr lang="en-US" sz="1000" dirty="0"/>
              <a:t>Mapping from MPPS’ Performed Procedure Step Discontinuation Reason Code Sequence to / from UPS’ Procedure Step Discontinuation Reason Code Sequence is possible, as both allow for multiple codes, but in MPPS there is one ‘primary’ code with possible equivalents, while UPS does not state how the codes are related.</a:t>
            </a:r>
          </a:p>
        </p:txBody>
      </p:sp>
      <p:sp>
        <p:nvSpPr>
          <p:cNvPr id="13" name="TextBox 12">
            <a:extLst>
              <a:ext uri="{FF2B5EF4-FFF2-40B4-BE49-F238E27FC236}">
                <a16:creationId xmlns:a16="http://schemas.microsoft.com/office/drawing/2014/main" id="{8511AF5A-31CD-CAB0-19EC-42384E177724}"/>
              </a:ext>
            </a:extLst>
          </p:cNvPr>
          <p:cNvSpPr txBox="1"/>
          <p:nvPr/>
        </p:nvSpPr>
        <p:spPr>
          <a:xfrm>
            <a:off x="347742" y="2491274"/>
            <a:ext cx="2862896" cy="861774"/>
          </a:xfrm>
          <a:prstGeom prst="rect">
            <a:avLst/>
          </a:prstGeom>
          <a:noFill/>
        </p:spPr>
        <p:txBody>
          <a:bodyPr wrap="square" rtlCol="0">
            <a:spAutoFit/>
          </a:bodyPr>
          <a:lstStyle/>
          <a:p>
            <a:r>
              <a:rPr lang="en-US" sz="1000" b="1" dirty="0"/>
              <a:t>Incompatibility</a:t>
            </a:r>
          </a:p>
          <a:p>
            <a:r>
              <a:rPr lang="en-US" sz="1000" dirty="0"/>
              <a:t>Is mapping from MPPS’ Performed Procedure Step Status DISCONTINUED to / from UPS’ Procedure Step State CANCELLED semantically correct? And what about the SCHEDULED value?</a:t>
            </a:r>
          </a:p>
        </p:txBody>
      </p:sp>
      <p:pic>
        <p:nvPicPr>
          <p:cNvPr id="20" name="Picture 19">
            <a:extLst>
              <a:ext uri="{FF2B5EF4-FFF2-40B4-BE49-F238E27FC236}">
                <a16:creationId xmlns:a16="http://schemas.microsoft.com/office/drawing/2014/main" id="{61B60F1A-473A-34DA-36DD-F99CEA4160F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0" y="1776892"/>
            <a:ext cx="4351658" cy="634617"/>
          </a:xfrm>
          <a:prstGeom prst="rect">
            <a:avLst/>
          </a:prstGeom>
        </p:spPr>
      </p:pic>
    </p:spTree>
    <p:extLst>
      <p:ext uri="{BB962C8B-B14F-4D97-AF65-F5344CB8AC3E}">
        <p14:creationId xmlns:p14="http://schemas.microsoft.com/office/powerpoint/2010/main" val="103761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866B2-4BD0-996E-9494-3DFAC4C1FF08}"/>
            </a:ext>
          </a:extLst>
        </p:cNvPr>
        <p:cNvGrpSpPr/>
        <p:nvPr/>
      </p:nvGrpSpPr>
      <p:grpSpPr>
        <a:xfrm>
          <a:off x="0" y="0"/>
          <a:ext cx="0" cy="0"/>
          <a:chOff x="0" y="0"/>
          <a:chExt cx="0" cy="0"/>
        </a:xfrm>
      </p:grpSpPr>
      <p:pic>
        <p:nvPicPr>
          <p:cNvPr id="17" name="Picture 16">
            <a:extLst>
              <a:ext uri="{FF2B5EF4-FFF2-40B4-BE49-F238E27FC236}">
                <a16:creationId xmlns:a16="http://schemas.microsoft.com/office/drawing/2014/main" id="{EBE543B9-E8A9-FE15-1B7C-989B71FE470C}"/>
              </a:ext>
            </a:extLst>
          </p:cNvPr>
          <p:cNvPicPr>
            <a:picLocks noChangeAspect="1"/>
          </p:cNvPicPr>
          <p:nvPr/>
        </p:nvPicPr>
        <p:blipFill>
          <a:blip r:embed="rId2">
            <a:clrChange>
              <a:clrFrom>
                <a:srgbClr val="FFFFFF"/>
              </a:clrFrom>
              <a:clrTo>
                <a:srgbClr val="FFFFFF">
                  <a:alpha val="0"/>
                </a:srgbClr>
              </a:clrTo>
            </a:clrChange>
          </a:blip>
          <a:srcRect t="2769"/>
          <a:stretch/>
        </p:blipFill>
        <p:spPr>
          <a:xfrm>
            <a:off x="1418861" y="1813058"/>
            <a:ext cx="9354278" cy="5044941"/>
          </a:xfrm>
          <a:prstGeom prst="rect">
            <a:avLst/>
          </a:prstGeom>
        </p:spPr>
      </p:pic>
      <p:sp>
        <p:nvSpPr>
          <p:cNvPr id="2" name="Title 1">
            <a:extLst>
              <a:ext uri="{FF2B5EF4-FFF2-40B4-BE49-F238E27FC236}">
                <a16:creationId xmlns:a16="http://schemas.microsoft.com/office/drawing/2014/main" id="{F2DEE411-B302-9A99-BA9B-3E7E626A68E3}"/>
              </a:ext>
            </a:extLst>
          </p:cNvPr>
          <p:cNvSpPr>
            <a:spLocks noGrp="1"/>
          </p:cNvSpPr>
          <p:nvPr>
            <p:ph type="title"/>
          </p:nvPr>
        </p:nvSpPr>
        <p:spPr/>
        <p:txBody>
          <a:bodyPr/>
          <a:lstStyle/>
          <a:p>
            <a:r>
              <a:rPr lang="en-US" dirty="0"/>
              <a:t>Analysis of Information Models – UPS</a:t>
            </a:r>
          </a:p>
        </p:txBody>
      </p:sp>
      <p:sp>
        <p:nvSpPr>
          <p:cNvPr id="5" name="Footer Placeholder 4">
            <a:extLst>
              <a:ext uri="{FF2B5EF4-FFF2-40B4-BE49-F238E27FC236}">
                <a16:creationId xmlns:a16="http://schemas.microsoft.com/office/drawing/2014/main" id="{018D7DF8-6FBC-4799-C44D-A241ACAA1B6E}"/>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AFA87EBF-F70F-4E52-A68A-FFEA36B79FC4}"/>
              </a:ext>
            </a:extLst>
          </p:cNvPr>
          <p:cNvSpPr>
            <a:spLocks noGrp="1"/>
          </p:cNvSpPr>
          <p:nvPr>
            <p:ph type="sldNum" sz="quarter" idx="4"/>
          </p:nvPr>
        </p:nvSpPr>
        <p:spPr/>
        <p:txBody>
          <a:bodyPr/>
          <a:lstStyle/>
          <a:p>
            <a:fld id="{D57F1E4F-1CFF-5643-939E-217C01CDF565}" type="slidenum">
              <a:rPr lang="en-US" smtClean="0"/>
              <a:pPr/>
              <a:t>7</a:t>
            </a:fld>
            <a:endParaRPr lang="en-US" dirty="0"/>
          </a:p>
        </p:txBody>
      </p:sp>
      <p:sp>
        <p:nvSpPr>
          <p:cNvPr id="15" name="TextBox 14">
            <a:extLst>
              <a:ext uri="{FF2B5EF4-FFF2-40B4-BE49-F238E27FC236}">
                <a16:creationId xmlns:a16="http://schemas.microsoft.com/office/drawing/2014/main" id="{BE40F0A6-988F-BA70-0A6E-75CACF1A53B5}"/>
              </a:ext>
            </a:extLst>
          </p:cNvPr>
          <p:cNvSpPr txBox="1"/>
          <p:nvPr/>
        </p:nvSpPr>
        <p:spPr>
          <a:xfrm>
            <a:off x="10042077" y="1753956"/>
            <a:ext cx="1986441" cy="1631216"/>
          </a:xfrm>
          <a:prstGeom prst="rect">
            <a:avLst/>
          </a:prstGeom>
          <a:noFill/>
        </p:spPr>
        <p:txBody>
          <a:bodyPr wrap="none" rtlCol="0">
            <a:spAutoFit/>
          </a:bodyPr>
          <a:lstStyle/>
          <a:p>
            <a:r>
              <a:rPr lang="en-US" sz="1000" b="1" dirty="0"/>
              <a:t>Lacking in MWL/MPPS</a:t>
            </a:r>
          </a:p>
          <a:p>
            <a:r>
              <a:rPr lang="en-US" sz="1000" i="1" dirty="0"/>
              <a:t>Modules/Sequences</a:t>
            </a:r>
          </a:p>
          <a:p>
            <a:r>
              <a:rPr lang="en-US" sz="1000" dirty="0"/>
              <a:t>…</a:t>
            </a:r>
          </a:p>
          <a:p>
            <a:endParaRPr lang="en-US" sz="1000" dirty="0"/>
          </a:p>
          <a:p>
            <a:r>
              <a:rPr lang="en-US" sz="1000" i="1" dirty="0"/>
              <a:t>Attributes</a:t>
            </a:r>
          </a:p>
          <a:p>
            <a:r>
              <a:rPr lang="en-US" sz="1000" dirty="0"/>
              <a:t>* Alternative Calendar *</a:t>
            </a:r>
          </a:p>
          <a:p>
            <a:r>
              <a:rPr lang="en-US" sz="1000" dirty="0"/>
              <a:t>* Progress *</a:t>
            </a:r>
          </a:p>
          <a:p>
            <a:r>
              <a:rPr lang="en-US" sz="1000" dirty="0"/>
              <a:t>* Cancellation *</a:t>
            </a:r>
          </a:p>
          <a:p>
            <a:r>
              <a:rPr lang="en-US" sz="1000" i="1" dirty="0"/>
              <a:t>Scheduled </a:t>
            </a:r>
            <a:r>
              <a:rPr lang="en-US" sz="1000" dirty="0"/>
              <a:t>Procedure Step Priority</a:t>
            </a:r>
          </a:p>
          <a:p>
            <a:r>
              <a:rPr lang="en-US" sz="1000" dirty="0"/>
              <a:t>…</a:t>
            </a:r>
          </a:p>
        </p:txBody>
      </p:sp>
      <p:sp>
        <p:nvSpPr>
          <p:cNvPr id="8" name="TextBox 7">
            <a:extLst>
              <a:ext uri="{FF2B5EF4-FFF2-40B4-BE49-F238E27FC236}">
                <a16:creationId xmlns:a16="http://schemas.microsoft.com/office/drawing/2014/main" id="{69A1AC9B-0E15-C79B-1632-D27B04DEF809}"/>
              </a:ext>
            </a:extLst>
          </p:cNvPr>
          <p:cNvSpPr txBox="1"/>
          <p:nvPr/>
        </p:nvSpPr>
        <p:spPr>
          <a:xfrm>
            <a:off x="10042077" y="5133841"/>
            <a:ext cx="2045753" cy="861774"/>
          </a:xfrm>
          <a:prstGeom prst="rect">
            <a:avLst/>
          </a:prstGeom>
          <a:noFill/>
        </p:spPr>
        <p:txBody>
          <a:bodyPr wrap="none" rtlCol="0">
            <a:spAutoFit/>
          </a:bodyPr>
          <a:lstStyle/>
          <a:p>
            <a:r>
              <a:rPr lang="en-US" sz="1000" i="1" dirty="0"/>
              <a:t>Attribute Keys</a:t>
            </a:r>
          </a:p>
          <a:p>
            <a:r>
              <a:rPr lang="en-US" sz="1000" dirty="0"/>
              <a:t>For many attributes in ‘shared’</a:t>
            </a:r>
          </a:p>
          <a:p>
            <a:r>
              <a:rPr lang="en-US" sz="1000" dirty="0"/>
              <a:t>modules, keys have been defined</a:t>
            </a:r>
          </a:p>
          <a:p>
            <a:r>
              <a:rPr lang="en-US" sz="1000" dirty="0"/>
              <a:t>differently (MWL: O and 2 or 3 and</a:t>
            </a:r>
            <a:br>
              <a:rPr lang="en-US" sz="1000" dirty="0"/>
            </a:br>
            <a:r>
              <a:rPr lang="en-US" sz="1000" dirty="0"/>
              <a:t>UPS - and -.</a:t>
            </a:r>
          </a:p>
        </p:txBody>
      </p:sp>
      <p:sp>
        <p:nvSpPr>
          <p:cNvPr id="10" name="TextBox 9">
            <a:extLst>
              <a:ext uri="{FF2B5EF4-FFF2-40B4-BE49-F238E27FC236}">
                <a16:creationId xmlns:a16="http://schemas.microsoft.com/office/drawing/2014/main" id="{D65F3B99-AA1C-5F80-64D9-AFD72953A711}"/>
              </a:ext>
            </a:extLst>
          </p:cNvPr>
          <p:cNvSpPr txBox="1"/>
          <p:nvPr/>
        </p:nvSpPr>
        <p:spPr>
          <a:xfrm>
            <a:off x="10042077" y="3352055"/>
            <a:ext cx="2042547" cy="1785104"/>
          </a:xfrm>
          <a:prstGeom prst="rect">
            <a:avLst/>
          </a:prstGeom>
          <a:noFill/>
        </p:spPr>
        <p:txBody>
          <a:bodyPr wrap="none" rtlCol="0">
            <a:spAutoFit/>
          </a:bodyPr>
          <a:lstStyle/>
          <a:p>
            <a:r>
              <a:rPr lang="en-US" sz="1000" b="1" dirty="0"/>
              <a:t>Incompatibilities</a:t>
            </a:r>
          </a:p>
          <a:p>
            <a:r>
              <a:rPr lang="en-US" sz="1000" i="1" dirty="0"/>
              <a:t>Cardinality</a:t>
            </a:r>
          </a:p>
          <a:p>
            <a:r>
              <a:rPr lang="en-US" sz="1000" dirty="0"/>
              <a:t>In MWL Imaging Service Request</a:t>
            </a:r>
            <a:br>
              <a:rPr lang="en-US" sz="1000" dirty="0"/>
            </a:br>
            <a:r>
              <a:rPr lang="en-US" sz="1000" dirty="0"/>
              <a:t>has a 1:1 relationship, while in UPS</a:t>
            </a:r>
          </a:p>
          <a:p>
            <a:r>
              <a:rPr lang="en-US" sz="1000" dirty="0"/>
              <a:t>Referenced Request has a 1:n</a:t>
            </a:r>
          </a:p>
          <a:p>
            <a:r>
              <a:rPr lang="en-US" sz="1000" dirty="0"/>
              <a:t>Relationship.</a:t>
            </a:r>
          </a:p>
          <a:p>
            <a:endParaRPr lang="en-US" sz="1000" dirty="0"/>
          </a:p>
          <a:p>
            <a:r>
              <a:rPr lang="en-US" sz="1000" dirty="0">
                <a:highlight>
                  <a:srgbClr val="FFFF00"/>
                </a:highlight>
              </a:rPr>
              <a:t>In MWL the Performed Procedure</a:t>
            </a:r>
          </a:p>
          <a:p>
            <a:r>
              <a:rPr lang="en-US" sz="1000" dirty="0"/>
              <a:t>Step has a 1:1 relationship, while in</a:t>
            </a:r>
          </a:p>
          <a:p>
            <a:r>
              <a:rPr lang="en-US" sz="1000" dirty="0"/>
              <a:t>UPS the Performed Procedure Step</a:t>
            </a:r>
          </a:p>
          <a:p>
            <a:r>
              <a:rPr lang="en-US" sz="1000" dirty="0"/>
              <a:t>has a 1:n relationship.</a:t>
            </a:r>
          </a:p>
        </p:txBody>
      </p:sp>
      <p:pic>
        <p:nvPicPr>
          <p:cNvPr id="19" name="Picture 18">
            <a:extLst>
              <a:ext uri="{FF2B5EF4-FFF2-40B4-BE49-F238E27FC236}">
                <a16:creationId xmlns:a16="http://schemas.microsoft.com/office/drawing/2014/main" id="{314BA536-5B92-A9EF-252D-3DD6E514AB8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0" y="1795495"/>
            <a:ext cx="2938656" cy="620680"/>
          </a:xfrm>
          <a:prstGeom prst="rect">
            <a:avLst/>
          </a:prstGeom>
        </p:spPr>
      </p:pic>
    </p:spTree>
    <p:extLst>
      <p:ext uri="{BB962C8B-B14F-4D97-AF65-F5344CB8AC3E}">
        <p14:creationId xmlns:p14="http://schemas.microsoft.com/office/powerpoint/2010/main" val="203616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275B-F4E0-04FC-3EE4-6FE1F70BA1F7}"/>
              </a:ext>
            </a:extLst>
          </p:cNvPr>
          <p:cNvSpPr>
            <a:spLocks noGrp="1"/>
          </p:cNvSpPr>
          <p:nvPr>
            <p:ph type="title"/>
          </p:nvPr>
        </p:nvSpPr>
        <p:spPr/>
        <p:txBody>
          <a:bodyPr/>
          <a:lstStyle/>
          <a:p>
            <a:r>
              <a:rPr lang="en-US" dirty="0"/>
              <a:t>DICOMweb MWL/MPPS Examples</a:t>
            </a:r>
          </a:p>
        </p:txBody>
      </p:sp>
      <p:sp>
        <p:nvSpPr>
          <p:cNvPr id="4" name="Date Placeholder 3">
            <a:extLst>
              <a:ext uri="{FF2B5EF4-FFF2-40B4-BE49-F238E27FC236}">
                <a16:creationId xmlns:a16="http://schemas.microsoft.com/office/drawing/2014/main" id="{C8ED45C3-9A6F-3597-4CF1-3D5AA4EC8420}"/>
              </a:ext>
            </a:extLst>
          </p:cNvPr>
          <p:cNvSpPr>
            <a:spLocks noGrp="1"/>
          </p:cNvSpPr>
          <p:nvPr>
            <p:ph type="dt" sz="half" idx="2"/>
          </p:nvPr>
        </p:nvSpPr>
        <p:spPr/>
        <p:txBody>
          <a:bodyPr/>
          <a:lstStyle/>
          <a:p>
            <a:r>
              <a:rPr lang="en-US" noProof="0" dirty="0"/>
              <a:t>November 2024</a:t>
            </a:r>
          </a:p>
        </p:txBody>
      </p:sp>
      <p:sp>
        <p:nvSpPr>
          <p:cNvPr id="5" name="Footer Placeholder 4">
            <a:extLst>
              <a:ext uri="{FF2B5EF4-FFF2-40B4-BE49-F238E27FC236}">
                <a16:creationId xmlns:a16="http://schemas.microsoft.com/office/drawing/2014/main" id="{2CA544AF-E044-A73E-1C8D-25AFABD966D3}"/>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B59582FA-EB5A-8872-2A45-EE6A477EFFF6}"/>
              </a:ext>
            </a:extLst>
          </p:cNvPr>
          <p:cNvSpPr>
            <a:spLocks noGrp="1"/>
          </p:cNvSpPr>
          <p:nvPr>
            <p:ph type="sldNum" sz="quarter" idx="4"/>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28806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E491-9D23-EBF6-20F2-C2AAACC6236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BFFE031-52FD-04D8-E3F0-C4C0B28BE34C}"/>
              </a:ext>
            </a:extLst>
          </p:cNvPr>
          <p:cNvSpPr>
            <a:spLocks noGrp="1"/>
          </p:cNvSpPr>
          <p:nvPr>
            <p:ph idx="1"/>
          </p:nvPr>
        </p:nvSpPr>
        <p:spPr>
          <a:xfrm>
            <a:off x="581192" y="2180496"/>
            <a:ext cx="11029615" cy="4400724"/>
          </a:xfrm>
        </p:spPr>
        <p:txBody>
          <a:bodyPr>
            <a:normAutofit fontScale="77500" lnSpcReduction="20000"/>
          </a:bodyPr>
          <a:lstStyle/>
          <a:p>
            <a:r>
              <a:rPr lang="en-US" dirty="0"/>
              <a:t>Mapping DIMSE MWL/MPPS to UPS(-RS) and vice versa has insurmountable problems, related to</a:t>
            </a:r>
          </a:p>
          <a:p>
            <a:pPr lvl="1"/>
            <a:r>
              <a:rPr lang="en-US" dirty="0"/>
              <a:t>Compatibility – taking away incompatibilities would require a) breaking changes and b) a tremendous amount of work (which would be beyond the scope of this supplement)</a:t>
            </a:r>
          </a:p>
          <a:p>
            <a:pPr lvl="1"/>
            <a:r>
              <a:rPr lang="en-US" dirty="0"/>
              <a:t>Efficiency – mapping all attributes in both directions would require a large amount of effort (even after having made the information models compatible)</a:t>
            </a:r>
          </a:p>
          <a:p>
            <a:pPr lvl="2"/>
            <a:r>
              <a:rPr lang="en-US" dirty="0"/>
              <a:t>Sticking the head in the sand by ignoring the inherent complexities and ‘just’ looking at some straightforward use cases will give the wrong impression (and will lead to backtracking, and not just one time)</a:t>
            </a:r>
          </a:p>
          <a:p>
            <a:pPr lvl="1"/>
            <a:r>
              <a:rPr lang="en-US" dirty="0"/>
              <a:t>Usability – it would result in a specification that is very complex to use, aiming for low adoption to begin with</a:t>
            </a:r>
          </a:p>
          <a:p>
            <a:pPr lvl="1"/>
            <a:r>
              <a:rPr lang="en-US" dirty="0"/>
              <a:t>Implementing proxies (for hybrid settings with DIMSE and DICOMweb systems) would be very cumbersome and error-prone due to the huge amount of details</a:t>
            </a:r>
          </a:p>
          <a:p>
            <a:r>
              <a:rPr lang="en-US" dirty="0"/>
              <a:t>It is, however, relatively straightforward to map DIMSE MWL/MPPS to </a:t>
            </a:r>
            <a:r>
              <a:rPr lang="en-US" i="1" dirty="0"/>
              <a:t>new </a:t>
            </a:r>
            <a:r>
              <a:rPr lang="en-US" dirty="0"/>
              <a:t>DICOMweb services and resources, e.g.</a:t>
            </a:r>
          </a:p>
          <a:p>
            <a:pPr marL="542925" lvl="1" indent="-219075">
              <a:tabLst>
                <a:tab pos="2509838" algn="l"/>
              </a:tabLst>
            </a:pPr>
            <a:r>
              <a:rPr lang="en-US" sz="1400" dirty="0"/>
              <a:t>C-FIND</a:t>
            </a:r>
            <a:r>
              <a:rPr lang="en-US" sz="1400" baseline="-25000" dirty="0"/>
              <a:t>MWL</a:t>
            </a:r>
            <a:r>
              <a:rPr lang="en-US" sz="1400" dirty="0"/>
              <a:t>	</a:t>
            </a:r>
            <a:r>
              <a:rPr lang="en-US" sz="1200" dirty="0">
                <a:latin typeface="Courier New" panose="02070309020205020404" pitchFamily="49" charset="0"/>
                <a:cs typeface="Courier New" panose="02070309020205020404" pitchFamily="49" charset="0"/>
              </a:rPr>
              <a:t>GET    SP /modality-worklist?{&amp;match*}{&amp;</a:t>
            </a:r>
            <a:r>
              <a:rPr lang="en-US" sz="1200" dirty="0" err="1">
                <a:latin typeface="Courier New" panose="02070309020205020404" pitchFamily="49" charset="0"/>
                <a:cs typeface="Courier New" panose="02070309020205020404" pitchFamily="49" charset="0"/>
              </a:rPr>
              <a:t>includefield</a:t>
            </a:r>
            <a:r>
              <a:rPr lang="en-US" sz="1200" dirty="0">
                <a:latin typeface="Courier New" panose="02070309020205020404" pitchFamily="49" charset="0"/>
                <a:cs typeface="Courier New" panose="02070309020205020404" pitchFamily="49" charset="0"/>
              </a:rPr>
              <a:t>}{&amp;</a:t>
            </a:r>
            <a:r>
              <a:rPr lang="en-US" sz="1200" dirty="0" err="1">
                <a:latin typeface="Courier New" panose="02070309020205020404" pitchFamily="49" charset="0"/>
                <a:cs typeface="Courier New" panose="02070309020205020404" pitchFamily="49" charset="0"/>
              </a:rPr>
              <a:t>fuzzymatching</a:t>
            </a:r>
            <a:r>
              <a:rPr lang="en-US" sz="1200" dirty="0">
                <a:latin typeface="Courier New" panose="02070309020205020404" pitchFamily="49" charset="0"/>
                <a:cs typeface="Courier New" panose="02070309020205020404" pitchFamily="49" charset="0"/>
              </a:rPr>
              <a:t>}{&amp;offset}{&amp;limit} SP version CRLF</a:t>
            </a:r>
            <a:endParaRPr lang="en-US" sz="1400" dirty="0">
              <a:latin typeface="Courier New" panose="02070309020205020404" pitchFamily="49" charset="0"/>
              <a:cs typeface="Courier New" panose="02070309020205020404" pitchFamily="49" charset="0"/>
            </a:endParaRPr>
          </a:p>
          <a:p>
            <a:pPr marL="542925" lvl="1" indent="-219075">
              <a:tabLst>
                <a:tab pos="2509838" algn="l"/>
              </a:tabLst>
            </a:pPr>
            <a:r>
              <a:rPr lang="en-US" sz="1400" dirty="0"/>
              <a:t>N-CREATE</a:t>
            </a:r>
            <a:r>
              <a:rPr lang="en-US" sz="1400" baseline="-25000" dirty="0"/>
              <a:t>MPPS</a:t>
            </a:r>
            <a:r>
              <a:rPr lang="en-US" sz="1400" dirty="0"/>
              <a:t>	</a:t>
            </a:r>
            <a:r>
              <a:rPr lang="en-US" sz="1200">
                <a:latin typeface="Courier New" panose="02070309020205020404" pitchFamily="49" charset="0"/>
                <a:cs typeface="Courier New" panose="02070309020205020404" pitchFamily="49" charset="0"/>
              </a:rPr>
              <a:t>PUT    </a:t>
            </a:r>
            <a:r>
              <a:rPr lang="en-US" sz="1200" dirty="0">
                <a:latin typeface="Courier New" panose="02070309020205020404" pitchFamily="49" charset="0"/>
                <a:cs typeface="Courier New" panose="02070309020205020404" pitchFamily="49" charset="0"/>
              </a:rPr>
              <a:t>SP /modality-performed-procedure-steps/{</a:t>
            </a:r>
            <a:r>
              <a:rPr lang="en-US" sz="1200" dirty="0" err="1">
                <a:latin typeface="Courier New" panose="02070309020205020404" pitchFamily="49" charset="0"/>
                <a:cs typeface="Courier New" panose="02070309020205020404" pitchFamily="49" charset="0"/>
              </a:rPr>
              <a:t>mppsUID</a:t>
            </a:r>
            <a:r>
              <a:rPr lang="en-US" sz="1200" dirty="0">
                <a:latin typeface="Courier New" panose="02070309020205020404" pitchFamily="49" charset="0"/>
                <a:cs typeface="Courier New" panose="02070309020205020404" pitchFamily="49" charset="0"/>
              </a:rPr>
              <a:t>} SP version CRLF </a:t>
            </a:r>
            <a:r>
              <a:rPr lang="en-US" sz="1200" dirty="0" err="1">
                <a:latin typeface="Courier New" panose="02070309020205020404" pitchFamily="49" charset="0"/>
                <a:cs typeface="Courier New" panose="02070309020205020404" pitchFamily="49" charset="0"/>
              </a:rPr>
              <a:t>CRLF</a:t>
            </a:r>
            <a:r>
              <a:rPr lang="en-US" sz="1200" dirty="0">
                <a:latin typeface="Courier New" panose="02070309020205020404" pitchFamily="49" charset="0"/>
                <a:cs typeface="Courier New" panose="02070309020205020404" pitchFamily="49" charset="0"/>
              </a:rPr>
              <a:t> payload</a:t>
            </a:r>
            <a:endParaRPr lang="en-US" sz="1400" dirty="0">
              <a:latin typeface="Courier New" panose="02070309020205020404" pitchFamily="49" charset="0"/>
              <a:cs typeface="Courier New" panose="02070309020205020404" pitchFamily="49" charset="0"/>
            </a:endParaRPr>
          </a:p>
          <a:p>
            <a:pPr marL="542925" lvl="1" indent="-219075">
              <a:tabLst>
                <a:tab pos="2509838" algn="l"/>
              </a:tabLst>
            </a:pPr>
            <a:r>
              <a:rPr lang="en-US" sz="1400" dirty="0"/>
              <a:t>N-SET</a:t>
            </a:r>
            <a:r>
              <a:rPr lang="en-US" sz="1400" baseline="-25000" dirty="0"/>
              <a:t>MPPS</a:t>
            </a:r>
            <a:r>
              <a:rPr lang="en-US" sz="1400" dirty="0"/>
              <a:t>	</a:t>
            </a:r>
            <a:r>
              <a:rPr lang="en-US" sz="1200" dirty="0">
                <a:latin typeface="Courier New" panose="02070309020205020404" pitchFamily="49" charset="0"/>
                <a:cs typeface="Courier New" panose="02070309020205020404" pitchFamily="49" charset="0"/>
              </a:rPr>
              <a:t>PATCH  SP /modality-performed-procedure-steps/{</a:t>
            </a:r>
            <a:r>
              <a:rPr lang="en-US" sz="1200" dirty="0" err="1">
                <a:latin typeface="Courier New" panose="02070309020205020404" pitchFamily="49" charset="0"/>
                <a:cs typeface="Courier New" panose="02070309020205020404" pitchFamily="49" charset="0"/>
              </a:rPr>
              <a:t>mppsUID</a:t>
            </a:r>
            <a:r>
              <a:rPr lang="en-US" sz="1200" dirty="0">
                <a:latin typeface="Courier New" panose="02070309020205020404" pitchFamily="49" charset="0"/>
                <a:cs typeface="Courier New" panose="02070309020205020404" pitchFamily="49" charset="0"/>
              </a:rPr>
              <a:t>} SP version CRLF </a:t>
            </a:r>
            <a:r>
              <a:rPr lang="en-US" sz="1200" dirty="0" err="1">
                <a:latin typeface="Courier New" panose="02070309020205020404" pitchFamily="49" charset="0"/>
                <a:cs typeface="Courier New" panose="02070309020205020404" pitchFamily="49" charset="0"/>
              </a:rPr>
              <a:t>CRLF</a:t>
            </a:r>
            <a:r>
              <a:rPr lang="en-US" sz="1200" dirty="0">
                <a:latin typeface="Courier New" panose="02070309020205020404" pitchFamily="49" charset="0"/>
                <a:cs typeface="Courier New" panose="02070309020205020404" pitchFamily="49" charset="0"/>
              </a:rPr>
              <a:t> payload</a:t>
            </a:r>
            <a:endParaRPr lang="en-US" sz="1400" dirty="0">
              <a:latin typeface="Courier New" panose="02070309020205020404" pitchFamily="49" charset="0"/>
              <a:cs typeface="Courier New" panose="02070309020205020404" pitchFamily="49" charset="0"/>
            </a:endParaRPr>
          </a:p>
          <a:p>
            <a:pPr marL="542925" lvl="1" indent="-219075">
              <a:tabLst>
                <a:tab pos="2509838" algn="l"/>
              </a:tabLst>
            </a:pPr>
            <a:r>
              <a:rPr lang="en-US" sz="1400" dirty="0"/>
              <a:t>N-GET</a:t>
            </a:r>
            <a:r>
              <a:rPr lang="en-US" sz="1400" baseline="-25000" dirty="0"/>
              <a:t>MPPS</a:t>
            </a:r>
            <a:r>
              <a:rPr lang="en-US" sz="1400" dirty="0"/>
              <a:t>	</a:t>
            </a:r>
            <a:r>
              <a:rPr lang="en-US" sz="1200" dirty="0">
                <a:latin typeface="Courier New" panose="02070309020205020404" pitchFamily="49" charset="0"/>
                <a:cs typeface="Courier New" panose="02070309020205020404" pitchFamily="49" charset="0"/>
              </a:rPr>
              <a:t>GET    SP /modality-performed-procedure-steps/{</a:t>
            </a:r>
            <a:r>
              <a:rPr lang="en-US" sz="1200" dirty="0" err="1">
                <a:latin typeface="Courier New" panose="02070309020205020404" pitchFamily="49" charset="0"/>
                <a:cs typeface="Courier New" panose="02070309020205020404" pitchFamily="49" charset="0"/>
              </a:rPr>
              <a:t>mppsUID</a:t>
            </a:r>
            <a:r>
              <a:rPr lang="en-US" sz="1200" dirty="0">
                <a:latin typeface="Courier New" panose="02070309020205020404" pitchFamily="49" charset="0"/>
                <a:cs typeface="Courier New" panose="02070309020205020404" pitchFamily="49" charset="0"/>
              </a:rPr>
              <a:t>} SP version CRLF</a:t>
            </a:r>
            <a:endParaRPr lang="en-US" sz="1400" dirty="0">
              <a:latin typeface="Courier New" panose="02070309020205020404" pitchFamily="49" charset="0"/>
              <a:cs typeface="Courier New" panose="02070309020205020404" pitchFamily="49" charset="0"/>
            </a:endParaRPr>
          </a:p>
          <a:p>
            <a:pPr marL="542925" lvl="1" indent="-219075">
              <a:tabLst>
                <a:tab pos="2509838" algn="l"/>
              </a:tabLst>
            </a:pPr>
            <a:r>
              <a:rPr lang="en-US" sz="1400" dirty="0"/>
              <a:t>N-EVENT-REPORT</a:t>
            </a:r>
            <a:r>
              <a:rPr lang="en-US" sz="1400" baseline="-25000" dirty="0"/>
              <a:t>MPPS</a:t>
            </a:r>
            <a:r>
              <a:rPr lang="en-US" sz="1400" dirty="0"/>
              <a:t>	</a:t>
            </a:r>
            <a:r>
              <a:rPr lang="en-US" sz="1200" dirty="0">
                <a:latin typeface="Courier New" panose="02070309020205020404" pitchFamily="49" charset="0"/>
                <a:cs typeface="Courier New" panose="02070309020205020404" pitchFamily="49" charset="0"/>
              </a:rPr>
              <a:t>POST   SP /modality-performed-procedure-steps/{</a:t>
            </a:r>
            <a:r>
              <a:rPr lang="en-US" sz="1200" dirty="0" err="1">
                <a:latin typeface="Courier New" panose="02070309020205020404" pitchFamily="49" charset="0"/>
                <a:cs typeface="Courier New" panose="02070309020205020404" pitchFamily="49" charset="0"/>
              </a:rPr>
              <a:t>mppsUID</a:t>
            </a:r>
            <a:r>
              <a:rPr lang="en-US" sz="1200" dirty="0">
                <a:latin typeface="Courier New" panose="02070309020205020404" pitchFamily="49" charset="0"/>
                <a:cs typeface="Courier New" panose="02070309020205020404" pitchFamily="49" charset="0"/>
              </a:rPr>
              <a:t>}/subscribe/{</a:t>
            </a:r>
            <a:r>
              <a:rPr lang="en-US" sz="1200" dirty="0" err="1">
                <a:latin typeface="Courier New" panose="02070309020205020404" pitchFamily="49" charset="0"/>
                <a:cs typeface="Courier New" panose="02070309020205020404" pitchFamily="49" charset="0"/>
              </a:rPr>
              <a:t>aetitle</a:t>
            </a:r>
            <a:r>
              <a:rPr lang="en-US" sz="1200" dirty="0">
                <a:latin typeface="Courier New" panose="02070309020205020404" pitchFamily="49" charset="0"/>
                <a:cs typeface="Courier New" panose="02070309020205020404" pitchFamily="49" charset="0"/>
              </a:rPr>
              <a:t>} SP version CRLF</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DELETE SP /modality-performed-procedure-steps/{</a:t>
            </a:r>
            <a:r>
              <a:rPr lang="en-US" sz="1200" dirty="0" err="1">
                <a:latin typeface="Courier New" panose="02070309020205020404" pitchFamily="49" charset="0"/>
                <a:cs typeface="Courier New" panose="02070309020205020404" pitchFamily="49" charset="0"/>
              </a:rPr>
              <a:t>mppsUID</a:t>
            </a:r>
            <a:r>
              <a:rPr lang="en-US" sz="1200" dirty="0">
                <a:latin typeface="Courier New" panose="02070309020205020404" pitchFamily="49" charset="0"/>
                <a:cs typeface="Courier New" panose="02070309020205020404" pitchFamily="49" charset="0"/>
              </a:rPr>
              <a:t>}/subscribe/{</a:t>
            </a:r>
            <a:r>
              <a:rPr lang="en-US" sz="1200" dirty="0" err="1">
                <a:latin typeface="Courier New" panose="02070309020205020404" pitchFamily="49" charset="0"/>
                <a:cs typeface="Courier New" panose="02070309020205020404" pitchFamily="49" charset="0"/>
              </a:rPr>
              <a:t>aetitle</a:t>
            </a:r>
            <a:r>
              <a:rPr lang="en-US" sz="1200" dirty="0">
                <a:latin typeface="Courier New" panose="02070309020205020404" pitchFamily="49" charset="0"/>
                <a:cs typeface="Courier New" panose="02070309020205020404" pitchFamily="49" charset="0"/>
              </a:rPr>
              <a:t>} SP version CRLF</a:t>
            </a:r>
            <a:endParaRPr lang="en-US" sz="1400" dirty="0"/>
          </a:p>
          <a:p>
            <a:pPr marL="218925" indent="-219075"/>
            <a:r>
              <a:rPr lang="en-US" dirty="0"/>
              <a:t>The above would be complete </a:t>
            </a:r>
            <a:r>
              <a:rPr lang="en-US" i="1" dirty="0"/>
              <a:t>by definition</a:t>
            </a:r>
            <a:r>
              <a:rPr lang="en-US" dirty="0"/>
              <a:t>, covering all possible use cases and all inherent complexity</a:t>
            </a:r>
          </a:p>
          <a:p>
            <a:pPr marL="542925" lvl="1" indent="-219075"/>
            <a:r>
              <a:rPr lang="en-US" dirty="0"/>
              <a:t>MPPS Notifications are an intrinsic exception, as there is an issue with the Standard not having specified how SCPs know what SCUs to notify</a:t>
            </a:r>
          </a:p>
          <a:p>
            <a:pPr marL="0" indent="0">
              <a:buNone/>
            </a:pPr>
            <a:r>
              <a:rPr lang="en-US" dirty="0"/>
              <a:t>Therefore, create </a:t>
            </a:r>
            <a:r>
              <a:rPr lang="en-US" i="1" dirty="0"/>
              <a:t>new </a:t>
            </a:r>
            <a:r>
              <a:rPr lang="en-US" dirty="0"/>
              <a:t>Modality Services resources instead of basing ‘MWL-RS’ / ‘MPPS-RS’ on UPS-RS (the DICOMweb Worklist service)</a:t>
            </a:r>
          </a:p>
        </p:txBody>
      </p:sp>
      <p:sp>
        <p:nvSpPr>
          <p:cNvPr id="4" name="Date Placeholder 3">
            <a:extLst>
              <a:ext uri="{FF2B5EF4-FFF2-40B4-BE49-F238E27FC236}">
                <a16:creationId xmlns:a16="http://schemas.microsoft.com/office/drawing/2014/main" id="{92F46E43-B86A-F6E5-8A3F-07AF08847BCB}"/>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E78CC1E9-0EC5-9584-A694-A42D70AFD6EB}"/>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4428C0F6-003F-ECD5-C5A3-B1CCA70A5F49}"/>
              </a:ext>
            </a:extLst>
          </p:cNvPr>
          <p:cNvSpPr>
            <a:spLocks noGrp="1"/>
          </p:cNvSpPr>
          <p:nvPr>
            <p:ph type="sldNum" sz="quarter" idx="4"/>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4094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1933</Words>
  <Application>Microsoft Office PowerPoint</Application>
  <PresentationFormat>Widescreen</PresentationFormat>
  <Paragraphs>248</Paragraphs>
  <Slides>16</Slides>
  <Notes>2</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Gill Sans MT</vt:lpstr>
      <vt:lpstr>Wingdings 2</vt:lpstr>
      <vt:lpstr>Dividend</vt:lpstr>
      <vt:lpstr>DICOMweb Modality Services WG27 Public Comment</vt:lpstr>
      <vt:lpstr>Work item 2023-10-C – DICOMweb Modality Services</vt:lpstr>
      <vt:lpstr>Progress</vt:lpstr>
      <vt:lpstr>Analysis of Information Models – Introduction</vt:lpstr>
      <vt:lpstr>Analysis of Information Models – MWL</vt:lpstr>
      <vt:lpstr>Analysis of Information Models – MPPS</vt:lpstr>
      <vt:lpstr>Analysis of Information Models – UPS</vt:lpstr>
      <vt:lpstr>DICOMweb MWL/MPPS Examples</vt:lpstr>
      <vt:lpstr>Conclusion</vt:lpstr>
      <vt:lpstr>What HTTP Method is to be Used for Updates etc?</vt:lpstr>
      <vt:lpstr>References</vt:lpstr>
      <vt:lpstr>Difference 1 – Undefined Keys</vt:lpstr>
      <vt:lpstr>Difference 2 – Structure of Information Models</vt:lpstr>
      <vt:lpstr>Difference 3 and 4 – Process Models</vt:lpstr>
      <vt:lpstr>Examples of Workflow Communication</vt:lpstr>
      <vt:lpstr>Proposed Approach</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Services</dc:title>
  <dc:subject>First Read</dc:subject>
  <dc:creator/>
  <cp:keywords>DICOMweb Modality Service MWL MPPS</cp:keywords>
  <cp:lastModifiedBy/>
  <cp:revision>1</cp:revision>
  <dcterms:created xsi:type="dcterms:W3CDTF">2023-06-13T16:48:30Z</dcterms:created>
  <dcterms:modified xsi:type="dcterms:W3CDTF">2024-11-04T18:06:34Z</dcterms:modified>
  <cp:category>DICOMweb</cp:category>
</cp:coreProperties>
</file>