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4"/>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Phobos" charset="1" panose="02000503050000020004"/>
      <p:regular r:id="rId10"/>
    </p:embeddedFont>
    <p:embeddedFont>
      <p:font typeface="TT Phobos Bold" charset="1" panose="02000803060000020004"/>
      <p:regular r:id="rId11"/>
    </p:embeddedFont>
    <p:embeddedFont>
      <p:font typeface="TT Phobos Italics" charset="1" panose="02000503080000090004"/>
      <p:regular r:id="rId12"/>
    </p:embeddedFont>
    <p:embeddedFont>
      <p:font typeface="TT Phobos Bold Italics" charset="1" panose="02000803060000090004"/>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
      <p:font typeface="TT Rounds Condensed" charset="1" panose="02000506030000020003"/>
      <p:regular r:id="rId18"/>
    </p:embeddedFont>
    <p:embeddedFont>
      <p:font typeface="TT Rounds Condensed Bold" charset="1" panose="02000806030000020003"/>
      <p:regular r:id="rId19"/>
    </p:embeddedFont>
    <p:embeddedFont>
      <p:font typeface="TT Rounds Condensed Italics" charset="1" panose="02000506030000090003"/>
      <p:regular r:id="rId20"/>
    </p:embeddedFont>
    <p:embeddedFont>
      <p:font typeface="TT Rounds Condensed Bold Italics" charset="1" panose="02000806030000090003"/>
      <p:regular r:id="rId21"/>
    </p:embeddedFont>
    <p:embeddedFont>
      <p:font typeface="TT Rounds Condensed Thin" charset="1" panose="02000503020000020003"/>
      <p:regular r:id="rId22"/>
    </p:embeddedFont>
    <p:embeddedFont>
      <p:font typeface="TT Rounds Condensed Thin Italics" charset="1" panose="02000503020000090003"/>
      <p:regular r:id="rId23"/>
    </p:embeddedFont>
    <p:embeddedFont>
      <p:font typeface="TT Rounds Condensed Heavy" charset="1" panose="02000506030000020003"/>
      <p:regular r:id="rId24"/>
    </p:embeddedFont>
    <p:embeddedFont>
      <p:font typeface="TT Rounds Condensed Heavy Italics" charset="1" panose="0200050600000009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notesMasters/notesMaster1.xml" Type="http://schemas.openxmlformats.org/officeDocument/2006/relationships/notesMaster"/><Relationship Id="rId45" Target="theme/theme2.xml" Type="http://schemas.openxmlformats.org/officeDocument/2006/relationships/theme"/><Relationship Id="rId46" Target="notesSlides/notesSlide1.xml" Type="http://schemas.openxmlformats.org/officeDocument/2006/relationships/notesSlide"/><Relationship Id="rId47" Target="notesSlides/notesSlide2.xml" Type="http://schemas.openxmlformats.org/officeDocument/2006/relationships/notesSlide"/><Relationship Id="rId48" Target="notesSlides/notesSlide3.xml" Type="http://schemas.openxmlformats.org/officeDocument/2006/relationships/notesSlide"/><Relationship Id="rId49" Target="notesSlides/notesSlide4.xml" Type="http://schemas.openxmlformats.org/officeDocument/2006/relationships/notesSlide"/><Relationship Id="rId5" Target="tableStyles.xml" Type="http://schemas.openxmlformats.org/officeDocument/2006/relationships/tableStyles"/><Relationship Id="rId50" Target="notesSlides/notesSlide5.xml" Type="http://schemas.openxmlformats.org/officeDocument/2006/relationships/notesSlide"/><Relationship Id="rId51" Target="notesSlides/notesSlide6.xml" Type="http://schemas.openxmlformats.org/officeDocument/2006/relationships/notesSlide"/><Relationship Id="rId52" Target="notesSlides/notesSlide7.xml" Type="http://schemas.openxmlformats.org/officeDocument/2006/relationships/notesSlide"/><Relationship Id="rId53" Target="notesSlides/notesSlide8.xml" Type="http://schemas.openxmlformats.org/officeDocument/2006/relationships/notesSlide"/><Relationship Id="rId54" Target="notesSlides/notesSlide9.xml" Type="http://schemas.openxmlformats.org/officeDocument/2006/relationships/notesSlide"/><Relationship Id="rId55" Target="notesSlides/notesSlide10.xml" Type="http://schemas.openxmlformats.org/officeDocument/2006/relationships/notesSlide"/><Relationship Id="rId56" Target="notesSlides/notesSlide11.xml" Type="http://schemas.openxmlformats.org/officeDocument/2006/relationships/notesSlide"/><Relationship Id="rId57" Target="notesSlides/notesSlide12.xml" Type="http://schemas.openxmlformats.org/officeDocument/2006/relationships/notesSlide"/><Relationship Id="rId58" Target="notesSlides/notesSlide13.xml" Type="http://schemas.openxmlformats.org/officeDocument/2006/relationships/notesSlide"/><Relationship Id="rId59" Target="notesSlides/notesSlide14.xml" Type="http://schemas.openxmlformats.org/officeDocument/2006/relationships/notesSlide"/><Relationship Id="rId6" Target="fonts/font6.fntdata" Type="http://schemas.openxmlformats.org/officeDocument/2006/relationships/font"/><Relationship Id="rId60" Target="notesSlides/notesSlide15.xml" Type="http://schemas.openxmlformats.org/officeDocument/2006/relationships/notesSlide"/><Relationship Id="rId61" Target="notesSlides/notesSlide16.xml" Type="http://schemas.openxmlformats.org/officeDocument/2006/relationships/notesSlide"/><Relationship Id="rId62" Target="notesSlides/notesSlide17.xml" Type="http://schemas.openxmlformats.org/officeDocument/2006/relationships/notesSlide"/><Relationship Id="rId63" Target="notesSlides/notesSlide18.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72028"/>
            <a:ext cx="4079000" cy="4632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a:t>
            </a:r>
          </a:p>
        </p:txBody>
      </p:sp>
      <p:sp>
        <p:nvSpPr>
          <p:cNvPr name="TextBox 4" id="4"/>
          <p:cNvSpPr txBox="true"/>
          <p:nvPr/>
        </p:nvSpPr>
        <p:spPr>
          <a:xfrm rot="0">
            <a:off x="1008500" y="1698231"/>
            <a:ext cx="16271000"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Job Nexus 360</a:t>
            </a:r>
          </a:p>
        </p:txBody>
      </p:sp>
      <p:sp>
        <p:nvSpPr>
          <p:cNvPr name="TextBox 5" id="5"/>
          <p:cNvSpPr txBox="true"/>
          <p:nvPr/>
        </p:nvSpPr>
        <p:spPr>
          <a:xfrm rot="0">
            <a:off x="622308" y="5529190"/>
            <a:ext cx="7447390" cy="1733550"/>
          </a:xfrm>
          <a:prstGeom prst="rect">
            <a:avLst/>
          </a:prstGeom>
        </p:spPr>
        <p:txBody>
          <a:bodyPr anchor="t" rtlCol="false" tIns="0" lIns="0" bIns="0" rIns="0">
            <a:spAutoFit/>
          </a:bodyPr>
          <a:lstStyle/>
          <a:p>
            <a:pPr algn="just">
              <a:lnSpc>
                <a:spcPts val="3359"/>
              </a:lnSpc>
            </a:pPr>
            <a:r>
              <a:rPr lang="en-US" sz="2799" spc="22">
                <a:solidFill>
                  <a:srgbClr val="000000"/>
                </a:solidFill>
                <a:latin typeface="Arial"/>
              </a:rPr>
              <a:t>Team Details:</a:t>
            </a:r>
          </a:p>
          <a:p>
            <a:pPr algn="just" marL="675640" indent="-337820" lvl="1">
              <a:lnSpc>
                <a:spcPts val="3359"/>
              </a:lnSpc>
              <a:buAutoNum type="arabicPeriod" startAt="1"/>
            </a:pPr>
            <a:r>
              <a:rPr lang="en-US" sz="2799" spc="22">
                <a:solidFill>
                  <a:srgbClr val="000000"/>
                </a:solidFill>
                <a:latin typeface="Arial"/>
              </a:rPr>
              <a:t>B. Krounchidhar (20EG105605)</a:t>
            </a:r>
          </a:p>
          <a:p>
            <a:pPr algn="just" marL="675640" indent="-337820" lvl="1">
              <a:lnSpc>
                <a:spcPts val="3359"/>
              </a:lnSpc>
              <a:buAutoNum type="arabicPeriod" startAt="1"/>
            </a:pPr>
            <a:r>
              <a:rPr lang="en-US" sz="2799" spc="22">
                <a:solidFill>
                  <a:srgbClr val="000000"/>
                </a:solidFill>
                <a:latin typeface="Arial"/>
              </a:rPr>
              <a:t>B. Ashrith Nivyadin (20EG105608)</a:t>
            </a:r>
          </a:p>
          <a:p>
            <a:pPr algn="just" marL="675640" indent="-337820" lvl="1">
              <a:lnSpc>
                <a:spcPts val="3359"/>
              </a:lnSpc>
              <a:buAutoNum type="arabicPeriod" startAt="1"/>
            </a:pPr>
            <a:r>
              <a:rPr lang="en-US" sz="2799" spc="22">
                <a:solidFill>
                  <a:srgbClr val="000000"/>
                </a:solidFill>
                <a:latin typeface="Arial"/>
              </a:rPr>
              <a:t>C. Shasank (20EG105610)</a:t>
            </a:r>
          </a:p>
        </p:txBody>
      </p:sp>
      <p:sp>
        <p:nvSpPr>
          <p:cNvPr name="TextBox 6" id="6"/>
          <p:cNvSpPr txBox="true"/>
          <p:nvPr/>
        </p:nvSpPr>
        <p:spPr>
          <a:xfrm rot="0">
            <a:off x="12789648" y="6061624"/>
            <a:ext cx="5406912" cy="895350"/>
          </a:xfrm>
          <a:prstGeom prst="rect">
            <a:avLst/>
          </a:prstGeom>
        </p:spPr>
        <p:txBody>
          <a:bodyPr anchor="t" rtlCol="false" tIns="0" lIns="0" bIns="0" rIns="0">
            <a:spAutoFit/>
          </a:bodyPr>
          <a:lstStyle/>
          <a:p>
            <a:pPr algn="just">
              <a:lnSpc>
                <a:spcPts val="3359"/>
              </a:lnSpc>
            </a:pPr>
            <a:r>
              <a:rPr lang="en-US" sz="2799" spc="22">
                <a:solidFill>
                  <a:srgbClr val="000000"/>
                </a:solidFill>
                <a:latin typeface="Arial"/>
              </a:rPr>
              <a:t>Dr. N. Swapna Goud</a:t>
            </a:r>
          </a:p>
          <a:p>
            <a:pPr algn="just">
              <a:lnSpc>
                <a:spcPts val="3359"/>
              </a:lnSpc>
            </a:pPr>
            <a:r>
              <a:rPr lang="en-US" sz="2799" spc="22">
                <a:solidFill>
                  <a:srgbClr val="000000"/>
                </a:solidFill>
                <a:latin typeface="Arial"/>
              </a:rPr>
              <a:t>Assistant Professor, CSE</a:t>
            </a:r>
          </a:p>
        </p:txBody>
      </p:sp>
      <p:sp>
        <p:nvSpPr>
          <p:cNvPr name="TextBox 7" id="7"/>
          <p:cNvSpPr txBox="true"/>
          <p:nvPr/>
        </p:nvSpPr>
        <p:spPr>
          <a:xfrm rot="0">
            <a:off x="5040955" y="9525000"/>
            <a:ext cx="6969373"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888888"/>
                </a:solidFill>
                <a:latin typeface="TT Phobos"/>
              </a:rPr>
              <a:t>10</a:t>
            </a:r>
          </a:p>
        </p:txBody>
      </p:sp>
      <p:sp>
        <p:nvSpPr>
          <p:cNvPr name="TextBox 4" id="4"/>
          <p:cNvSpPr txBox="true"/>
          <p:nvPr/>
        </p:nvSpPr>
        <p:spPr>
          <a:xfrm rot="0">
            <a:off x="94100" y="1270253"/>
            <a:ext cx="18099800"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Experiment Environment</a:t>
            </a:r>
          </a:p>
        </p:txBody>
      </p:sp>
      <p:sp>
        <p:nvSpPr>
          <p:cNvPr name="TextBox 5" id="5"/>
          <p:cNvSpPr txBox="true"/>
          <p:nvPr/>
        </p:nvSpPr>
        <p:spPr>
          <a:xfrm rot="0">
            <a:off x="3556944" y="3338261"/>
            <a:ext cx="13129794" cy="4181475"/>
          </a:xfrm>
          <a:prstGeom prst="rect">
            <a:avLst/>
          </a:prstGeom>
        </p:spPr>
        <p:txBody>
          <a:bodyPr anchor="t" rtlCol="false" tIns="0" lIns="0" bIns="0" rIns="0">
            <a:spAutoFit/>
          </a:bodyPr>
          <a:lstStyle/>
          <a:p>
            <a:pPr algn="l">
              <a:lnSpc>
                <a:spcPts val="3600"/>
              </a:lnSpc>
            </a:pPr>
            <a:r>
              <a:rPr lang="en-US" sz="3000" spc="23">
                <a:solidFill>
                  <a:srgbClr val="000000"/>
                </a:solidFill>
                <a:latin typeface="Arial Bold"/>
              </a:rPr>
              <a:t>Programming Language: 	</a:t>
            </a:r>
            <a:r>
              <a:rPr lang="en-US" sz="3000" spc="23">
                <a:solidFill>
                  <a:srgbClr val="000000"/>
                </a:solidFill>
                <a:latin typeface="Arial"/>
              </a:rPr>
              <a:t>Html, CSS, Javascript (MERN)</a:t>
            </a:r>
          </a:p>
          <a:p>
            <a:pPr algn="l">
              <a:lnSpc>
                <a:spcPts val="3600"/>
              </a:lnSpc>
            </a:pPr>
            <a:r>
              <a:rPr lang="en-US" sz="3000" spc="23">
                <a:solidFill>
                  <a:srgbClr val="000000"/>
                </a:solidFill>
                <a:latin typeface="Arial Bold"/>
              </a:rPr>
              <a:t>Working Environment: 	</a:t>
            </a:r>
            <a:r>
              <a:rPr lang="en-US" sz="3000" spc="23">
                <a:solidFill>
                  <a:srgbClr val="000000"/>
                </a:solidFill>
                <a:latin typeface="Arial"/>
              </a:rPr>
              <a:t>VSCODE</a:t>
            </a:r>
          </a:p>
          <a:p>
            <a:pPr algn="l">
              <a:lnSpc>
                <a:spcPts val="3600"/>
              </a:lnSpc>
            </a:pPr>
            <a:r>
              <a:rPr lang="en-US" sz="3000" spc="23">
                <a:solidFill>
                  <a:srgbClr val="000000"/>
                </a:solidFill>
                <a:latin typeface="Arial Bold"/>
              </a:rPr>
              <a:t>Node Version:		</a:t>
            </a:r>
            <a:r>
              <a:rPr lang="en-US" sz="3000" spc="23">
                <a:solidFill>
                  <a:srgbClr val="000000"/>
                </a:solidFill>
                <a:latin typeface="Arial"/>
              </a:rPr>
              <a:t>21.6.1</a:t>
            </a:r>
          </a:p>
          <a:p>
            <a:pPr algn="l">
              <a:lnSpc>
                <a:spcPts val="3600"/>
              </a:lnSpc>
            </a:pPr>
            <a:r>
              <a:rPr lang="en-US" sz="3000" spc="23">
                <a:solidFill>
                  <a:srgbClr val="000000"/>
                </a:solidFill>
                <a:latin typeface="Arial Bold"/>
              </a:rPr>
              <a:t>MongoDB Version:		</a:t>
            </a:r>
            <a:r>
              <a:rPr lang="en-US" sz="3000" spc="23">
                <a:solidFill>
                  <a:srgbClr val="000000"/>
                </a:solidFill>
                <a:latin typeface="Arial"/>
              </a:rPr>
              <a:t>MongoDB 7.0</a:t>
            </a:r>
          </a:p>
          <a:p>
            <a:pPr algn="l">
              <a:lnSpc>
                <a:spcPts val="3600"/>
              </a:lnSpc>
            </a:pPr>
            <a:r>
              <a:rPr lang="en-US" sz="3000" spc="23">
                <a:solidFill>
                  <a:srgbClr val="000000"/>
                </a:solidFill>
                <a:latin typeface="Arial Bold"/>
              </a:rPr>
              <a:t>ReactJS Version:</a:t>
            </a:r>
            <a:r>
              <a:rPr lang="en-US" sz="3000" spc="23">
                <a:solidFill>
                  <a:srgbClr val="000000"/>
                </a:solidFill>
                <a:latin typeface="Arial"/>
              </a:rPr>
              <a:t>		18.1.0</a:t>
            </a:r>
          </a:p>
          <a:p>
            <a:pPr algn="l">
              <a:lnSpc>
                <a:spcPts val="3600"/>
              </a:lnSpc>
            </a:pPr>
            <a:r>
              <a:rPr lang="en-US" sz="3000" spc="23">
                <a:solidFill>
                  <a:srgbClr val="000000"/>
                </a:solidFill>
                <a:latin typeface="Arial Bold"/>
              </a:rPr>
              <a:t>Express Version</a:t>
            </a:r>
            <a:r>
              <a:rPr lang="en-US" sz="3000" spc="23">
                <a:solidFill>
                  <a:srgbClr val="000000"/>
                </a:solidFill>
                <a:latin typeface="Arial"/>
              </a:rPr>
              <a:t>		4.18.2</a:t>
            </a:r>
          </a:p>
          <a:p>
            <a:pPr algn="l">
              <a:lnSpc>
                <a:spcPts val="3600"/>
              </a:lnSpc>
            </a:pPr>
            <a:r>
              <a:rPr lang="en-US" sz="3000" spc="23">
                <a:solidFill>
                  <a:srgbClr val="000000"/>
                </a:solidFill>
                <a:latin typeface="Arial Bold"/>
              </a:rPr>
              <a:t>Packages:	</a:t>
            </a:r>
            <a:r>
              <a:rPr lang="en-US" sz="3000" spc="23">
                <a:solidFill>
                  <a:srgbClr val="000000"/>
                </a:solidFill>
                <a:latin typeface="Arial"/>
              </a:rPr>
              <a:t>	npm, yarn</a:t>
            </a:r>
          </a:p>
          <a:p>
            <a:pPr algn="l">
              <a:lnSpc>
                <a:spcPts val="3600"/>
              </a:lnSpc>
            </a:pPr>
            <a:r>
              <a:rPr lang="en-US" sz="3000" spc="23">
                <a:solidFill>
                  <a:srgbClr val="000000"/>
                </a:solidFill>
                <a:latin typeface="Arial Bold"/>
              </a:rPr>
              <a:t>Libraries	</a:t>
            </a:r>
            <a:r>
              <a:rPr lang="en-US" sz="3000" spc="23">
                <a:solidFill>
                  <a:srgbClr val="000000"/>
                </a:solidFill>
                <a:latin typeface="Arial"/>
              </a:rPr>
              <a:t>		React, JQuery</a:t>
            </a:r>
          </a:p>
          <a:p>
            <a:pPr algn="l">
              <a:lnSpc>
                <a:spcPts val="3600"/>
              </a:lnSpc>
            </a:pPr>
          </a:p>
        </p:txBody>
      </p:sp>
      <p:sp>
        <p:nvSpPr>
          <p:cNvPr name="TextBox 6" id="6"/>
          <p:cNvSpPr txBox="true"/>
          <p:nvPr/>
        </p:nvSpPr>
        <p:spPr>
          <a:xfrm rot="0">
            <a:off x="5957602" y="9349606"/>
            <a:ext cx="6550352" cy="4632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7" id="7"/>
          <p:cNvSpPr txBox="true"/>
          <p:nvPr/>
        </p:nvSpPr>
        <p:spPr>
          <a:xfrm rot="0">
            <a:off x="1057926" y="9361962"/>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72028"/>
            <a:ext cx="4079000" cy="4632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11</a:t>
            </a:r>
          </a:p>
        </p:txBody>
      </p:sp>
      <p:sp>
        <p:nvSpPr>
          <p:cNvPr name="TextBox 4" id="4"/>
          <p:cNvSpPr txBox="true"/>
          <p:nvPr/>
        </p:nvSpPr>
        <p:spPr>
          <a:xfrm rot="0">
            <a:off x="2576229" y="338137"/>
            <a:ext cx="11380356" cy="1238250"/>
          </a:xfrm>
          <a:prstGeom prst="rect">
            <a:avLst/>
          </a:prstGeom>
        </p:spPr>
        <p:txBody>
          <a:bodyPr anchor="t" rtlCol="false" tIns="0" lIns="0" bIns="0" rIns="0">
            <a:spAutoFit/>
          </a:bodyPr>
          <a:lstStyle/>
          <a:p>
            <a:pPr algn="ctr">
              <a:lnSpc>
                <a:spcPts val="8640"/>
              </a:lnSpc>
            </a:pPr>
            <a:r>
              <a:rPr lang="en-US" sz="7200" spc="67">
                <a:solidFill>
                  <a:srgbClr val="000000"/>
                </a:solidFill>
                <a:latin typeface="Arial"/>
              </a:rPr>
              <a:t>Experiment Screenshots </a:t>
            </a:r>
          </a:p>
        </p:txBody>
      </p:sp>
      <p:sp>
        <p:nvSpPr>
          <p:cNvPr name="TextBox 5" id="5"/>
          <p:cNvSpPr txBox="true"/>
          <p:nvPr/>
        </p:nvSpPr>
        <p:spPr>
          <a:xfrm rot="0">
            <a:off x="5109855" y="9568016"/>
            <a:ext cx="7966437"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Freeform 6" id="6"/>
          <p:cNvSpPr/>
          <p:nvPr/>
        </p:nvSpPr>
        <p:spPr>
          <a:xfrm flipH="false" flipV="false" rot="0">
            <a:off x="2212666" y="2360428"/>
            <a:ext cx="13359238" cy="5784112"/>
          </a:xfrm>
          <a:custGeom>
            <a:avLst/>
            <a:gdLst/>
            <a:ahLst/>
            <a:cxnLst/>
            <a:rect r="r" b="b" t="t" l="l"/>
            <a:pathLst>
              <a:path h="5784112" w="13359238">
                <a:moveTo>
                  <a:pt x="0" y="0"/>
                </a:moveTo>
                <a:lnTo>
                  <a:pt x="13359238" y="0"/>
                </a:lnTo>
                <a:lnTo>
                  <a:pt x="13359238" y="5784112"/>
                </a:lnTo>
                <a:lnTo>
                  <a:pt x="0" y="5784112"/>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891747" y="2403815"/>
            <a:ext cx="7301120" cy="5479370"/>
          </a:xfrm>
          <a:custGeom>
            <a:avLst/>
            <a:gdLst/>
            <a:ahLst/>
            <a:cxnLst/>
            <a:rect r="r" b="b" t="t" l="l"/>
            <a:pathLst>
              <a:path h="5479370" w="7301120">
                <a:moveTo>
                  <a:pt x="0" y="0"/>
                </a:moveTo>
                <a:lnTo>
                  <a:pt x="7301120" y="0"/>
                </a:lnTo>
                <a:lnTo>
                  <a:pt x="7301120" y="5479370"/>
                </a:lnTo>
                <a:lnTo>
                  <a:pt x="0" y="5479370"/>
                </a:lnTo>
                <a:lnTo>
                  <a:pt x="0" y="0"/>
                </a:lnTo>
                <a:close/>
              </a:path>
            </a:pathLst>
          </a:custGeom>
          <a:blipFill>
            <a:blip r:embed="rId4"/>
            <a:stretch>
              <a:fillRect l="0" t="0" r="0" b="0"/>
            </a:stretch>
          </a:blipFill>
        </p:spPr>
      </p:sp>
      <p:sp>
        <p:nvSpPr>
          <p:cNvPr name="TextBox 4" id="4"/>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12</a:t>
            </a:r>
          </a:p>
        </p:txBody>
      </p:sp>
      <p:sp>
        <p:nvSpPr>
          <p:cNvPr name="TextBox 5" id="5"/>
          <p:cNvSpPr txBox="true"/>
          <p:nvPr/>
        </p:nvSpPr>
        <p:spPr>
          <a:xfrm rot="0">
            <a:off x="5321647" y="9617928"/>
            <a:ext cx="6623853"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6" id="6"/>
          <p:cNvSpPr txBox="true"/>
          <p:nvPr/>
        </p:nvSpPr>
        <p:spPr>
          <a:xfrm rot="0">
            <a:off x="3689179" y="205746"/>
            <a:ext cx="9401919" cy="1369683"/>
          </a:xfrm>
          <a:prstGeom prst="rect">
            <a:avLst/>
          </a:prstGeom>
        </p:spPr>
        <p:txBody>
          <a:bodyPr anchor="t" rtlCol="false" tIns="0" lIns="0" bIns="0" rIns="0">
            <a:spAutoFit/>
          </a:bodyPr>
          <a:lstStyle/>
          <a:p>
            <a:pPr algn="ctr">
              <a:lnSpc>
                <a:spcPts val="10080"/>
              </a:lnSpc>
            </a:pPr>
            <a:r>
              <a:rPr lang="en-US" sz="7200">
                <a:solidFill>
                  <a:srgbClr val="000000"/>
                </a:solidFill>
                <a:latin typeface="Arial"/>
              </a:rPr>
              <a:t>Results and conclusion</a:t>
            </a:r>
          </a:p>
        </p:txBody>
      </p:sp>
      <p:sp>
        <p:nvSpPr>
          <p:cNvPr name="TextBox 7" id="7"/>
          <p:cNvSpPr txBox="true"/>
          <p:nvPr/>
        </p:nvSpPr>
        <p:spPr>
          <a:xfrm rot="0">
            <a:off x="8937413" y="3119154"/>
            <a:ext cx="8321887" cy="4467792"/>
          </a:xfrm>
          <a:prstGeom prst="rect">
            <a:avLst/>
          </a:prstGeom>
        </p:spPr>
        <p:txBody>
          <a:bodyPr anchor="t" rtlCol="false" tIns="0" lIns="0" bIns="0" rIns="0">
            <a:spAutoFit/>
          </a:bodyPr>
          <a:lstStyle/>
          <a:p>
            <a:pPr algn="just">
              <a:lnSpc>
                <a:spcPts val="4455"/>
              </a:lnSpc>
            </a:pPr>
            <a:r>
              <a:rPr lang="en-US" sz="2970" spc="26">
                <a:solidFill>
                  <a:srgbClr val="000000"/>
                </a:solidFill>
                <a:latin typeface="Arial Bold"/>
              </a:rPr>
              <a:t>Findings:</a:t>
            </a:r>
          </a:p>
          <a:p>
            <a:pPr algn="just">
              <a:lnSpc>
                <a:spcPts val="4455"/>
              </a:lnSpc>
            </a:pPr>
            <a:r>
              <a:rPr lang="en-US" sz="2970" spc="26" u="sng">
                <a:solidFill>
                  <a:srgbClr val="000000"/>
                </a:solidFill>
                <a:latin typeface="Arial"/>
              </a:rPr>
              <a:t>Differing Bar Heights:</a:t>
            </a:r>
            <a:r>
              <a:rPr lang="en-US" sz="2970" spc="26">
                <a:solidFill>
                  <a:srgbClr val="000000"/>
                </a:solidFill>
                <a:latin typeface="Arial"/>
              </a:rPr>
              <a:t> Shows which industries or job categories are experiencing the most growth/decline in postings.</a:t>
            </a:r>
          </a:p>
          <a:p>
            <a:pPr algn="just">
              <a:lnSpc>
                <a:spcPts val="4455"/>
              </a:lnSpc>
            </a:pPr>
            <a:r>
              <a:rPr lang="en-US" sz="2970" spc="26" u="sng">
                <a:solidFill>
                  <a:srgbClr val="000000"/>
                </a:solidFill>
                <a:latin typeface="Arial"/>
              </a:rPr>
              <a:t>Color Coding:</a:t>
            </a:r>
            <a:r>
              <a:rPr lang="en-US" sz="2970" spc="26">
                <a:solidFill>
                  <a:srgbClr val="000000"/>
                </a:solidFill>
                <a:latin typeface="Arial"/>
              </a:rPr>
              <a:t> Can highlight specific trends within industries (e.g., blue for growth, red for decline).</a:t>
            </a:r>
          </a:p>
          <a:p>
            <a:pPr algn="ctr">
              <a:lnSpc>
                <a:spcPts val="3564"/>
              </a:lnSpc>
              <a:spcBef>
                <a:spcPct val="0"/>
              </a:spcBef>
            </a:pPr>
          </a:p>
        </p:txBody>
      </p:sp>
      <p:sp>
        <p:nvSpPr>
          <p:cNvPr name="TextBox 8" id="8"/>
          <p:cNvSpPr txBox="true"/>
          <p:nvPr/>
        </p:nvSpPr>
        <p:spPr>
          <a:xfrm rot="0">
            <a:off x="8959686" y="2346665"/>
            <a:ext cx="8462577" cy="504825"/>
          </a:xfrm>
          <a:prstGeom prst="rect">
            <a:avLst/>
          </a:prstGeom>
        </p:spPr>
        <p:txBody>
          <a:bodyPr anchor="t" rtlCol="false" tIns="0" lIns="0" bIns="0" rIns="0">
            <a:spAutoFit/>
          </a:bodyPr>
          <a:lstStyle/>
          <a:p>
            <a:pPr algn="ctr">
              <a:lnSpc>
                <a:spcPts val="3599"/>
              </a:lnSpc>
              <a:spcBef>
                <a:spcPct val="0"/>
              </a:spcBef>
            </a:pPr>
            <a:r>
              <a:rPr lang="en-US" sz="2999" spc="28">
                <a:solidFill>
                  <a:srgbClr val="000000"/>
                </a:solidFill>
                <a:latin typeface="Arial Bold"/>
              </a:rPr>
              <a:t>Job Trends Graph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376930" y="2403815"/>
            <a:ext cx="8147376" cy="5144574"/>
          </a:xfrm>
          <a:custGeom>
            <a:avLst/>
            <a:gdLst/>
            <a:ahLst/>
            <a:cxnLst/>
            <a:rect r="r" b="b" t="t" l="l"/>
            <a:pathLst>
              <a:path h="5144574" w="8147376">
                <a:moveTo>
                  <a:pt x="0" y="0"/>
                </a:moveTo>
                <a:lnTo>
                  <a:pt x="8147377" y="0"/>
                </a:lnTo>
                <a:lnTo>
                  <a:pt x="8147377" y="5144574"/>
                </a:lnTo>
                <a:lnTo>
                  <a:pt x="0" y="5144574"/>
                </a:lnTo>
                <a:lnTo>
                  <a:pt x="0" y="0"/>
                </a:lnTo>
                <a:close/>
              </a:path>
            </a:pathLst>
          </a:custGeom>
          <a:blipFill>
            <a:blip r:embed="rId4"/>
            <a:stretch>
              <a:fillRect l="-6554" t="-2442" r="0" b="0"/>
            </a:stretch>
          </a:blipFill>
        </p:spPr>
      </p:sp>
      <p:sp>
        <p:nvSpPr>
          <p:cNvPr name="TextBox 4" id="4"/>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13</a:t>
            </a:r>
          </a:p>
        </p:txBody>
      </p:sp>
      <p:sp>
        <p:nvSpPr>
          <p:cNvPr name="TextBox 5" id="5"/>
          <p:cNvSpPr txBox="true"/>
          <p:nvPr/>
        </p:nvSpPr>
        <p:spPr>
          <a:xfrm rot="0">
            <a:off x="5384468" y="9617928"/>
            <a:ext cx="6561032"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6" id="6"/>
          <p:cNvSpPr txBox="true"/>
          <p:nvPr/>
        </p:nvSpPr>
        <p:spPr>
          <a:xfrm rot="0">
            <a:off x="3689179" y="205746"/>
            <a:ext cx="9401919" cy="1369683"/>
          </a:xfrm>
          <a:prstGeom prst="rect">
            <a:avLst/>
          </a:prstGeom>
        </p:spPr>
        <p:txBody>
          <a:bodyPr anchor="t" rtlCol="false" tIns="0" lIns="0" bIns="0" rIns="0">
            <a:spAutoFit/>
          </a:bodyPr>
          <a:lstStyle/>
          <a:p>
            <a:pPr algn="ctr">
              <a:lnSpc>
                <a:spcPts val="10080"/>
              </a:lnSpc>
            </a:pPr>
            <a:r>
              <a:rPr lang="en-US" sz="7200">
                <a:solidFill>
                  <a:srgbClr val="000000"/>
                </a:solidFill>
                <a:latin typeface="Arial"/>
              </a:rPr>
              <a:t>Results and conclusion</a:t>
            </a:r>
          </a:p>
        </p:txBody>
      </p:sp>
      <p:sp>
        <p:nvSpPr>
          <p:cNvPr name="TextBox 7" id="7"/>
          <p:cNvSpPr txBox="true"/>
          <p:nvPr/>
        </p:nvSpPr>
        <p:spPr>
          <a:xfrm rot="0">
            <a:off x="8937413" y="3119154"/>
            <a:ext cx="8321887" cy="4467792"/>
          </a:xfrm>
          <a:prstGeom prst="rect">
            <a:avLst/>
          </a:prstGeom>
        </p:spPr>
        <p:txBody>
          <a:bodyPr anchor="t" rtlCol="false" tIns="0" lIns="0" bIns="0" rIns="0">
            <a:spAutoFit/>
          </a:bodyPr>
          <a:lstStyle/>
          <a:p>
            <a:pPr algn="just">
              <a:lnSpc>
                <a:spcPts val="4455"/>
              </a:lnSpc>
            </a:pPr>
            <a:r>
              <a:rPr lang="en-US" sz="2970" spc="26">
                <a:solidFill>
                  <a:srgbClr val="000000"/>
                </a:solidFill>
                <a:latin typeface="Arial Bold"/>
              </a:rPr>
              <a:t>Findings:</a:t>
            </a:r>
          </a:p>
          <a:p>
            <a:pPr algn="just">
              <a:lnSpc>
                <a:spcPts val="4455"/>
              </a:lnSpc>
            </a:pPr>
            <a:r>
              <a:rPr lang="en-US" sz="2970" spc="26">
                <a:solidFill>
                  <a:srgbClr val="000000"/>
                </a:solidFill>
                <a:latin typeface="Arial"/>
              </a:rPr>
              <a:t>This graph tracks the completeness of candidate profiles registered on the job portal application.</a:t>
            </a:r>
          </a:p>
          <a:p>
            <a:pPr algn="just">
              <a:lnSpc>
                <a:spcPts val="4455"/>
              </a:lnSpc>
            </a:pPr>
            <a:r>
              <a:rPr lang="en-US" sz="2970" spc="26">
                <a:solidFill>
                  <a:srgbClr val="000000"/>
                </a:solidFill>
                <a:latin typeface="Arial"/>
              </a:rPr>
              <a:t>It shows the percentage of required fields (e.g., work experience, skills, education) that candidates have filled out in their profiles.</a:t>
            </a:r>
          </a:p>
          <a:p>
            <a:pPr algn="just">
              <a:lnSpc>
                <a:spcPts val="4455"/>
              </a:lnSpc>
            </a:pPr>
          </a:p>
          <a:p>
            <a:pPr algn="ctr">
              <a:lnSpc>
                <a:spcPts val="3564"/>
              </a:lnSpc>
              <a:spcBef>
                <a:spcPct val="0"/>
              </a:spcBef>
            </a:pPr>
          </a:p>
        </p:txBody>
      </p:sp>
      <p:sp>
        <p:nvSpPr>
          <p:cNvPr name="TextBox 8" id="8"/>
          <p:cNvSpPr txBox="true"/>
          <p:nvPr/>
        </p:nvSpPr>
        <p:spPr>
          <a:xfrm rot="0">
            <a:off x="8969211" y="2346665"/>
            <a:ext cx="8462577" cy="504825"/>
          </a:xfrm>
          <a:prstGeom prst="rect">
            <a:avLst/>
          </a:prstGeom>
        </p:spPr>
        <p:txBody>
          <a:bodyPr anchor="t" rtlCol="false" tIns="0" lIns="0" bIns="0" rIns="0">
            <a:spAutoFit/>
          </a:bodyPr>
          <a:lstStyle/>
          <a:p>
            <a:pPr algn="ctr">
              <a:lnSpc>
                <a:spcPts val="3599"/>
              </a:lnSpc>
              <a:spcBef>
                <a:spcPct val="0"/>
              </a:spcBef>
            </a:pPr>
            <a:r>
              <a:rPr lang="en-US" sz="2999" spc="28">
                <a:solidFill>
                  <a:srgbClr val="000000"/>
                </a:solidFill>
                <a:latin typeface="Arial Bold"/>
              </a:rPr>
              <a:t>Candidate Profile Completeness Graph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330776" y="2668351"/>
            <a:ext cx="9816896" cy="5427366"/>
          </a:xfrm>
          <a:custGeom>
            <a:avLst/>
            <a:gdLst/>
            <a:ahLst/>
            <a:cxnLst/>
            <a:rect r="r" b="b" t="t" l="l"/>
            <a:pathLst>
              <a:path h="5427366" w="9816896">
                <a:moveTo>
                  <a:pt x="0" y="0"/>
                </a:moveTo>
                <a:lnTo>
                  <a:pt x="9816896" y="0"/>
                </a:lnTo>
                <a:lnTo>
                  <a:pt x="9816896" y="5427366"/>
                </a:lnTo>
                <a:lnTo>
                  <a:pt x="0" y="5427366"/>
                </a:lnTo>
                <a:lnTo>
                  <a:pt x="0" y="0"/>
                </a:lnTo>
                <a:close/>
              </a:path>
            </a:pathLst>
          </a:custGeom>
          <a:blipFill>
            <a:blip r:embed="rId4"/>
            <a:stretch>
              <a:fillRect l="0" t="0" r="0" b="0"/>
            </a:stretch>
          </a:blipFill>
        </p:spPr>
      </p:sp>
      <p:sp>
        <p:nvSpPr>
          <p:cNvPr name="TextBox 4" id="4"/>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14</a:t>
            </a:r>
          </a:p>
        </p:txBody>
      </p:sp>
      <p:sp>
        <p:nvSpPr>
          <p:cNvPr name="TextBox 5" id="5"/>
          <p:cNvSpPr txBox="true"/>
          <p:nvPr/>
        </p:nvSpPr>
        <p:spPr>
          <a:xfrm rot="0">
            <a:off x="5353057" y="9617928"/>
            <a:ext cx="6592443"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6" id="6"/>
          <p:cNvSpPr txBox="true"/>
          <p:nvPr/>
        </p:nvSpPr>
        <p:spPr>
          <a:xfrm rot="0">
            <a:off x="3689179" y="205746"/>
            <a:ext cx="9401919" cy="1369683"/>
          </a:xfrm>
          <a:prstGeom prst="rect">
            <a:avLst/>
          </a:prstGeom>
        </p:spPr>
        <p:txBody>
          <a:bodyPr anchor="t" rtlCol="false" tIns="0" lIns="0" bIns="0" rIns="0">
            <a:spAutoFit/>
          </a:bodyPr>
          <a:lstStyle/>
          <a:p>
            <a:pPr algn="ctr">
              <a:lnSpc>
                <a:spcPts val="10080"/>
              </a:lnSpc>
            </a:pPr>
            <a:r>
              <a:rPr lang="en-US" sz="7200">
                <a:solidFill>
                  <a:srgbClr val="000000"/>
                </a:solidFill>
                <a:latin typeface="Arial"/>
              </a:rPr>
              <a:t>Results and conclusion</a:t>
            </a:r>
          </a:p>
        </p:txBody>
      </p:sp>
      <p:sp>
        <p:nvSpPr>
          <p:cNvPr name="TextBox 7" id="7"/>
          <p:cNvSpPr txBox="true"/>
          <p:nvPr/>
        </p:nvSpPr>
        <p:spPr>
          <a:xfrm rot="0">
            <a:off x="10351290" y="3537290"/>
            <a:ext cx="7285328" cy="5029767"/>
          </a:xfrm>
          <a:prstGeom prst="rect">
            <a:avLst/>
          </a:prstGeom>
        </p:spPr>
        <p:txBody>
          <a:bodyPr anchor="t" rtlCol="false" tIns="0" lIns="0" bIns="0" rIns="0">
            <a:spAutoFit/>
          </a:bodyPr>
          <a:lstStyle/>
          <a:p>
            <a:pPr algn="just">
              <a:lnSpc>
                <a:spcPts val="4455"/>
              </a:lnSpc>
            </a:pPr>
            <a:r>
              <a:rPr lang="en-US" sz="2970" spc="26">
                <a:solidFill>
                  <a:srgbClr val="000000"/>
                </a:solidFill>
                <a:latin typeface="Arial Bold"/>
              </a:rPr>
              <a:t>Findings:</a:t>
            </a:r>
          </a:p>
          <a:p>
            <a:pPr algn="just">
              <a:lnSpc>
                <a:spcPts val="4455"/>
              </a:lnSpc>
            </a:pPr>
            <a:r>
              <a:rPr lang="en-US" sz="2970" spc="26">
                <a:solidFill>
                  <a:srgbClr val="000000"/>
                </a:solidFill>
                <a:latin typeface="Arial"/>
              </a:rPr>
              <a:t>A heatmap provides a visual representation of user engagement on the job portal platform.</a:t>
            </a:r>
          </a:p>
          <a:p>
            <a:pPr algn="just">
              <a:lnSpc>
                <a:spcPts val="4455"/>
              </a:lnSpc>
            </a:pPr>
            <a:r>
              <a:rPr lang="en-US" sz="2970" spc="26">
                <a:solidFill>
                  <a:srgbClr val="000000"/>
                </a:solidFill>
                <a:latin typeface="Arial"/>
              </a:rPr>
              <a:t>It highlights areas where users spend the most time, such as specific job categories, search filters, or individual job listings.</a:t>
            </a:r>
          </a:p>
          <a:p>
            <a:pPr algn="just">
              <a:lnSpc>
                <a:spcPts val="4455"/>
              </a:lnSpc>
            </a:pPr>
          </a:p>
          <a:p>
            <a:pPr algn="ctr">
              <a:lnSpc>
                <a:spcPts val="3564"/>
              </a:lnSpc>
              <a:spcBef>
                <a:spcPct val="0"/>
              </a:spcBef>
            </a:pPr>
          </a:p>
        </p:txBody>
      </p:sp>
      <p:sp>
        <p:nvSpPr>
          <p:cNvPr name="TextBox 8" id="8"/>
          <p:cNvSpPr txBox="true"/>
          <p:nvPr/>
        </p:nvSpPr>
        <p:spPr>
          <a:xfrm rot="0">
            <a:off x="10351290" y="2611201"/>
            <a:ext cx="7255287" cy="504825"/>
          </a:xfrm>
          <a:prstGeom prst="rect">
            <a:avLst/>
          </a:prstGeom>
        </p:spPr>
        <p:txBody>
          <a:bodyPr anchor="t" rtlCol="false" tIns="0" lIns="0" bIns="0" rIns="0">
            <a:spAutoFit/>
          </a:bodyPr>
          <a:lstStyle/>
          <a:p>
            <a:pPr algn="ctr">
              <a:lnSpc>
                <a:spcPts val="3599"/>
              </a:lnSpc>
              <a:spcBef>
                <a:spcPct val="0"/>
              </a:spcBef>
            </a:pPr>
            <a:r>
              <a:rPr lang="en-US" sz="2999" spc="28">
                <a:solidFill>
                  <a:srgbClr val="000000"/>
                </a:solidFill>
                <a:latin typeface="Arial Bold"/>
              </a:rPr>
              <a:t>User Engagement Heatmap: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14</a:t>
            </a:r>
          </a:p>
        </p:txBody>
      </p:sp>
      <p:sp>
        <p:nvSpPr>
          <p:cNvPr name="TextBox 4" id="4"/>
          <p:cNvSpPr txBox="true"/>
          <p:nvPr/>
        </p:nvSpPr>
        <p:spPr>
          <a:xfrm rot="0">
            <a:off x="5353057" y="9617928"/>
            <a:ext cx="6592443"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5" id="5"/>
          <p:cNvSpPr txBox="true"/>
          <p:nvPr/>
        </p:nvSpPr>
        <p:spPr>
          <a:xfrm rot="0">
            <a:off x="2756088" y="482263"/>
            <a:ext cx="11077676" cy="1298534"/>
          </a:xfrm>
          <a:prstGeom prst="rect">
            <a:avLst/>
          </a:prstGeom>
        </p:spPr>
        <p:txBody>
          <a:bodyPr anchor="t" rtlCol="false" tIns="0" lIns="0" bIns="0" rIns="0">
            <a:spAutoFit/>
          </a:bodyPr>
          <a:lstStyle/>
          <a:p>
            <a:pPr algn="ctr">
              <a:lnSpc>
                <a:spcPts val="9512"/>
              </a:lnSpc>
            </a:pPr>
            <a:r>
              <a:rPr lang="en-US" sz="6794">
                <a:solidFill>
                  <a:srgbClr val="000000"/>
                </a:solidFill>
                <a:latin typeface="Arial"/>
              </a:rPr>
              <a:t>Parameter comparison table </a:t>
            </a:r>
          </a:p>
        </p:txBody>
      </p:sp>
      <p:graphicFrame>
        <p:nvGraphicFramePr>
          <p:cNvPr name="Table 6" id="6"/>
          <p:cNvGraphicFramePr>
            <a:graphicFrameLocks noGrp="true"/>
          </p:cNvGraphicFramePr>
          <p:nvPr/>
        </p:nvGraphicFramePr>
        <p:xfrm>
          <a:off x="2308699" y="2044138"/>
          <a:ext cx="13670601" cy="7319975"/>
        </p:xfrm>
        <a:graphic>
          <a:graphicData uri="http://schemas.openxmlformats.org/drawingml/2006/table">
            <a:tbl>
              <a:tblPr/>
              <a:tblGrid>
                <a:gridCol w="3050429"/>
                <a:gridCol w="5444253"/>
                <a:gridCol w="5175919"/>
              </a:tblGrid>
              <a:tr h="667184">
                <a:tc>
                  <a:txBody>
                    <a:bodyPr anchor="t" rtlCol="false"/>
                    <a:lstStyle/>
                    <a:p>
                      <a:pPr algn="l">
                        <a:lnSpc>
                          <a:spcPts val="3119"/>
                        </a:lnSpc>
                        <a:defRPr/>
                      </a:pPr>
                      <a:r>
                        <a:rPr lang="en-US" sz="2599">
                          <a:solidFill>
                            <a:srgbClr val="000000"/>
                          </a:solidFill>
                          <a:latin typeface="Arial Bold"/>
                        </a:rPr>
                        <a:t>Parameter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Bold"/>
                        </a:rPr>
                        <a:t>Previous methods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Bold"/>
                        </a:rPr>
                        <a:t>Proposed method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25857">
                <a:tc>
                  <a:txBody>
                    <a:bodyPr anchor="t" rtlCol="false"/>
                    <a:lstStyle/>
                    <a:p>
                      <a:pPr algn="l">
                        <a:lnSpc>
                          <a:spcPts val="2640"/>
                        </a:lnSpc>
                        <a:defRPr/>
                      </a:pPr>
                      <a:r>
                        <a:rPr lang="en-US" sz="2200">
                          <a:solidFill>
                            <a:srgbClr val="000000"/>
                          </a:solidFill>
                          <a:latin typeface="Arial Bold Italics"/>
                        </a:rPr>
                        <a:t>Resume Type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2640"/>
                        </a:lnSpc>
                        <a:defRPr/>
                      </a:pPr>
                      <a:r>
                        <a:rPr lang="en-US" sz="2200">
                          <a:solidFill>
                            <a:srgbClr val="000000"/>
                          </a:solidFill>
                          <a:latin typeface="Arial"/>
                        </a:rPr>
                        <a:t>One-size-fits-all resumes sent to multiple positions without customization.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2640"/>
                        </a:lnSpc>
                        <a:defRPr/>
                      </a:pPr>
                      <a:r>
                        <a:rPr lang="en-US" sz="2200">
                          <a:solidFill>
                            <a:srgbClr val="000000"/>
                          </a:solidFill>
                          <a:latin typeface="Arial"/>
                        </a:rPr>
                        <a:t>Tailoring your application materials to highlight specific skills and experiences mentioned in the job description to get past ATS filters.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99365">
                <a:tc>
                  <a:txBody>
                    <a:bodyPr anchor="t" rtlCol="false"/>
                    <a:lstStyle/>
                    <a:p>
                      <a:pPr algn="l">
                        <a:lnSpc>
                          <a:spcPts val="2640"/>
                        </a:lnSpc>
                        <a:defRPr/>
                      </a:pPr>
                      <a:r>
                        <a:rPr lang="en-US" sz="2200">
                          <a:solidFill>
                            <a:srgbClr val="000000"/>
                          </a:solidFill>
                          <a:latin typeface="Arial Bold Italics"/>
                        </a:rPr>
                        <a:t>Screening Criteria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2640"/>
                        </a:lnSpc>
                        <a:defRPr/>
                      </a:pPr>
                      <a:r>
                        <a:rPr lang="en-US" sz="2200">
                          <a:solidFill>
                            <a:srgbClr val="000000"/>
                          </a:solidFill>
                          <a:latin typeface="Arial"/>
                        </a:rPr>
                        <a:t>Resumes reaching a certain keyword threshold often went to human reviewers for a more in-depth evaluation.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2640"/>
                        </a:lnSpc>
                        <a:defRPr/>
                      </a:pPr>
                      <a:r>
                        <a:rPr lang="en-US" sz="2200">
                          <a:solidFill>
                            <a:srgbClr val="000000"/>
                          </a:solidFill>
                          <a:latin typeface="Arial"/>
                        </a:rPr>
                        <a:t>Resumes reaching a certain keyword threshold often went to human reviewers for a more in-depth evaluation.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27569">
                <a:tc>
                  <a:txBody>
                    <a:bodyPr anchor="t" rtlCol="false"/>
                    <a:lstStyle/>
                    <a:p>
                      <a:pPr algn="l">
                        <a:lnSpc>
                          <a:spcPts val="2640"/>
                        </a:lnSpc>
                        <a:defRPr/>
                      </a:pPr>
                      <a:r>
                        <a:rPr lang="en-US" sz="2200">
                          <a:solidFill>
                            <a:srgbClr val="000000"/>
                          </a:solidFill>
                          <a:latin typeface="Arial Bold Italics"/>
                        </a:rPr>
                        <a:t>Application Type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2640"/>
                        </a:lnSpc>
                        <a:defRPr/>
                      </a:pPr>
                      <a:r>
                        <a:rPr lang="en-US" sz="2200">
                          <a:solidFill>
                            <a:srgbClr val="000000"/>
                          </a:solidFill>
                          <a:latin typeface="Arial"/>
                        </a:rPr>
                        <a:t>Focus on Paper Applications Submitting physical applications instead of online submissions (becoming less common).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2640"/>
                        </a:lnSpc>
                        <a:defRPr/>
                      </a:pPr>
                      <a:r>
                        <a:rPr lang="en-US" sz="2200">
                          <a:solidFill>
                            <a:srgbClr val="000000"/>
                          </a:solidFill>
                          <a:latin typeface="Arial"/>
                        </a:rPr>
                        <a:t>Application is submitted online via company website, job board, Job Portals, etc.</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15</a:t>
            </a:r>
          </a:p>
        </p:txBody>
      </p:sp>
      <p:sp>
        <p:nvSpPr>
          <p:cNvPr name="TextBox 4" id="4"/>
          <p:cNvSpPr txBox="true"/>
          <p:nvPr/>
        </p:nvSpPr>
        <p:spPr>
          <a:xfrm rot="0">
            <a:off x="94100" y="851158"/>
            <a:ext cx="18099798"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Project status</a:t>
            </a:r>
          </a:p>
        </p:txBody>
      </p:sp>
      <p:graphicFrame>
        <p:nvGraphicFramePr>
          <p:cNvPr name="Table 5" id="5"/>
          <p:cNvGraphicFramePr>
            <a:graphicFrameLocks noGrp="true"/>
          </p:cNvGraphicFramePr>
          <p:nvPr/>
        </p:nvGraphicFramePr>
        <p:xfrm>
          <a:off x="2292336" y="2731482"/>
          <a:ext cx="13157200" cy="3683000"/>
        </p:xfrm>
        <a:graphic>
          <a:graphicData uri="http://schemas.openxmlformats.org/drawingml/2006/table">
            <a:tbl>
              <a:tblPr/>
              <a:tblGrid>
                <a:gridCol w="1201071"/>
                <a:gridCol w="8168656"/>
                <a:gridCol w="3787473"/>
              </a:tblGrid>
              <a:tr h="736600">
                <a:tc>
                  <a:txBody>
                    <a:bodyPr anchor="t" rtlCol="false"/>
                    <a:lstStyle/>
                    <a:p>
                      <a:pPr algn="l">
                        <a:lnSpc>
                          <a:spcPts val="3359"/>
                        </a:lnSpc>
                        <a:defRPr/>
                      </a:pPr>
                      <a:r>
                        <a:rPr lang="en-US" sz="2799">
                          <a:solidFill>
                            <a:srgbClr val="000000"/>
                          </a:solidFill>
                          <a:latin typeface="Arial Bold"/>
                        </a:rPr>
                        <a:t>S.No</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Bold"/>
                        </a:rPr>
                        <a:t>Functionality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Bold"/>
                        </a:rPr>
                        <a:t>Status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736600">
                <a:tc>
                  <a:txBody>
                    <a:bodyPr anchor="t" rtlCol="false"/>
                    <a:lstStyle/>
                    <a:p>
                      <a:pPr algn="r">
                        <a:lnSpc>
                          <a:spcPts val="3359"/>
                        </a:lnSpc>
                        <a:defRPr/>
                      </a:pPr>
                      <a:r>
                        <a:rPr lang="en-US" sz="2799">
                          <a:solidFill>
                            <a:srgbClr val="000000"/>
                          </a:solidFill>
                          <a:latin typeface="Arial"/>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Abstract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Completed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736600">
                <a:tc>
                  <a:txBody>
                    <a:bodyPr anchor="t" rtlCol="false"/>
                    <a:lstStyle/>
                    <a:p>
                      <a:pPr algn="r">
                        <a:lnSpc>
                          <a:spcPts val="3359"/>
                        </a:lnSpc>
                        <a:defRPr/>
                      </a:pPr>
                      <a:r>
                        <a:rPr lang="en-US" sz="2799">
                          <a:solidFill>
                            <a:srgbClr val="000000"/>
                          </a:solidFill>
                          <a:latin typeface="Arial"/>
                        </a:rPr>
                        <a:t>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Requirements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Completed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736600">
                <a:tc>
                  <a:txBody>
                    <a:bodyPr anchor="t" rtlCol="false"/>
                    <a:lstStyle/>
                    <a:p>
                      <a:pPr algn="r">
                        <a:lnSpc>
                          <a:spcPts val="3359"/>
                        </a:lnSpc>
                        <a:defRPr/>
                      </a:pPr>
                      <a:r>
                        <a:rPr lang="en-US" sz="2799">
                          <a:solidFill>
                            <a:srgbClr val="000000"/>
                          </a:solidFill>
                          <a:latin typeface="Arial"/>
                        </a:rPr>
                        <a:t>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Paper Writing and Journal Submission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Not yet started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736600">
                <a:tc>
                  <a:txBody>
                    <a:bodyPr anchor="t" rtlCol="false"/>
                    <a:lstStyle/>
                    <a:p>
                      <a:pPr algn="r">
                        <a:lnSpc>
                          <a:spcPts val="3359"/>
                        </a:lnSpc>
                        <a:defRPr/>
                      </a:pPr>
                      <a:r>
                        <a:rPr lang="en-US" sz="2799">
                          <a:solidFill>
                            <a:srgbClr val="000000"/>
                          </a:solidFill>
                          <a:latin typeface="Arial"/>
                        </a:rPr>
                        <a:t>4</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Implementation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rPr>
                        <a:t>In Progress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5595760" y="9572028"/>
            <a:ext cx="6550352" cy="4632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7" id="7"/>
          <p:cNvSpPr txBox="true"/>
          <p:nvPr/>
        </p:nvSpPr>
        <p:spPr>
          <a:xfrm rot="0">
            <a:off x="1070896" y="9361962"/>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16</a:t>
            </a:r>
          </a:p>
        </p:txBody>
      </p:sp>
      <p:sp>
        <p:nvSpPr>
          <p:cNvPr name="TextBox 4" id="4"/>
          <p:cNvSpPr txBox="true"/>
          <p:nvPr/>
        </p:nvSpPr>
        <p:spPr>
          <a:xfrm rot="0">
            <a:off x="2454198" y="56492"/>
            <a:ext cx="11380354"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References</a:t>
            </a:r>
          </a:p>
        </p:txBody>
      </p:sp>
      <p:sp>
        <p:nvSpPr>
          <p:cNvPr name="TextBox 5" id="5"/>
          <p:cNvSpPr txBox="true"/>
          <p:nvPr/>
        </p:nvSpPr>
        <p:spPr>
          <a:xfrm rot="0">
            <a:off x="1008500" y="9572028"/>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
        <p:nvSpPr>
          <p:cNvPr name="TextBox 6" id="6"/>
          <p:cNvSpPr txBox="true"/>
          <p:nvPr/>
        </p:nvSpPr>
        <p:spPr>
          <a:xfrm rot="0">
            <a:off x="5462996" y="9617928"/>
            <a:ext cx="6482504"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7" id="7"/>
          <p:cNvSpPr txBox="true"/>
          <p:nvPr/>
        </p:nvSpPr>
        <p:spPr>
          <a:xfrm rot="0">
            <a:off x="1005840" y="1582462"/>
            <a:ext cx="15107066" cy="7600950"/>
          </a:xfrm>
          <a:prstGeom prst="rect">
            <a:avLst/>
          </a:prstGeom>
        </p:spPr>
        <p:txBody>
          <a:bodyPr anchor="t" rtlCol="false" tIns="0" lIns="0" bIns="0" rIns="0">
            <a:spAutoFit/>
          </a:bodyPr>
          <a:lstStyle/>
          <a:p>
            <a:pPr algn="just">
              <a:lnSpc>
                <a:spcPts val="3359"/>
              </a:lnSpc>
            </a:pPr>
            <a:r>
              <a:rPr lang="en-US" sz="2799">
                <a:solidFill>
                  <a:srgbClr val="000000"/>
                </a:solidFill>
                <a:latin typeface="Arial"/>
              </a:rPr>
              <a:t>[1] Alavi, M., &amp; Leider, D. (1999). Knowledge management systems: Emerging views and practices from the field. In System Sciences, 1999. HICSS-32. Proceedings of the 32nd Annual Hawaii International Conference on (pp. 8-pp). IEEE.</a:t>
            </a:r>
          </a:p>
          <a:p>
            <a:pPr algn="just">
              <a:lnSpc>
                <a:spcPts val="3359"/>
              </a:lnSpc>
            </a:pPr>
          </a:p>
          <a:p>
            <a:pPr algn="just">
              <a:lnSpc>
                <a:spcPts val="3359"/>
              </a:lnSpc>
            </a:pPr>
            <a:r>
              <a:rPr lang="en-US" sz="2799">
                <a:solidFill>
                  <a:srgbClr val="000000"/>
                </a:solidFill>
                <a:latin typeface="Arial"/>
              </a:rPr>
              <a:t> [2] Yang, Zhilin, Shaohan Cai, Zheng Zhou, and Nan Zhou. "Development and validation of an instrument to measure user perceived service quality of information presenting web portals." Information &amp; Management 42, no. 4 (2005): 575-589.</a:t>
            </a:r>
          </a:p>
          <a:p>
            <a:pPr algn="just">
              <a:lnSpc>
                <a:spcPts val="3359"/>
              </a:lnSpc>
            </a:pPr>
          </a:p>
          <a:p>
            <a:pPr algn="just">
              <a:lnSpc>
                <a:spcPts val="3359"/>
              </a:lnSpc>
            </a:pPr>
            <a:r>
              <a:rPr lang="en-US" sz="2799">
                <a:solidFill>
                  <a:srgbClr val="000000"/>
                </a:solidFill>
                <a:latin typeface="Arial"/>
              </a:rPr>
              <a:t> [3] Benbya, Hind, Giuseppina Passiante, and Nassim Aissa Belbaly. "Corporate portal: a tool for knowledge management synchronization." International Journal of Information Management 24, no. 3 (2004): 201-220.</a:t>
            </a:r>
          </a:p>
          <a:p>
            <a:pPr algn="just">
              <a:lnSpc>
                <a:spcPts val="3359"/>
              </a:lnSpc>
            </a:pPr>
          </a:p>
          <a:p>
            <a:pPr algn="just">
              <a:lnSpc>
                <a:spcPts val="3359"/>
              </a:lnSpc>
            </a:pPr>
            <a:r>
              <a:rPr lang="en-US" sz="2799">
                <a:solidFill>
                  <a:srgbClr val="000000"/>
                </a:solidFill>
                <a:latin typeface="Arial"/>
              </a:rPr>
              <a:t> [4] Saat, N.M.; Singh, D. "Assessing suitability of candidates for selection using candidates' profiling report", Electrical Engineering and Informatics (ICEEI), 2011 International Conference on, On page(1-6).</a:t>
            </a:r>
          </a:p>
          <a:p>
            <a:pPr algn="just">
              <a:lnSpc>
                <a:spcPts val="3359"/>
              </a:lnSpc>
            </a:pPr>
          </a:p>
          <a:p>
            <a:pPr algn="just">
              <a:lnSpc>
                <a:spcPts val="3359"/>
              </a:lnSpc>
            </a:pPr>
            <a:r>
              <a:rPr lang="en-US" sz="2799">
                <a:solidFill>
                  <a:srgbClr val="000000"/>
                </a:solidFill>
                <a:latin typeface="Arial"/>
              </a:rPr>
              <a:t>[5] Rafter, R., Bradley, K., &amp; Smyth, B. (2000). Personalized retrieval for online recruitment Services, In Proceedings of the 22nd Annual Colloquium on Information Retrieval.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617928"/>
            <a:ext cx="4079000" cy="3714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17</a:t>
            </a:r>
          </a:p>
        </p:txBody>
      </p:sp>
      <p:sp>
        <p:nvSpPr>
          <p:cNvPr name="TextBox 4" id="4"/>
          <p:cNvSpPr txBox="true"/>
          <p:nvPr/>
        </p:nvSpPr>
        <p:spPr>
          <a:xfrm rot="0">
            <a:off x="2692808" y="3974785"/>
            <a:ext cx="12046662"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   Thank you</a:t>
            </a:r>
          </a:p>
        </p:txBody>
      </p:sp>
      <p:sp>
        <p:nvSpPr>
          <p:cNvPr name="TextBox 5" id="5"/>
          <p:cNvSpPr txBox="true"/>
          <p:nvPr/>
        </p:nvSpPr>
        <p:spPr>
          <a:xfrm rot="0">
            <a:off x="1008500" y="9572028"/>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
        <p:nvSpPr>
          <p:cNvPr name="TextBox 6" id="6"/>
          <p:cNvSpPr txBox="true"/>
          <p:nvPr/>
        </p:nvSpPr>
        <p:spPr>
          <a:xfrm rot="0">
            <a:off x="5510112" y="9617928"/>
            <a:ext cx="6435388"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888888"/>
                </a:solidFill>
                <a:latin typeface="TT Phobos"/>
              </a:rPr>
              <a:t>2</a:t>
            </a:r>
          </a:p>
        </p:txBody>
      </p:sp>
      <p:sp>
        <p:nvSpPr>
          <p:cNvPr name="TextBox 4" id="4"/>
          <p:cNvSpPr txBox="true"/>
          <p:nvPr/>
        </p:nvSpPr>
        <p:spPr>
          <a:xfrm rot="0">
            <a:off x="2408092" y="-10181"/>
            <a:ext cx="11826924"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Introduction</a:t>
            </a:r>
          </a:p>
        </p:txBody>
      </p:sp>
      <p:sp>
        <p:nvSpPr>
          <p:cNvPr name="TextBox 5" id="5"/>
          <p:cNvSpPr txBox="true"/>
          <p:nvPr/>
        </p:nvSpPr>
        <p:spPr>
          <a:xfrm rot="0">
            <a:off x="2405432" y="1252737"/>
            <a:ext cx="13129084" cy="7648575"/>
          </a:xfrm>
          <a:prstGeom prst="rect">
            <a:avLst/>
          </a:prstGeom>
        </p:spPr>
        <p:txBody>
          <a:bodyPr anchor="t" rtlCol="false" tIns="0" lIns="0" bIns="0" rIns="0">
            <a:spAutoFit/>
          </a:bodyPr>
          <a:lstStyle/>
          <a:p>
            <a:pPr algn="just">
              <a:lnSpc>
                <a:spcPts val="2879"/>
              </a:lnSpc>
            </a:pPr>
            <a:r>
              <a:rPr lang="en-US" sz="2400" spc="18">
                <a:solidFill>
                  <a:srgbClr val="000000"/>
                </a:solidFill>
                <a:latin typeface="Arial"/>
              </a:rPr>
              <a:t>A job website is an online platform that connects job seekers with employers. It serves as a digital marketplace where individuals can explore various job opportunities, submit applications, and interact with potential employers. Job websites often host a wide range of job listings across different industries, allowing users to search for positions based on their skills, qualifications, and preferences.</a:t>
            </a:r>
          </a:p>
          <a:p>
            <a:pPr algn="just">
              <a:lnSpc>
                <a:spcPts val="2879"/>
              </a:lnSpc>
            </a:pPr>
            <a:r>
              <a:rPr lang="en-US" sz="2400" spc="18">
                <a:solidFill>
                  <a:srgbClr val="000000"/>
                </a:solidFill>
                <a:latin typeface="Arial"/>
              </a:rPr>
              <a:t>To operate a job website effectively, several components are essential:</a:t>
            </a:r>
          </a:p>
          <a:p>
            <a:pPr algn="just" marL="579120" indent="-289560" lvl="1">
              <a:lnSpc>
                <a:spcPts val="2879"/>
              </a:lnSpc>
              <a:buFont typeface="Arial"/>
              <a:buChar char="•"/>
            </a:pPr>
            <a:r>
              <a:rPr lang="en-US" sz="2400" spc="16">
                <a:solidFill>
                  <a:srgbClr val="000000"/>
                </a:solidFill>
                <a:latin typeface="Arial Bold"/>
              </a:rPr>
              <a:t>User Interface and Experience Design</a:t>
            </a:r>
            <a:r>
              <a:rPr lang="en-US" sz="2400" spc="16">
                <a:solidFill>
                  <a:srgbClr val="000000"/>
                </a:solidFill>
                <a:latin typeface="Arial"/>
              </a:rPr>
              <a:t>: A user-friendly interface that enables easy navigation and efficient job search functionalities is crucial.</a:t>
            </a:r>
          </a:p>
          <a:p>
            <a:pPr algn="just">
              <a:lnSpc>
                <a:spcPts val="2879"/>
              </a:lnSpc>
            </a:pPr>
          </a:p>
          <a:p>
            <a:pPr algn="just" marL="579120" indent="-289560" lvl="1">
              <a:lnSpc>
                <a:spcPts val="2879"/>
              </a:lnSpc>
              <a:buFont typeface="Arial"/>
              <a:buChar char="•"/>
            </a:pPr>
            <a:r>
              <a:rPr lang="en-US" sz="2400" spc="16">
                <a:solidFill>
                  <a:srgbClr val="000000"/>
                </a:solidFill>
                <a:latin typeface="Arial Bold"/>
              </a:rPr>
              <a:t>Job Listings Database</a:t>
            </a:r>
            <a:r>
              <a:rPr lang="en-US" sz="2400" spc="16">
                <a:solidFill>
                  <a:srgbClr val="000000"/>
                </a:solidFill>
                <a:latin typeface="Arial"/>
              </a:rPr>
              <a:t>: A robust database infrastructure to store and manage job listings, including features for sorting, filtering, and categorizing jobs.</a:t>
            </a:r>
          </a:p>
          <a:p>
            <a:pPr algn="just">
              <a:lnSpc>
                <a:spcPts val="2879"/>
              </a:lnSpc>
            </a:pPr>
          </a:p>
          <a:p>
            <a:pPr algn="just" marL="579120" indent="-289560" lvl="1">
              <a:lnSpc>
                <a:spcPts val="2879"/>
              </a:lnSpc>
              <a:buFont typeface="Arial"/>
              <a:buChar char="•"/>
            </a:pPr>
            <a:r>
              <a:rPr lang="en-US" sz="2400" spc="16">
                <a:solidFill>
                  <a:srgbClr val="000000"/>
                </a:solidFill>
                <a:latin typeface="Arial Bold"/>
              </a:rPr>
              <a:t>Communication Tools</a:t>
            </a:r>
            <a:r>
              <a:rPr lang="en-US" sz="2400" spc="16">
                <a:solidFill>
                  <a:srgbClr val="000000"/>
                </a:solidFill>
                <a:latin typeface="Arial"/>
              </a:rPr>
              <a:t>: Messaging systems or email notifications to facilitate communication between employers and job seekers regarding application status, interview invitations, etc.</a:t>
            </a:r>
          </a:p>
          <a:p>
            <a:pPr algn="just">
              <a:lnSpc>
                <a:spcPts val="2879"/>
              </a:lnSpc>
            </a:pPr>
          </a:p>
          <a:p>
            <a:pPr algn="just" marL="579120" indent="-289560" lvl="1">
              <a:lnSpc>
                <a:spcPts val="2879"/>
              </a:lnSpc>
              <a:buFont typeface="Arial"/>
              <a:buChar char="•"/>
            </a:pPr>
            <a:r>
              <a:rPr lang="en-US" sz="2400" spc="16">
                <a:solidFill>
                  <a:srgbClr val="000000"/>
                </a:solidFill>
                <a:latin typeface="Arial Bold"/>
              </a:rPr>
              <a:t>Security Measures</a:t>
            </a:r>
            <a:r>
              <a:rPr lang="en-US" sz="2400" spc="16">
                <a:solidFill>
                  <a:srgbClr val="000000"/>
                </a:solidFill>
                <a:latin typeface="Arial"/>
              </a:rPr>
              <a:t>: Robust security measures to protect user data, prevent fraudulent activities, and ensure privacy.</a:t>
            </a:r>
          </a:p>
          <a:p>
            <a:pPr algn="just">
              <a:lnSpc>
                <a:spcPts val="2879"/>
              </a:lnSpc>
            </a:pPr>
          </a:p>
          <a:p>
            <a:pPr algn="just" marL="579120" indent="-289560" lvl="1">
              <a:lnSpc>
                <a:spcPts val="2879"/>
              </a:lnSpc>
              <a:buFont typeface="Arial"/>
              <a:buChar char="•"/>
            </a:pPr>
            <a:r>
              <a:rPr lang="en-US" sz="2400" spc="18">
                <a:solidFill>
                  <a:srgbClr val="000000"/>
                </a:solidFill>
                <a:latin typeface="Arial Bold"/>
              </a:rPr>
              <a:t>Mobile Compatibility</a:t>
            </a:r>
            <a:r>
              <a:rPr lang="en-US" sz="2400" spc="18">
                <a:solidFill>
                  <a:srgbClr val="000000"/>
                </a:solidFill>
                <a:latin typeface="Arial"/>
              </a:rPr>
              <a:t>: With the increasing use of mobile devices, ensuring compatibility and responsiveness across various devices and screen sizes is essential.</a:t>
            </a:r>
          </a:p>
        </p:txBody>
      </p:sp>
      <p:sp>
        <p:nvSpPr>
          <p:cNvPr name="TextBox 6" id="6"/>
          <p:cNvSpPr txBox="true"/>
          <p:nvPr/>
        </p:nvSpPr>
        <p:spPr>
          <a:xfrm rot="0">
            <a:off x="5227414" y="9617928"/>
            <a:ext cx="6718086"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888888"/>
                </a:solidFill>
                <a:latin typeface="TT Phobos"/>
              </a:rPr>
              <a:t>3</a:t>
            </a:r>
          </a:p>
        </p:txBody>
      </p:sp>
      <p:sp>
        <p:nvSpPr>
          <p:cNvPr name="TextBox 4" id="4"/>
          <p:cNvSpPr txBox="true"/>
          <p:nvPr/>
        </p:nvSpPr>
        <p:spPr>
          <a:xfrm rot="0">
            <a:off x="2645914" y="140585"/>
            <a:ext cx="11273698" cy="1238250"/>
          </a:xfrm>
          <a:prstGeom prst="rect">
            <a:avLst/>
          </a:prstGeom>
        </p:spPr>
        <p:txBody>
          <a:bodyPr anchor="t" rtlCol="false" tIns="0" lIns="0" bIns="0" rIns="0">
            <a:spAutoFit/>
          </a:bodyPr>
          <a:lstStyle/>
          <a:p>
            <a:pPr algn="ctr">
              <a:lnSpc>
                <a:spcPts val="8639"/>
              </a:lnSpc>
            </a:pPr>
            <a:r>
              <a:rPr lang="en-US" sz="7199" spc="56">
                <a:solidFill>
                  <a:srgbClr val="000000"/>
                </a:solidFill>
                <a:latin typeface="Arial"/>
              </a:rPr>
              <a:t>Concept Tree</a:t>
            </a:r>
          </a:p>
        </p:txBody>
      </p:sp>
      <p:sp>
        <p:nvSpPr>
          <p:cNvPr name="TextBox 5" id="5"/>
          <p:cNvSpPr txBox="true"/>
          <p:nvPr/>
        </p:nvSpPr>
        <p:spPr>
          <a:xfrm rot="0">
            <a:off x="1008500" y="9572028"/>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
        <p:nvSpPr>
          <p:cNvPr name="TextBox 6" id="6"/>
          <p:cNvSpPr txBox="true"/>
          <p:nvPr/>
        </p:nvSpPr>
        <p:spPr>
          <a:xfrm rot="0">
            <a:off x="5258825" y="9617928"/>
            <a:ext cx="6686675"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Freeform 7" id="7" descr="A diagram of a software company"/>
          <p:cNvSpPr/>
          <p:nvPr/>
        </p:nvSpPr>
        <p:spPr>
          <a:xfrm flipH="false" flipV="false" rot="0">
            <a:off x="3048000" y="1729440"/>
            <a:ext cx="10764641" cy="7236057"/>
          </a:xfrm>
          <a:custGeom>
            <a:avLst/>
            <a:gdLst/>
            <a:ahLst/>
            <a:cxnLst/>
            <a:rect r="r" b="b" t="t" l="l"/>
            <a:pathLst>
              <a:path h="7236057" w="10764641">
                <a:moveTo>
                  <a:pt x="0" y="0"/>
                </a:moveTo>
                <a:lnTo>
                  <a:pt x="10764641" y="0"/>
                </a:lnTo>
                <a:lnTo>
                  <a:pt x="10764641" y="7236057"/>
                </a:lnTo>
                <a:lnTo>
                  <a:pt x="0" y="7236057"/>
                </a:lnTo>
                <a:lnTo>
                  <a:pt x="0" y="0"/>
                </a:lnTo>
                <a:close/>
              </a:path>
            </a:pathLst>
          </a:custGeom>
          <a:blipFill>
            <a:blip r:embed="rId4"/>
            <a:stretch>
              <a:fillRect l="-5117" t="-1600" r="0" b="-2903"/>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72028"/>
            <a:ext cx="4079000" cy="4632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4</a:t>
            </a:r>
          </a:p>
        </p:txBody>
      </p:sp>
      <p:sp>
        <p:nvSpPr>
          <p:cNvPr name="TextBox 4" id="4"/>
          <p:cNvSpPr txBox="true"/>
          <p:nvPr/>
        </p:nvSpPr>
        <p:spPr>
          <a:xfrm rot="0">
            <a:off x="2605940" y="119799"/>
            <a:ext cx="12329360" cy="1238250"/>
          </a:xfrm>
          <a:prstGeom prst="rect">
            <a:avLst/>
          </a:prstGeom>
        </p:spPr>
        <p:txBody>
          <a:bodyPr anchor="t" rtlCol="false" tIns="0" lIns="0" bIns="0" rIns="0">
            <a:spAutoFit/>
          </a:bodyPr>
          <a:lstStyle/>
          <a:p>
            <a:pPr algn="ctr">
              <a:lnSpc>
                <a:spcPts val="8639"/>
              </a:lnSpc>
            </a:pPr>
            <a:r>
              <a:rPr lang="en-US" sz="7199" spc="67">
                <a:solidFill>
                  <a:srgbClr val="000000"/>
                </a:solidFill>
                <a:latin typeface="Arial"/>
              </a:rPr>
              <a:t>Literature </a:t>
            </a:r>
          </a:p>
        </p:txBody>
      </p:sp>
      <p:graphicFrame>
        <p:nvGraphicFramePr>
          <p:cNvPr name="Table 5" id="5"/>
          <p:cNvGraphicFramePr>
            <a:graphicFrameLocks noGrp="true"/>
          </p:cNvGraphicFramePr>
          <p:nvPr/>
        </p:nvGraphicFramePr>
        <p:xfrm>
          <a:off x="3048000" y="1663700"/>
          <a:ext cx="12192000" cy="6959600"/>
        </p:xfrm>
        <a:graphic>
          <a:graphicData uri="http://schemas.openxmlformats.org/drawingml/2006/table">
            <a:tbl>
              <a:tblPr/>
              <a:tblGrid>
                <a:gridCol w="3048000"/>
                <a:gridCol w="3048000"/>
                <a:gridCol w="3048000"/>
                <a:gridCol w="3048000"/>
              </a:tblGrid>
              <a:tr h="508001">
                <a:tc>
                  <a:txBody>
                    <a:bodyPr anchor="t" rtlCol="false"/>
                    <a:lstStyle/>
                    <a:p>
                      <a:pPr algn="l">
                        <a:lnSpc>
                          <a:spcPts val="3120"/>
                        </a:lnSpc>
                        <a:defRPr/>
                      </a:pPr>
                      <a:r>
                        <a:rPr lang="en-US" sz="2600">
                          <a:solidFill>
                            <a:srgbClr val="000000"/>
                          </a:solidFill>
                          <a:latin typeface="Arial"/>
                        </a:rPr>
                        <a:t>Author(s)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Strategies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Advantages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Disadvantages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863600">
                <a:tc>
                  <a:txBody>
                    <a:bodyPr anchor="t" rtlCol="false"/>
                    <a:lstStyle/>
                    <a:p>
                      <a:pPr algn="l">
                        <a:lnSpc>
                          <a:spcPts val="3120"/>
                        </a:lnSpc>
                        <a:defRPr/>
                      </a:pPr>
                      <a:r>
                        <a:rPr lang="en-US" sz="2600">
                          <a:solidFill>
                            <a:srgbClr val="000000"/>
                          </a:solidFill>
                          <a:latin typeface="Arial"/>
                        </a:rPr>
                        <a:t>G. Praveen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Simplify user interface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Easy and user-friendly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Less Flexibility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219200">
                <a:tc>
                  <a:txBody>
                    <a:bodyPr anchor="t" rtlCol="false"/>
                    <a:lstStyle/>
                    <a:p>
                      <a:pPr algn="l">
                        <a:lnSpc>
                          <a:spcPts val="3120"/>
                        </a:lnSpc>
                        <a:defRPr/>
                      </a:pPr>
                      <a:r>
                        <a:rPr lang="en-US" sz="2600">
                          <a:solidFill>
                            <a:srgbClr val="000000"/>
                          </a:solidFill>
                          <a:latin typeface="Arial"/>
                        </a:rPr>
                        <a:t>Aditya A. Shastri</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Provide Feedback</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Gain insights of the users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Unhappy users give bad feedback.</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574799">
                <a:tc>
                  <a:txBody>
                    <a:bodyPr anchor="t" rtlCol="false"/>
                    <a:lstStyle/>
                    <a:p>
                      <a:pPr algn="l">
                        <a:lnSpc>
                          <a:spcPts val="3120"/>
                        </a:lnSpc>
                        <a:defRPr/>
                      </a:pPr>
                      <a:r>
                        <a:rPr lang="en-US" sz="2600">
                          <a:solidFill>
                            <a:srgbClr val="000000"/>
                          </a:solidFill>
                          <a:latin typeface="Arial"/>
                        </a:rPr>
                        <a:t>Shaohan Cai</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Assessing Suitability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Can not login with out proper authorization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System functionality not achieved</a:t>
                      </a:r>
                      <a:endParaRPr lang="en-US" sz="1100"/>
                    </a:p>
                    <a:p>
                      <a:pPr algn="l">
                        <a:lnSpc>
                          <a:spcPts val="312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219200">
                <a:tc>
                  <a:txBody>
                    <a:bodyPr anchor="t" rtlCol="false"/>
                    <a:lstStyle/>
                    <a:p>
                      <a:pPr algn="l">
                        <a:lnSpc>
                          <a:spcPts val="3120"/>
                        </a:lnSpc>
                        <a:defRPr/>
                      </a:pPr>
                      <a:r>
                        <a:rPr lang="en-US" sz="2600">
                          <a:solidFill>
                            <a:srgbClr val="000000"/>
                          </a:solidFill>
                          <a:latin typeface="Arial"/>
                        </a:rPr>
                        <a:t>Zheng Zhou</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Integration with Emerging Technologies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Stay updated on industry trends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Limited Personalization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574799">
                <a:tc>
                  <a:txBody>
                    <a:bodyPr anchor="t" rtlCol="false"/>
                    <a:lstStyle/>
                    <a:p>
                      <a:pPr algn="l">
                        <a:lnSpc>
                          <a:spcPts val="3120"/>
                        </a:lnSpc>
                        <a:defRPr/>
                      </a:pPr>
                      <a:r>
                        <a:rPr lang="en-US" sz="2600">
                          <a:solidFill>
                            <a:srgbClr val="000000"/>
                          </a:solidFill>
                          <a:latin typeface="Arial"/>
                        </a:rPr>
                        <a:t>Nan Zhou</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Employer-Focused Tools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Offer employers tools for efficient candidate screening</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120"/>
                        </a:lnSpc>
                        <a:defRPr/>
                      </a:pPr>
                      <a:r>
                        <a:rPr lang="en-US" sz="2600">
                          <a:solidFill>
                            <a:srgbClr val="000000"/>
                          </a:solidFill>
                          <a:latin typeface="Arial"/>
                        </a:rPr>
                        <a:t>Challenges in managing the hiring process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008500" y="9572028"/>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
        <p:nvSpPr>
          <p:cNvPr name="TextBox 7" id="7"/>
          <p:cNvSpPr txBox="true"/>
          <p:nvPr/>
        </p:nvSpPr>
        <p:spPr>
          <a:xfrm rot="0">
            <a:off x="6342500" y="9562503"/>
            <a:ext cx="5603000" cy="472800"/>
          </a:xfrm>
          <a:prstGeom prst="rect">
            <a:avLst/>
          </a:prstGeom>
        </p:spPr>
        <p:txBody>
          <a:bodyPr anchor="t" rtlCol="false" tIns="0" lIns="0" bIns="0" rIns="0">
            <a:spAutoFit/>
          </a:bodyPr>
          <a:lstStyle/>
          <a:p>
            <a:pPr algn="ctr">
              <a:lnSpc>
                <a:spcPts val="2400"/>
              </a:lnSpc>
            </a:pPr>
            <a:r>
              <a:rPr lang="en-US" sz="2000" spc="18">
                <a:solidFill>
                  <a:srgbClr val="888888"/>
                </a:solidFill>
                <a:latin typeface="TT Rounds Condensed"/>
              </a:rPr>
              <a:t>Department of Computer Science and Engineering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888888"/>
                </a:solidFill>
                <a:latin typeface="TT Phobos"/>
              </a:rPr>
              <a:t>5</a:t>
            </a:r>
          </a:p>
        </p:txBody>
      </p:sp>
      <p:sp>
        <p:nvSpPr>
          <p:cNvPr name="TextBox 4" id="4"/>
          <p:cNvSpPr txBox="true"/>
          <p:nvPr/>
        </p:nvSpPr>
        <p:spPr>
          <a:xfrm rot="0">
            <a:off x="1412206" y="90039"/>
            <a:ext cx="11890718"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      Problem Statement</a:t>
            </a:r>
          </a:p>
        </p:txBody>
      </p:sp>
      <p:sp>
        <p:nvSpPr>
          <p:cNvPr name="TextBox 5" id="5"/>
          <p:cNvSpPr txBox="true"/>
          <p:nvPr/>
        </p:nvSpPr>
        <p:spPr>
          <a:xfrm rot="0">
            <a:off x="2579458" y="2054304"/>
            <a:ext cx="13129084" cy="5924550"/>
          </a:xfrm>
          <a:prstGeom prst="rect">
            <a:avLst/>
          </a:prstGeom>
        </p:spPr>
        <p:txBody>
          <a:bodyPr anchor="t" rtlCol="false" tIns="0" lIns="0" bIns="0" rIns="0">
            <a:spAutoFit/>
          </a:bodyPr>
          <a:lstStyle/>
          <a:p>
            <a:pPr algn="just">
              <a:lnSpc>
                <a:spcPts val="3359"/>
              </a:lnSpc>
            </a:pPr>
            <a:r>
              <a:rPr lang="en-US" sz="2799" spc="22">
                <a:solidFill>
                  <a:srgbClr val="000000"/>
                </a:solidFill>
                <a:latin typeface="Arial"/>
              </a:rPr>
              <a:t>In the dynamic landscape of the job market, traditional methods of job searching and hiring have become increasingly inefficient. The existing job portal websites lack advanced features, personalization, and seamless user experiences, hindering both job seekers and employers in finding suitable matches. There is a need for a comprehensive and innovative job portal that addresses the shortcomings of current platforms and provides a solution for the evolving needs of the job market.</a:t>
            </a:r>
          </a:p>
          <a:p>
            <a:pPr algn="just">
              <a:lnSpc>
                <a:spcPts val="3359"/>
              </a:lnSpc>
            </a:pPr>
          </a:p>
          <a:p>
            <a:pPr algn="just">
              <a:lnSpc>
                <a:spcPts val="3359"/>
              </a:lnSpc>
            </a:pPr>
            <a:r>
              <a:rPr lang="en-US" sz="2799" spc="22">
                <a:solidFill>
                  <a:srgbClr val="000000"/>
                </a:solidFill>
                <a:latin typeface="Arial Bold"/>
              </a:rPr>
              <a:t>Disadvantages:</a:t>
            </a:r>
          </a:p>
          <a:p>
            <a:pPr algn="just">
              <a:lnSpc>
                <a:spcPts val="3359"/>
              </a:lnSpc>
            </a:pPr>
          </a:p>
          <a:p>
            <a:pPr algn="just" marL="675640" indent="-337820" lvl="1">
              <a:lnSpc>
                <a:spcPts val="3359"/>
              </a:lnSpc>
              <a:buFont typeface="Arial"/>
              <a:buChar char="•"/>
            </a:pPr>
            <a:r>
              <a:rPr lang="en-US" sz="2799" spc="22">
                <a:solidFill>
                  <a:srgbClr val="000000"/>
                </a:solidFill>
                <a:latin typeface="Arial Bold"/>
              </a:rPr>
              <a:t>	</a:t>
            </a:r>
            <a:r>
              <a:rPr lang="en-US" sz="2799" spc="22">
                <a:solidFill>
                  <a:srgbClr val="000000"/>
                </a:solidFill>
                <a:latin typeface="Arial"/>
              </a:rPr>
              <a:t>Hidden Costs</a:t>
            </a:r>
          </a:p>
          <a:p>
            <a:pPr algn="just" marL="675640" indent="-337820" lvl="1">
              <a:lnSpc>
                <a:spcPts val="3359"/>
              </a:lnSpc>
              <a:buFont typeface="Arial"/>
              <a:buChar char="•"/>
            </a:pPr>
            <a:r>
              <a:rPr lang="en-US" sz="2799" spc="22">
                <a:solidFill>
                  <a:srgbClr val="000000"/>
                </a:solidFill>
                <a:latin typeface="Arial"/>
              </a:rPr>
              <a:t>	Limited Visibility	</a:t>
            </a:r>
          </a:p>
          <a:p>
            <a:pPr algn="just" marL="675640" indent="-337820" lvl="1">
              <a:lnSpc>
                <a:spcPts val="3359"/>
              </a:lnSpc>
              <a:buFont typeface="Arial"/>
              <a:buChar char="•"/>
            </a:pPr>
            <a:r>
              <a:rPr lang="en-US" sz="2799" spc="22">
                <a:solidFill>
                  <a:srgbClr val="000000"/>
                </a:solidFill>
                <a:latin typeface="Arial"/>
              </a:rPr>
              <a:t>	Inaccurate or Outdated Listings</a:t>
            </a:r>
          </a:p>
          <a:p>
            <a:pPr algn="just" marL="675640" indent="-337820" lvl="1">
              <a:lnSpc>
                <a:spcPts val="3359"/>
              </a:lnSpc>
            </a:pPr>
          </a:p>
        </p:txBody>
      </p:sp>
      <p:sp>
        <p:nvSpPr>
          <p:cNvPr name="TextBox 6" id="6"/>
          <p:cNvSpPr txBox="true"/>
          <p:nvPr/>
        </p:nvSpPr>
        <p:spPr>
          <a:xfrm rot="0">
            <a:off x="5117476" y="9617928"/>
            <a:ext cx="6828024"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888888"/>
                </a:solidFill>
                <a:latin typeface="TT Phobos"/>
              </a:rPr>
              <a:t>6</a:t>
            </a:r>
          </a:p>
        </p:txBody>
      </p:sp>
      <p:sp>
        <p:nvSpPr>
          <p:cNvPr name="TextBox 4" id="4"/>
          <p:cNvSpPr txBox="true"/>
          <p:nvPr/>
        </p:nvSpPr>
        <p:spPr>
          <a:xfrm rot="0">
            <a:off x="94102" y="455566"/>
            <a:ext cx="18099798"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Problem Illustration</a:t>
            </a:r>
          </a:p>
        </p:txBody>
      </p:sp>
      <p:sp>
        <p:nvSpPr>
          <p:cNvPr name="TextBox 5" id="5"/>
          <p:cNvSpPr txBox="true"/>
          <p:nvPr/>
        </p:nvSpPr>
        <p:spPr>
          <a:xfrm rot="0">
            <a:off x="5957602" y="9349606"/>
            <a:ext cx="6550352" cy="4632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6" id="6"/>
          <p:cNvSpPr txBox="true"/>
          <p:nvPr/>
        </p:nvSpPr>
        <p:spPr>
          <a:xfrm rot="0">
            <a:off x="1057926" y="9361962"/>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
        <p:nvSpPr>
          <p:cNvPr name="TextBox 7" id="7"/>
          <p:cNvSpPr txBox="true"/>
          <p:nvPr/>
        </p:nvSpPr>
        <p:spPr>
          <a:xfrm rot="0">
            <a:off x="1028700" y="7762874"/>
            <a:ext cx="15959946" cy="895350"/>
          </a:xfrm>
          <a:prstGeom prst="rect">
            <a:avLst/>
          </a:prstGeom>
        </p:spPr>
        <p:txBody>
          <a:bodyPr anchor="t" rtlCol="false" tIns="0" lIns="0" bIns="0" rIns="0">
            <a:spAutoFit/>
          </a:bodyPr>
          <a:lstStyle/>
          <a:p>
            <a:pPr algn="just">
              <a:lnSpc>
                <a:spcPts val="3359"/>
              </a:lnSpc>
            </a:pPr>
            <a:r>
              <a:rPr lang="en-US" sz="2799">
                <a:solidFill>
                  <a:srgbClr val="000000"/>
                </a:solidFill>
                <a:latin typeface="Arial"/>
              </a:rPr>
              <a:t>The user interface (UI) of the job website is not user-friendly and lacks intuitive navigation, causing frustration and difficulty for job seekers trying to navigate through the platform.</a:t>
            </a:r>
          </a:p>
        </p:txBody>
      </p:sp>
      <p:sp>
        <p:nvSpPr>
          <p:cNvPr name="Freeform 8" id="8" descr="A person working on a computer  Description automatically generated"/>
          <p:cNvSpPr/>
          <p:nvPr/>
        </p:nvSpPr>
        <p:spPr>
          <a:xfrm flipH="false" flipV="false" rot="0">
            <a:off x="4868311" y="1773450"/>
            <a:ext cx="8238089" cy="5753978"/>
          </a:xfrm>
          <a:custGeom>
            <a:avLst/>
            <a:gdLst/>
            <a:ahLst/>
            <a:cxnLst/>
            <a:rect r="r" b="b" t="t" l="l"/>
            <a:pathLst>
              <a:path h="5753978" w="8238089">
                <a:moveTo>
                  <a:pt x="0" y="0"/>
                </a:moveTo>
                <a:lnTo>
                  <a:pt x="8238089" y="0"/>
                </a:lnTo>
                <a:lnTo>
                  <a:pt x="8238089" y="5753978"/>
                </a:lnTo>
                <a:lnTo>
                  <a:pt x="0" y="5753978"/>
                </a:lnTo>
                <a:lnTo>
                  <a:pt x="0" y="0"/>
                </a:lnTo>
                <a:close/>
              </a:path>
            </a:pathLst>
          </a:custGeom>
          <a:blipFill>
            <a:blip r:embed="rId4"/>
            <a:stretch>
              <a:fillRect l="-190" t="-1593" r="0" b="-1593"/>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72028"/>
            <a:ext cx="4079000" cy="463275"/>
          </a:xfrm>
          <a:prstGeom prst="rect">
            <a:avLst/>
          </a:prstGeom>
        </p:spPr>
        <p:txBody>
          <a:bodyPr anchor="t" rtlCol="false" tIns="0" lIns="0" bIns="0" rIns="0">
            <a:spAutoFit/>
          </a:bodyPr>
          <a:lstStyle/>
          <a:p>
            <a:pPr algn="r">
              <a:lnSpc>
                <a:spcPts val="2879"/>
              </a:lnSpc>
            </a:pPr>
            <a:r>
              <a:rPr lang="en-US" sz="2400" spc="22">
                <a:solidFill>
                  <a:srgbClr val="888888"/>
                </a:solidFill>
                <a:latin typeface="TT Rounds Condensed"/>
              </a:rPr>
              <a:t>7</a:t>
            </a:r>
          </a:p>
        </p:txBody>
      </p:sp>
      <p:sp>
        <p:nvSpPr>
          <p:cNvPr name="TextBox 4" id="4"/>
          <p:cNvSpPr txBox="true"/>
          <p:nvPr/>
        </p:nvSpPr>
        <p:spPr>
          <a:xfrm rot="0">
            <a:off x="2092692" y="163725"/>
            <a:ext cx="11691240" cy="1238250"/>
          </a:xfrm>
          <a:prstGeom prst="rect">
            <a:avLst/>
          </a:prstGeom>
        </p:spPr>
        <p:txBody>
          <a:bodyPr anchor="t" rtlCol="false" tIns="0" lIns="0" bIns="0" rIns="0">
            <a:spAutoFit/>
          </a:bodyPr>
          <a:lstStyle/>
          <a:p>
            <a:pPr algn="ctr">
              <a:lnSpc>
                <a:spcPts val="8634"/>
              </a:lnSpc>
            </a:pPr>
            <a:r>
              <a:rPr lang="en-US" sz="7195" spc="56">
                <a:solidFill>
                  <a:srgbClr val="000000"/>
                </a:solidFill>
                <a:latin typeface="Arial"/>
              </a:rPr>
              <a:t>Proposed Method</a:t>
            </a:r>
          </a:p>
        </p:txBody>
      </p:sp>
      <p:sp>
        <p:nvSpPr>
          <p:cNvPr name="TextBox 5" id="5"/>
          <p:cNvSpPr txBox="true"/>
          <p:nvPr/>
        </p:nvSpPr>
        <p:spPr>
          <a:xfrm rot="0">
            <a:off x="5227414" y="9617928"/>
            <a:ext cx="6718086" cy="3714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6" id="6"/>
          <p:cNvSpPr txBox="true"/>
          <p:nvPr/>
        </p:nvSpPr>
        <p:spPr>
          <a:xfrm rot="0">
            <a:off x="1537866" y="1979711"/>
            <a:ext cx="14489818" cy="6010275"/>
          </a:xfrm>
          <a:prstGeom prst="rect">
            <a:avLst/>
          </a:prstGeom>
        </p:spPr>
        <p:txBody>
          <a:bodyPr anchor="t" rtlCol="false" tIns="0" lIns="0" bIns="0" rIns="0">
            <a:spAutoFit/>
          </a:bodyPr>
          <a:lstStyle/>
          <a:p>
            <a:pPr algn="just">
              <a:lnSpc>
                <a:spcPts val="3600"/>
              </a:lnSpc>
            </a:pPr>
            <a:r>
              <a:rPr lang="en-US" sz="3000" spc="23">
                <a:solidFill>
                  <a:srgbClr val="000000"/>
                </a:solidFill>
                <a:latin typeface="Arial"/>
              </a:rPr>
              <a:t>We aim to create a dynamic and intuitive job website that revolutionizes the way job seekers and employers connect in the digital age. By leveraging cutting-edge technology and innovative features, our platform aims to streamline the job search process, empower users with personalized job recommendations, and facilitate meaningful interactions between candidates and employers.</a:t>
            </a:r>
          </a:p>
          <a:p>
            <a:pPr algn="just">
              <a:lnSpc>
                <a:spcPts val="3600"/>
              </a:lnSpc>
            </a:pPr>
          </a:p>
          <a:p>
            <a:pPr algn="just">
              <a:lnSpc>
                <a:spcPts val="3600"/>
              </a:lnSpc>
            </a:pPr>
            <a:r>
              <a:rPr lang="en-US" sz="3000" spc="23">
                <a:solidFill>
                  <a:srgbClr val="000000"/>
                </a:solidFill>
                <a:latin typeface="Arial"/>
              </a:rPr>
              <a:t>We are committed to delivering a seamless user experience, fostering a vibrant community of professionals, and serving as a trusted resource for individuals and businesses alike. Our vision is to empower every user to discover their dream job and unlock their full potential, while helping employers find the best talent to drive their organizations forward. Together, we aspire to reshape the future of recruitment and empower individuals to pursue rewarding career opportunities with confidence and ease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888888"/>
                </a:solidFill>
                <a:latin typeface="TT Phobos"/>
              </a:rPr>
              <a:t>8</a:t>
            </a:r>
          </a:p>
        </p:txBody>
      </p:sp>
      <p:sp>
        <p:nvSpPr>
          <p:cNvPr name="TextBox 4" id="4"/>
          <p:cNvSpPr txBox="true"/>
          <p:nvPr/>
        </p:nvSpPr>
        <p:spPr>
          <a:xfrm rot="0">
            <a:off x="1935161" y="1038312"/>
            <a:ext cx="14417678" cy="1238250"/>
          </a:xfrm>
          <a:prstGeom prst="rect">
            <a:avLst/>
          </a:prstGeom>
        </p:spPr>
        <p:txBody>
          <a:bodyPr anchor="t" rtlCol="false" tIns="0" lIns="0" bIns="0" rIns="0">
            <a:spAutoFit/>
          </a:bodyPr>
          <a:lstStyle/>
          <a:p>
            <a:pPr>
              <a:lnSpc>
                <a:spcPts val="8640"/>
              </a:lnSpc>
            </a:pPr>
            <a:r>
              <a:rPr lang="en-US" sz="7200" spc="56">
                <a:solidFill>
                  <a:srgbClr val="000000"/>
                </a:solidFill>
                <a:latin typeface="Arial"/>
              </a:rPr>
              <a:t>Proposed Method </a:t>
            </a:r>
            <a:r>
              <a:rPr lang="en-US" sz="7200" spc="56">
                <a:solidFill>
                  <a:srgbClr val="000000"/>
                </a:solidFill>
                <a:latin typeface="Arial"/>
              </a:rPr>
              <a:t>Illustration</a:t>
            </a:r>
          </a:p>
        </p:txBody>
      </p:sp>
      <p:sp>
        <p:nvSpPr>
          <p:cNvPr name="TextBox 5" id="5"/>
          <p:cNvSpPr txBox="true"/>
          <p:nvPr/>
        </p:nvSpPr>
        <p:spPr>
          <a:xfrm rot="0">
            <a:off x="5957602" y="9349606"/>
            <a:ext cx="6550352" cy="4632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6" id="6"/>
          <p:cNvSpPr txBox="true"/>
          <p:nvPr/>
        </p:nvSpPr>
        <p:spPr>
          <a:xfrm rot="0">
            <a:off x="1057926" y="9361962"/>
            <a:ext cx="4079000" cy="463275"/>
          </a:xfrm>
          <a:prstGeom prst="rect">
            <a:avLst/>
          </a:prstGeom>
        </p:spPr>
        <p:txBody>
          <a:bodyPr anchor="t" rtlCol="false" tIns="0" lIns="0" bIns="0" rIns="0">
            <a:spAutoFit/>
          </a:bodyPr>
          <a:lstStyle/>
          <a:p>
            <a:pPr algn="l">
              <a:lnSpc>
                <a:spcPts val="2879"/>
              </a:lnSpc>
            </a:pPr>
            <a:r>
              <a:rPr lang="en-US" sz="2400" spc="22">
                <a:solidFill>
                  <a:srgbClr val="888888"/>
                </a:solidFill>
                <a:latin typeface="TT Rounds Condensed"/>
              </a:rPr>
              <a:t>1/28/2024</a:t>
            </a:r>
          </a:p>
        </p:txBody>
      </p:sp>
      <p:sp>
        <p:nvSpPr>
          <p:cNvPr name="Freeform 7" id="7" descr="Job Portal - State Diagram Template | Visme"/>
          <p:cNvSpPr/>
          <p:nvPr/>
        </p:nvSpPr>
        <p:spPr>
          <a:xfrm flipH="false" flipV="false" rot="0">
            <a:off x="5141760" y="2785338"/>
            <a:ext cx="7915218" cy="7074568"/>
          </a:xfrm>
          <a:custGeom>
            <a:avLst/>
            <a:gdLst/>
            <a:ahLst/>
            <a:cxnLst/>
            <a:rect r="r" b="b" t="t" l="l"/>
            <a:pathLst>
              <a:path h="7074568" w="7915218">
                <a:moveTo>
                  <a:pt x="0" y="0"/>
                </a:moveTo>
                <a:lnTo>
                  <a:pt x="7915218" y="0"/>
                </a:lnTo>
                <a:lnTo>
                  <a:pt x="7915218" y="7074568"/>
                </a:lnTo>
                <a:lnTo>
                  <a:pt x="0" y="7074568"/>
                </a:lnTo>
                <a:lnTo>
                  <a:pt x="0" y="0"/>
                </a:lnTo>
                <a:close/>
              </a:path>
            </a:pathLst>
          </a:custGeom>
          <a:blipFill>
            <a:blip r:embed="rId4"/>
            <a:stretch>
              <a:fillRect l="0" t="0" r="-4"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200500" y="9581553"/>
            <a:ext cx="4079000" cy="453750"/>
          </a:xfrm>
          <a:prstGeom prst="rect">
            <a:avLst/>
          </a:prstGeom>
        </p:spPr>
        <p:txBody>
          <a:bodyPr anchor="t" rtlCol="false" tIns="0" lIns="0" bIns="0" rIns="0">
            <a:spAutoFit/>
          </a:bodyPr>
          <a:lstStyle/>
          <a:p>
            <a:pPr algn="r">
              <a:lnSpc>
                <a:spcPts val="2879"/>
              </a:lnSpc>
            </a:pPr>
            <a:r>
              <a:rPr lang="en-US" sz="2400" spc="18">
                <a:solidFill>
                  <a:srgbClr val="000000"/>
                </a:solidFill>
                <a:latin typeface="TT Phobos"/>
              </a:rPr>
              <a:t>9</a:t>
            </a:r>
          </a:p>
        </p:txBody>
      </p:sp>
      <p:sp>
        <p:nvSpPr>
          <p:cNvPr name="TextBox 4" id="4"/>
          <p:cNvSpPr txBox="true"/>
          <p:nvPr/>
        </p:nvSpPr>
        <p:spPr>
          <a:xfrm rot="0">
            <a:off x="423708" y="87946"/>
            <a:ext cx="17440584" cy="1238250"/>
          </a:xfrm>
          <a:prstGeom prst="rect">
            <a:avLst/>
          </a:prstGeom>
        </p:spPr>
        <p:txBody>
          <a:bodyPr anchor="t" rtlCol="false" tIns="0" lIns="0" bIns="0" rIns="0">
            <a:spAutoFit/>
          </a:bodyPr>
          <a:lstStyle/>
          <a:p>
            <a:pPr algn="ctr">
              <a:lnSpc>
                <a:spcPts val="8640"/>
              </a:lnSpc>
            </a:pPr>
            <a:r>
              <a:rPr lang="en-US" sz="7200" spc="56">
                <a:solidFill>
                  <a:srgbClr val="000000"/>
                </a:solidFill>
                <a:latin typeface="Arial"/>
              </a:rPr>
              <a:t>Parameters</a:t>
            </a:r>
          </a:p>
        </p:txBody>
      </p:sp>
      <p:sp>
        <p:nvSpPr>
          <p:cNvPr name="TextBox 5" id="5"/>
          <p:cNvSpPr txBox="true"/>
          <p:nvPr/>
        </p:nvSpPr>
        <p:spPr>
          <a:xfrm rot="0">
            <a:off x="3188866" y="1369565"/>
            <a:ext cx="11303476" cy="7286625"/>
          </a:xfrm>
          <a:prstGeom prst="rect">
            <a:avLst/>
          </a:prstGeom>
        </p:spPr>
        <p:txBody>
          <a:bodyPr anchor="t" rtlCol="false" tIns="0" lIns="0" bIns="0" rIns="0">
            <a:spAutoFit/>
          </a:bodyPr>
          <a:lstStyle/>
          <a:p>
            <a:pPr algn="just">
              <a:lnSpc>
                <a:spcPts val="2879"/>
              </a:lnSpc>
            </a:pPr>
            <a:r>
              <a:rPr lang="en-US" sz="2400" spc="18">
                <a:solidFill>
                  <a:srgbClr val="000000"/>
                </a:solidFill>
                <a:latin typeface="Arial Bold"/>
              </a:rPr>
              <a:t>    1.</a:t>
            </a:r>
            <a:r>
              <a:rPr lang="en-US" sz="2400" spc="18">
                <a:solidFill>
                  <a:srgbClr val="000000"/>
                </a:solidFill>
                <a:latin typeface="Arial Bold"/>
              </a:rPr>
              <a:t>User Engagement Rate (UER):</a:t>
            </a:r>
          </a:p>
          <a:p>
            <a:pPr algn="just" marL="1493520" indent="-497840" lvl="2">
              <a:lnSpc>
                <a:spcPts val="2879"/>
              </a:lnSpc>
              <a:buAutoNum type="arabicPeriod" startAt="1"/>
            </a:pPr>
            <a:r>
              <a:rPr lang="en-US" sz="2400" spc="18">
                <a:solidFill>
                  <a:srgbClr val="000000"/>
                </a:solidFill>
                <a:latin typeface="Arial"/>
              </a:rPr>
              <a:t>Formula: (Number of Active Users / Total Registered Users) * 100</a:t>
            </a:r>
          </a:p>
          <a:p>
            <a:pPr algn="just" marL="1493520" indent="-497840" lvl="2">
              <a:lnSpc>
                <a:spcPts val="2879"/>
              </a:lnSpc>
              <a:buAutoNum type="arabicPeriod" startAt="1"/>
            </a:pPr>
            <a:r>
              <a:rPr lang="en-US" sz="2400" spc="18">
                <a:solidFill>
                  <a:srgbClr val="000000"/>
                </a:solidFill>
                <a:latin typeface="Arial"/>
              </a:rPr>
              <a:t>Description: Measures the percentage of registered users actively engaging with the website.</a:t>
            </a:r>
          </a:p>
          <a:p>
            <a:pPr algn="just" marL="1493520" indent="-497840" lvl="2">
              <a:lnSpc>
                <a:spcPts val="2879"/>
              </a:lnSpc>
            </a:pPr>
          </a:p>
          <a:p>
            <a:pPr algn="l">
              <a:lnSpc>
                <a:spcPts val="2879"/>
              </a:lnSpc>
            </a:pPr>
            <a:r>
              <a:rPr lang="en-US" sz="2400" spc="18">
                <a:solidFill>
                  <a:srgbClr val="000000"/>
                </a:solidFill>
                <a:latin typeface="Arial"/>
              </a:rPr>
              <a:t>    </a:t>
            </a:r>
            <a:r>
              <a:rPr lang="en-US" sz="2400" spc="18">
                <a:solidFill>
                  <a:srgbClr val="000000"/>
                </a:solidFill>
                <a:latin typeface="Arial Bold"/>
              </a:rPr>
              <a:t>2</a:t>
            </a:r>
            <a:r>
              <a:rPr lang="en-US" sz="2400" spc="18">
                <a:solidFill>
                  <a:srgbClr val="000000"/>
                </a:solidFill>
                <a:latin typeface="Arial"/>
              </a:rPr>
              <a:t>.</a:t>
            </a:r>
            <a:r>
              <a:rPr lang="en-US" sz="2400" spc="18">
                <a:solidFill>
                  <a:srgbClr val="000000"/>
                </a:solidFill>
                <a:latin typeface="Arial Bold"/>
              </a:rPr>
              <a:t>Job Listing CTR (Click-Through Rate):</a:t>
            </a:r>
          </a:p>
          <a:p>
            <a:pPr algn="l" marL="1493520" indent="-497840" lvl="2">
              <a:lnSpc>
                <a:spcPts val="2879"/>
              </a:lnSpc>
              <a:buAutoNum type="arabicPeriod" startAt="1"/>
            </a:pPr>
            <a:r>
              <a:rPr lang="en-US" sz="2400" spc="18">
                <a:solidFill>
                  <a:srgbClr val="000000"/>
                </a:solidFill>
                <a:latin typeface="Arial"/>
              </a:rPr>
              <a:t>Formula: (Number of Clicks on Job Listings / Number of Job Listing Views) * 100</a:t>
            </a:r>
          </a:p>
          <a:p>
            <a:pPr algn="l" marL="1493520" indent="-497840" lvl="2">
              <a:lnSpc>
                <a:spcPts val="2879"/>
              </a:lnSpc>
              <a:buAutoNum type="arabicPeriod" startAt="1"/>
            </a:pPr>
            <a:r>
              <a:rPr lang="en-US" sz="2400" spc="18">
                <a:solidFill>
                  <a:srgbClr val="000000"/>
                </a:solidFill>
                <a:latin typeface="Arial"/>
              </a:rPr>
              <a:t>Description: Measures the percentage of users who click on job listings after viewing them.</a:t>
            </a:r>
          </a:p>
          <a:p>
            <a:pPr algn="l" marL="1493520" indent="-497840" lvl="2">
              <a:lnSpc>
                <a:spcPts val="2879"/>
              </a:lnSpc>
            </a:pPr>
          </a:p>
          <a:p>
            <a:pPr algn="l">
              <a:lnSpc>
                <a:spcPts val="2879"/>
              </a:lnSpc>
            </a:pPr>
            <a:r>
              <a:rPr lang="en-US" sz="2400" spc="18">
                <a:solidFill>
                  <a:srgbClr val="000000"/>
                </a:solidFill>
                <a:latin typeface="Arial"/>
              </a:rPr>
              <a:t>    </a:t>
            </a:r>
            <a:r>
              <a:rPr lang="en-US" sz="2400" spc="18">
                <a:solidFill>
                  <a:srgbClr val="000000"/>
                </a:solidFill>
                <a:latin typeface="Arial Bold"/>
              </a:rPr>
              <a:t>3</a:t>
            </a:r>
            <a:r>
              <a:rPr lang="en-US" sz="2400" spc="18">
                <a:solidFill>
                  <a:srgbClr val="000000"/>
                </a:solidFill>
                <a:latin typeface="Arial"/>
              </a:rPr>
              <a:t>.</a:t>
            </a:r>
            <a:r>
              <a:rPr lang="en-US" sz="2400" spc="18">
                <a:solidFill>
                  <a:srgbClr val="000000"/>
                </a:solidFill>
                <a:latin typeface="Arial Bold"/>
              </a:rPr>
              <a:t>Average Time Spent on Site (ATSS):</a:t>
            </a:r>
          </a:p>
          <a:p>
            <a:pPr algn="just" marL="1493520" indent="-497840" lvl="2">
              <a:lnSpc>
                <a:spcPts val="2879"/>
              </a:lnSpc>
              <a:buAutoNum type="arabicPeriod" startAt="1"/>
            </a:pPr>
            <a:r>
              <a:rPr lang="en-US" sz="2400" spc="18">
                <a:solidFill>
                  <a:srgbClr val="000000"/>
                </a:solidFill>
                <a:latin typeface="Arial"/>
              </a:rPr>
              <a:t>Formula: Total Time Spent on Site / Number of Sessions</a:t>
            </a:r>
          </a:p>
          <a:p>
            <a:pPr algn="just" marL="1493520" indent="-497840" lvl="2">
              <a:lnSpc>
                <a:spcPts val="2879"/>
              </a:lnSpc>
              <a:buAutoNum type="arabicPeriod" startAt="1"/>
            </a:pPr>
            <a:r>
              <a:rPr lang="en-US" sz="2400" spc="18">
                <a:solidFill>
                  <a:srgbClr val="000000"/>
                </a:solidFill>
                <a:latin typeface="Arial"/>
              </a:rPr>
              <a:t>Description: Indicates the average duration users spend on the website per session.</a:t>
            </a:r>
          </a:p>
          <a:p>
            <a:pPr algn="just" marL="1493520" indent="-497840" lvl="2">
              <a:lnSpc>
                <a:spcPts val="2879"/>
              </a:lnSpc>
            </a:pPr>
          </a:p>
          <a:p>
            <a:pPr algn="just">
              <a:lnSpc>
                <a:spcPts val="2879"/>
              </a:lnSpc>
            </a:pPr>
            <a:r>
              <a:rPr lang="en-US" sz="2400" spc="18">
                <a:solidFill>
                  <a:srgbClr val="000000"/>
                </a:solidFill>
                <a:latin typeface="Arial"/>
              </a:rPr>
              <a:t>    </a:t>
            </a:r>
            <a:r>
              <a:rPr lang="en-US" sz="2400" spc="18">
                <a:solidFill>
                  <a:srgbClr val="000000"/>
                </a:solidFill>
                <a:latin typeface="Arial Bold"/>
              </a:rPr>
              <a:t>4.User Satisfaction Score (USS):</a:t>
            </a:r>
          </a:p>
          <a:p>
            <a:pPr algn="just" marL="1493520" indent="-497840" lvl="2">
              <a:lnSpc>
                <a:spcPts val="2879"/>
              </a:lnSpc>
              <a:buAutoNum type="arabicPeriod" startAt="1"/>
            </a:pPr>
            <a:r>
              <a:rPr lang="en-US" sz="2400" spc="18">
                <a:solidFill>
                  <a:srgbClr val="000000"/>
                </a:solidFill>
                <a:latin typeface="Arial"/>
              </a:rPr>
              <a:t>Formula: (Sum of User Ratings) / (Number of Ratings)</a:t>
            </a:r>
          </a:p>
          <a:p>
            <a:pPr algn="just" marL="1493520" indent="-497840" lvl="2">
              <a:lnSpc>
                <a:spcPts val="2879"/>
              </a:lnSpc>
              <a:buAutoNum type="arabicPeriod" startAt="1"/>
            </a:pPr>
            <a:r>
              <a:rPr lang="en-US" sz="2400" spc="18">
                <a:solidFill>
                  <a:srgbClr val="000000"/>
                </a:solidFill>
                <a:latin typeface="Arial"/>
              </a:rPr>
              <a:t>Description: Represents the average satisfaction rating provided by users for the website's features and services.</a:t>
            </a:r>
          </a:p>
        </p:txBody>
      </p:sp>
      <p:sp>
        <p:nvSpPr>
          <p:cNvPr name="TextBox 6" id="6"/>
          <p:cNvSpPr txBox="true"/>
          <p:nvPr/>
        </p:nvSpPr>
        <p:spPr>
          <a:xfrm rot="0">
            <a:off x="5957602" y="9349606"/>
            <a:ext cx="6550352" cy="463275"/>
          </a:xfrm>
          <a:prstGeom prst="rect">
            <a:avLst/>
          </a:prstGeom>
        </p:spPr>
        <p:txBody>
          <a:bodyPr anchor="t" rtlCol="false" tIns="0" lIns="0" bIns="0" rIns="0">
            <a:spAutoFit/>
          </a:bodyPr>
          <a:lstStyle/>
          <a:p>
            <a:pPr algn="ctr">
              <a:lnSpc>
                <a:spcPts val="2879"/>
              </a:lnSpc>
            </a:pPr>
            <a:r>
              <a:rPr lang="en-US" sz="2400" spc="22">
                <a:solidFill>
                  <a:srgbClr val="888888"/>
                </a:solidFill>
                <a:latin typeface="TT Rounds Condensed"/>
              </a:rPr>
              <a:t>Department of Computer Science and Engineering</a:t>
            </a:r>
          </a:p>
        </p:txBody>
      </p:sp>
      <p:sp>
        <p:nvSpPr>
          <p:cNvPr name="TextBox 7" id="7"/>
          <p:cNvSpPr txBox="true"/>
          <p:nvPr/>
        </p:nvSpPr>
        <p:spPr>
          <a:xfrm rot="0">
            <a:off x="1057926" y="9361962"/>
            <a:ext cx="4079000" cy="463275"/>
          </a:xfrm>
          <a:prstGeom prst="rect">
            <a:avLst/>
          </a:prstGeom>
        </p:spPr>
        <p:txBody>
          <a:bodyPr anchor="t" rtlCol="false" tIns="0" lIns="0" bIns="0" rIns="0">
            <a:spAutoFit/>
          </a:bodyPr>
          <a:lstStyle/>
          <a:p>
            <a:pPr algn="l">
              <a:lnSpc>
                <a:spcPts val="2879"/>
              </a:lnSpc>
            </a:pPr>
            <a:r>
              <a:rPr lang="en-US" sz="2400" spc="22">
                <a:solidFill>
                  <a:srgbClr val="000000"/>
                </a:solidFill>
                <a:latin typeface="TT Rounds Condensed"/>
              </a:rPr>
              <a:t>1/28/2024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DAGAni-9QtA</dc:identifier>
  <dcterms:modified xsi:type="dcterms:W3CDTF">2011-08-01T06:04:30Z</dcterms:modified>
  <cp:revision>1</cp:revision>
  <dc:title>Job nexus 360.pptx</dc:title>
</cp:coreProperties>
</file>