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67" r:id="rId4"/>
    <p:sldId id="268" r:id="rId5"/>
    <p:sldId id="256" r:id="rId6"/>
    <p:sldId id="274" r:id="rId7"/>
    <p:sldId id="275" r:id="rId8"/>
    <p:sldId id="270" r:id="rId9"/>
    <p:sldId id="276" r:id="rId10"/>
    <p:sldId id="277" r:id="rId11"/>
    <p:sldId id="259" r:id="rId12"/>
    <p:sldId id="278" r:id="rId13"/>
    <p:sldId id="263" r:id="rId14"/>
    <p:sldId id="272" r:id="rId15"/>
    <p:sldId id="271"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765697"/>
            <a:ext cx="8229600" cy="857400"/>
          </a:xfrm>
        </p:spPr>
        <p:txBody>
          <a:bodyPr/>
          <a:lstStyle/>
          <a:p>
            <a:r>
              <a:rPr lang="en-US" sz="3600" dirty="0">
                <a:latin typeface="Bookman Old Style" panose="02050604050505020204" pitchFamily="18" charset="0"/>
              </a:rPr>
              <a:t>Job Nexus 360</a:t>
            </a:r>
          </a:p>
        </p:txBody>
      </p:sp>
      <p:sp>
        <p:nvSpPr>
          <p:cNvPr id="3" name="TextBox 2"/>
          <p:cNvSpPr txBox="1"/>
          <p:nvPr/>
        </p:nvSpPr>
        <p:spPr>
          <a:xfrm>
            <a:off x="265434" y="2770310"/>
            <a:ext cx="3815135" cy="954107"/>
          </a:xfrm>
          <a:prstGeom prst="rect">
            <a:avLst/>
          </a:prstGeom>
          <a:noFill/>
        </p:spPr>
        <p:txBody>
          <a:bodyPr wrap="square" rtlCol="0">
            <a:spAutoFit/>
          </a:bodyPr>
          <a:lstStyle/>
          <a:p>
            <a:pPr algn="just"/>
            <a:r>
              <a:rPr lang="en-US" dirty="0">
                <a:latin typeface="Bookman Old Style" panose="02050604050505020204" pitchFamily="18" charset="0"/>
              </a:rPr>
              <a:t>Team Details:</a:t>
            </a:r>
          </a:p>
          <a:p>
            <a:pPr marL="342900" indent="-342900" algn="just">
              <a:buFont typeface="+mj-lt"/>
              <a:buAutoNum type="arabicPeriod"/>
            </a:pPr>
            <a:r>
              <a:rPr lang="en-US" dirty="0">
                <a:latin typeface="Bookman Old Style" panose="02050604050505020204" pitchFamily="18" charset="0"/>
              </a:rPr>
              <a:t>B. Krounchidhar (20EG105605)</a:t>
            </a:r>
          </a:p>
          <a:p>
            <a:pPr marL="342900" indent="-342900" algn="just">
              <a:buFont typeface="+mj-lt"/>
              <a:buAutoNum type="arabicPeriod"/>
            </a:pPr>
            <a:r>
              <a:rPr lang="en-US" dirty="0">
                <a:latin typeface="Bookman Old Style" panose="02050604050505020204" pitchFamily="18" charset="0"/>
              </a:rPr>
              <a:t>B. Ashrith Nivyadin (20EG105608)</a:t>
            </a:r>
          </a:p>
          <a:p>
            <a:pPr marL="342900" indent="-342900" algn="just">
              <a:buFont typeface="+mj-lt"/>
              <a:buAutoNum type="arabicPeriod"/>
            </a:pPr>
            <a:r>
              <a:rPr lang="en-US" dirty="0">
                <a:latin typeface="Bookman Old Style" panose="02050604050505020204" pitchFamily="18" charset="0"/>
              </a:rPr>
              <a:t>C. Shasank (20EG105610)</a:t>
            </a:r>
          </a:p>
        </p:txBody>
      </p:sp>
      <p:sp>
        <p:nvSpPr>
          <p:cNvPr id="8" name="TextBox 7"/>
          <p:cNvSpPr txBox="1"/>
          <p:nvPr/>
        </p:nvSpPr>
        <p:spPr>
          <a:xfrm>
            <a:off x="6349104" y="3036527"/>
            <a:ext cx="2794896" cy="523220"/>
          </a:xfrm>
          <a:prstGeom prst="rect">
            <a:avLst/>
          </a:prstGeom>
          <a:noFill/>
        </p:spPr>
        <p:txBody>
          <a:bodyPr wrap="square" rtlCol="0">
            <a:spAutoFit/>
          </a:bodyPr>
          <a:lstStyle/>
          <a:p>
            <a:pPr algn="just"/>
            <a:r>
              <a:rPr lang="en-US" dirty="0">
                <a:latin typeface="Bookman Old Style" panose="02050604050505020204" pitchFamily="18" charset="0"/>
              </a:rPr>
              <a:t>Dr. N. Swapna Goud</a:t>
            </a:r>
          </a:p>
          <a:p>
            <a:pPr algn="just"/>
            <a:r>
              <a:rPr lang="en-US" dirty="0">
                <a:latin typeface="Bookman Old Style" panose="02050604050505020204" pitchFamily="18" charset="0"/>
              </a:rPr>
              <a:t>Assistant Professor, CSE</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a:xfrm>
            <a:off x="3156614" y="4720800"/>
            <a:ext cx="2895600"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2" name="Title 1"/>
          <p:cNvSpPr>
            <a:spLocks noGrp="1"/>
          </p:cNvSpPr>
          <p:nvPr>
            <p:ph type="title"/>
          </p:nvPr>
        </p:nvSpPr>
        <p:spPr>
          <a:xfrm>
            <a:off x="0" y="666747"/>
            <a:ext cx="9144000"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732752" y="1679608"/>
            <a:ext cx="6656337" cy="2169825"/>
          </a:xfrm>
          <a:prstGeom prst="rect">
            <a:avLst/>
          </a:prstGeom>
          <a:noFill/>
        </p:spPr>
        <p:txBody>
          <a:bodyPr wrap="square" rtlCol="0">
            <a:spAutoFit/>
          </a:bodyPr>
          <a:lstStyle/>
          <a:p>
            <a:r>
              <a:rPr lang="en-US" sz="1500" b="1" dirty="0">
                <a:solidFill>
                  <a:schemeClr val="tx1"/>
                </a:solidFill>
                <a:latin typeface="Bookman Old Style" panose="02050604050505020204" pitchFamily="18" charset="0"/>
              </a:rPr>
              <a:t>Programming Language: 	</a:t>
            </a:r>
            <a:r>
              <a:rPr lang="en-US" sz="1500" dirty="0">
                <a:solidFill>
                  <a:schemeClr val="tx1"/>
                </a:solidFill>
                <a:latin typeface="Bookman Old Style" panose="02050604050505020204" pitchFamily="18" charset="0"/>
              </a:rPr>
              <a:t>Html, CSS, Javascript (MERN)</a:t>
            </a:r>
          </a:p>
          <a:p>
            <a:r>
              <a:rPr lang="en-US" sz="1500" b="1" dirty="0">
                <a:solidFill>
                  <a:schemeClr val="tx1"/>
                </a:solidFill>
                <a:latin typeface="Bookman Old Style" panose="02050604050505020204" pitchFamily="18" charset="0"/>
              </a:rPr>
              <a:t>Working Environment: 	</a:t>
            </a:r>
            <a:r>
              <a:rPr lang="en-US" sz="1500" dirty="0">
                <a:solidFill>
                  <a:schemeClr val="tx1"/>
                </a:solidFill>
                <a:latin typeface="Bookman Old Style" panose="02050604050505020204" pitchFamily="18" charset="0"/>
              </a:rPr>
              <a:t>VSCODE</a:t>
            </a:r>
          </a:p>
          <a:p>
            <a:r>
              <a:rPr lang="en-US" sz="1500" b="1" dirty="0">
                <a:solidFill>
                  <a:schemeClr val="tx1"/>
                </a:solidFill>
                <a:latin typeface="Bookman Old Style" panose="02050604050505020204" pitchFamily="18" charset="0"/>
              </a:rPr>
              <a:t>Node Version:		</a:t>
            </a:r>
            <a:r>
              <a:rPr lang="en-US" sz="1500" dirty="0">
                <a:solidFill>
                  <a:schemeClr val="tx1"/>
                </a:solidFill>
                <a:latin typeface="Bookman Old Style" panose="02050604050505020204" pitchFamily="18" charset="0"/>
              </a:rPr>
              <a:t>21.6.1</a:t>
            </a:r>
          </a:p>
          <a:p>
            <a:r>
              <a:rPr lang="en-US" sz="1500" b="1" dirty="0">
                <a:solidFill>
                  <a:schemeClr val="tx1"/>
                </a:solidFill>
                <a:latin typeface="Bookman Old Style" panose="02050604050505020204" pitchFamily="18" charset="0"/>
              </a:rPr>
              <a:t>MongoDB Version:		</a:t>
            </a:r>
            <a:r>
              <a:rPr lang="en-IN" sz="1500" b="0" i="0" dirty="0">
                <a:solidFill>
                  <a:schemeClr val="tx1"/>
                </a:solidFill>
                <a:effectLst/>
                <a:latin typeface="Bookman Old Style" panose="02050604050505020204" pitchFamily="18" charset="0"/>
              </a:rPr>
              <a:t>MongoDB 7.0</a:t>
            </a:r>
          </a:p>
          <a:p>
            <a:r>
              <a:rPr lang="en-IN" sz="1500" b="1" dirty="0">
                <a:solidFill>
                  <a:schemeClr val="tx1"/>
                </a:solidFill>
                <a:latin typeface="Bookman Old Style" panose="02050604050505020204" pitchFamily="18" charset="0"/>
              </a:rPr>
              <a:t>ReactJS Version:</a:t>
            </a:r>
            <a:r>
              <a:rPr lang="en-IN" sz="1500" dirty="0">
                <a:solidFill>
                  <a:schemeClr val="tx1"/>
                </a:solidFill>
                <a:latin typeface="Bookman Old Style" panose="02050604050505020204" pitchFamily="18" charset="0"/>
              </a:rPr>
              <a:t>		18.1.0</a:t>
            </a:r>
          </a:p>
          <a:p>
            <a:r>
              <a:rPr lang="en-IN" sz="1500" b="1" dirty="0">
                <a:solidFill>
                  <a:schemeClr val="tx1"/>
                </a:solidFill>
                <a:latin typeface="Bookman Old Style" panose="02050604050505020204" pitchFamily="18" charset="0"/>
              </a:rPr>
              <a:t>Express Version</a:t>
            </a:r>
            <a:r>
              <a:rPr lang="en-IN" sz="1500" dirty="0">
                <a:solidFill>
                  <a:schemeClr val="tx1"/>
                </a:solidFill>
                <a:latin typeface="Bookman Old Style" panose="02050604050505020204" pitchFamily="18" charset="0"/>
              </a:rPr>
              <a:t>		4.18.2</a:t>
            </a:r>
          </a:p>
          <a:p>
            <a:r>
              <a:rPr lang="en-IN" sz="1500" b="1" i="0" dirty="0">
                <a:solidFill>
                  <a:schemeClr val="tx1"/>
                </a:solidFill>
                <a:effectLst/>
                <a:latin typeface="Bookman Old Style" panose="02050604050505020204" pitchFamily="18" charset="0"/>
              </a:rPr>
              <a:t>Packages:	</a:t>
            </a:r>
            <a:r>
              <a:rPr lang="en-IN" sz="1500" b="0" i="0" dirty="0">
                <a:solidFill>
                  <a:schemeClr val="tx1"/>
                </a:solidFill>
                <a:effectLst/>
                <a:latin typeface="Bookman Old Style" panose="02050604050505020204" pitchFamily="18" charset="0"/>
              </a:rPr>
              <a:t>	</a:t>
            </a:r>
            <a:r>
              <a:rPr lang="en-IN" sz="1500" b="0" i="0" dirty="0" err="1">
                <a:solidFill>
                  <a:schemeClr val="tx1"/>
                </a:solidFill>
                <a:effectLst/>
                <a:latin typeface="Bookman Old Style" panose="02050604050505020204" pitchFamily="18" charset="0"/>
              </a:rPr>
              <a:t>npm</a:t>
            </a:r>
            <a:r>
              <a:rPr lang="en-IN" sz="1500" b="0" i="0" dirty="0">
                <a:solidFill>
                  <a:schemeClr val="tx1"/>
                </a:solidFill>
                <a:effectLst/>
                <a:latin typeface="Bookman Old Style" panose="02050604050505020204" pitchFamily="18" charset="0"/>
              </a:rPr>
              <a:t>, yarn</a:t>
            </a:r>
          </a:p>
          <a:p>
            <a:r>
              <a:rPr lang="en-IN" sz="1500" b="1" dirty="0">
                <a:solidFill>
                  <a:schemeClr val="tx1"/>
                </a:solidFill>
                <a:latin typeface="Bookman Old Style" panose="02050604050505020204" pitchFamily="18" charset="0"/>
              </a:rPr>
              <a:t>Libraries	</a:t>
            </a:r>
            <a:r>
              <a:rPr lang="en-IN" sz="1500" dirty="0">
                <a:solidFill>
                  <a:schemeClr val="tx1"/>
                </a:solidFill>
                <a:latin typeface="Bookman Old Style" panose="02050604050505020204" pitchFamily="18" charset="0"/>
              </a:rPr>
              <a:t>		React, JQuery</a:t>
            </a:r>
            <a:endParaRPr lang="en-IN" sz="1500" b="0" i="0" dirty="0">
              <a:solidFill>
                <a:schemeClr val="tx1"/>
              </a:solidFill>
              <a:effectLst/>
              <a:latin typeface="Bookman Old Style" panose="02050604050505020204" pitchFamily="18" charset="0"/>
            </a:endParaRPr>
          </a:p>
          <a:p>
            <a:endParaRPr lang="en-IN" sz="1500" b="0" i="0" dirty="0">
              <a:solidFill>
                <a:schemeClr val="tx1"/>
              </a:solidFill>
              <a:effectLst/>
              <a:latin typeface="Bookman Old Style" panose="02050604050505020204" pitchFamily="18" charset="0"/>
            </a:endParaRPr>
          </a:p>
        </p:txBody>
      </p:sp>
      <p:sp>
        <p:nvSpPr>
          <p:cNvPr id="8" name="Footer Placeholder 4"/>
          <p:cNvSpPr>
            <a:spLocks noGrp="1"/>
          </p:cNvSpPr>
          <p:nvPr>
            <p:ph type="ftr" idx="11"/>
          </p:nvPr>
        </p:nvSpPr>
        <p:spPr>
          <a:xfrm>
            <a:off x="2931751" y="4656053"/>
            <a:ext cx="3369276" cy="273900"/>
          </a:xfrm>
        </p:spPr>
        <p:txBody>
          <a:bodyPr/>
          <a:lstStyle/>
          <a:p>
            <a:r>
              <a:rPr lang="en-US" dirty="0"/>
              <a:t>Department of Computer Science and Engineering</a:t>
            </a:r>
          </a:p>
        </p:txBody>
      </p:sp>
      <p:sp>
        <p:nvSpPr>
          <p:cNvPr id="9" name="Date Placeholder 3"/>
          <p:cNvSpPr>
            <a:spLocks noGrp="1"/>
          </p:cNvSpPr>
          <p:nvPr>
            <p:ph type="dt" idx="10"/>
          </p:nvPr>
        </p:nvSpPr>
        <p:spPr>
          <a:xfrm>
            <a:off x="481913" y="4662231"/>
            <a:ext cx="2133600" cy="273900"/>
          </a:xfrm>
        </p:spPr>
        <p:txBody>
          <a:bodyPr/>
          <a:lstStyle/>
          <a:p>
            <a:fld id="{1BC53C58-4FC8-40FA-85FB-B704D218A008}" type="datetime1">
              <a:rPr lang="en-US" smtClean="0"/>
              <a:t>1/28/2024</a:t>
            </a:fld>
            <a:endParaRPr lang="en-US" dirty="0"/>
          </a:p>
        </p:txBody>
      </p:sp>
    </p:spTree>
    <p:extLst>
      <p:ext uri="{BB962C8B-B14F-4D97-AF65-F5344CB8AC3E}">
        <p14:creationId xmlns:p14="http://schemas.microsoft.com/office/powerpoint/2010/main" val="212218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33212" y="102336"/>
            <a:ext cx="5784278" cy="552893"/>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D986EB17-FA94-014F-86C4-D132A4833BD4}"/>
              </a:ext>
            </a:extLst>
          </p:cNvPr>
          <p:cNvPicPr>
            <a:picLocks noChangeAspect="1"/>
          </p:cNvPicPr>
          <p:nvPr/>
        </p:nvPicPr>
        <p:blipFill>
          <a:blip r:embed="rId3"/>
          <a:stretch>
            <a:fillRect/>
          </a:stretch>
        </p:blipFill>
        <p:spPr>
          <a:xfrm>
            <a:off x="1106333" y="1180214"/>
            <a:ext cx="6679619" cy="2892056"/>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0" y="457200"/>
            <a:ext cx="9143999"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nvGraphicFramePr>
        <p:xfrm>
          <a:off x="1146168" y="1365741"/>
          <a:ext cx="6602859" cy="185420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b="1" dirty="0"/>
                        <a:t>S.No</a:t>
                      </a:r>
                    </a:p>
                  </a:txBody>
                  <a:tcPr/>
                </a:tc>
                <a:tc>
                  <a:txBody>
                    <a:bodyPr/>
                    <a:lstStyle/>
                    <a:p>
                      <a:r>
                        <a:rPr lang="en-US" b="1" dirty="0"/>
                        <a:t>Functionality</a:t>
                      </a:r>
                    </a:p>
                  </a:txBody>
                  <a:tcPr/>
                </a:tc>
                <a:tc>
                  <a:txBody>
                    <a:bodyPr/>
                    <a:lstStyle/>
                    <a:p>
                      <a:r>
                        <a:rPr lang="en-US" b="1" dirty="0"/>
                        <a:t>Status</a:t>
                      </a:r>
                    </a:p>
                  </a:txBody>
                  <a:tcPr/>
                </a:tc>
                <a:extLst>
                  <a:ext uri="{0D108BD9-81ED-4DB2-BD59-A6C34878D82A}">
                    <a16:rowId xmlns:a16="http://schemas.microsoft.com/office/drawing/2014/main" val="10000"/>
                  </a:ext>
                </a:extLst>
              </a:tr>
              <a:tr h="370840">
                <a:tc>
                  <a:txBody>
                    <a:bodyPr/>
                    <a:lstStyle/>
                    <a:p>
                      <a:pPr algn="r"/>
                      <a:r>
                        <a:rPr lang="en-US" dirty="0"/>
                        <a:t>1</a:t>
                      </a:r>
                    </a:p>
                  </a:txBody>
                  <a:tcPr/>
                </a:tc>
                <a:tc>
                  <a:txBody>
                    <a:bodyPr/>
                    <a:lstStyle/>
                    <a:p>
                      <a:r>
                        <a:rPr lang="en-US" dirty="0"/>
                        <a:t>Abstract</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pPr algn="r"/>
                      <a:r>
                        <a:rPr lang="en-US" dirty="0"/>
                        <a:t>2</a:t>
                      </a:r>
                    </a:p>
                  </a:txBody>
                  <a:tcPr/>
                </a:tc>
                <a:tc>
                  <a:txBody>
                    <a:bodyPr/>
                    <a:lstStyle/>
                    <a:p>
                      <a:r>
                        <a:rPr lang="en-US" dirty="0"/>
                        <a:t>Requirements</a:t>
                      </a:r>
                    </a:p>
                  </a:txBody>
                  <a:tcPr/>
                </a:tc>
                <a:tc>
                  <a:txBody>
                    <a:bodyPr/>
                    <a:lstStyle/>
                    <a:p>
                      <a:r>
                        <a:rPr lang="en-US" dirty="0"/>
                        <a:t>Completed</a:t>
                      </a:r>
                    </a:p>
                  </a:txBody>
                  <a:tcPr/>
                </a:tc>
                <a:extLst>
                  <a:ext uri="{0D108BD9-81ED-4DB2-BD59-A6C34878D82A}">
                    <a16:rowId xmlns:a16="http://schemas.microsoft.com/office/drawing/2014/main" val="10002"/>
                  </a:ext>
                </a:extLst>
              </a:tr>
              <a:tr h="370840">
                <a:tc>
                  <a:txBody>
                    <a:bodyPr/>
                    <a:lstStyle/>
                    <a:p>
                      <a:pPr algn="r"/>
                      <a:r>
                        <a:rPr lang="en-US" dirty="0"/>
                        <a:t>3</a:t>
                      </a:r>
                    </a:p>
                  </a:txBody>
                  <a:tcPr/>
                </a:tc>
                <a:tc>
                  <a:txBody>
                    <a:bodyPr/>
                    <a:lstStyle/>
                    <a:p>
                      <a:r>
                        <a:rPr lang="en-US" dirty="0"/>
                        <a:t>Paper Writing</a:t>
                      </a:r>
                      <a:r>
                        <a:rPr lang="en-US" baseline="0" dirty="0"/>
                        <a:t> and Journal Submission</a:t>
                      </a:r>
                      <a:endParaRPr lang="en-US" dirty="0"/>
                    </a:p>
                  </a:txBody>
                  <a:tcPr/>
                </a:tc>
                <a:tc>
                  <a:txBody>
                    <a:bodyPr/>
                    <a:lstStyle/>
                    <a:p>
                      <a:r>
                        <a:rPr lang="en-US" dirty="0"/>
                        <a:t>Not yet started</a:t>
                      </a:r>
                    </a:p>
                  </a:txBody>
                  <a:tcPr/>
                </a:tc>
                <a:extLst>
                  <a:ext uri="{0D108BD9-81ED-4DB2-BD59-A6C34878D82A}">
                    <a16:rowId xmlns:a16="http://schemas.microsoft.com/office/drawing/2014/main" val="10003"/>
                  </a:ext>
                </a:extLst>
              </a:tr>
              <a:tr h="370840">
                <a:tc>
                  <a:txBody>
                    <a:bodyPr/>
                    <a:lstStyle/>
                    <a:p>
                      <a:pPr algn="r"/>
                      <a:r>
                        <a:rPr lang="en-US" dirty="0"/>
                        <a:t>4</a:t>
                      </a:r>
                    </a:p>
                  </a:txBody>
                  <a:tcPr/>
                </a:tc>
                <a:tc>
                  <a:txBody>
                    <a:bodyPr/>
                    <a:lstStyle/>
                    <a:p>
                      <a:r>
                        <a:rPr lang="en-US" dirty="0"/>
                        <a:t>Implementation</a:t>
                      </a:r>
                    </a:p>
                  </a:txBody>
                  <a:tcPr/>
                </a:tc>
                <a:tc>
                  <a:txBody>
                    <a:bodyPr/>
                    <a:lstStyle/>
                    <a:p>
                      <a:r>
                        <a:rPr lang="en-US" dirty="0"/>
                        <a:t>In</a:t>
                      </a:r>
                      <a:r>
                        <a:rPr lang="en-US" baseline="0" dirty="0"/>
                        <a:t> </a:t>
                      </a:r>
                      <a:r>
                        <a:rPr lang="en-US" dirty="0"/>
                        <a:t>Progress</a:t>
                      </a:r>
                    </a:p>
                  </a:txBody>
                  <a:tcPr/>
                </a:tc>
                <a:extLst>
                  <a:ext uri="{0D108BD9-81ED-4DB2-BD59-A6C34878D82A}">
                    <a16:rowId xmlns:a16="http://schemas.microsoft.com/office/drawing/2014/main" val="10004"/>
                  </a:ext>
                </a:extLst>
              </a:tr>
            </a:tbl>
          </a:graphicData>
        </a:graphic>
      </p:graphicFrame>
      <p:sp>
        <p:nvSpPr>
          <p:cNvPr id="8" name="Footer Placeholder 4"/>
          <p:cNvSpPr>
            <a:spLocks noGrp="1"/>
          </p:cNvSpPr>
          <p:nvPr>
            <p:ph type="ftr" idx="11"/>
          </p:nvPr>
        </p:nvSpPr>
        <p:spPr>
          <a:xfrm>
            <a:off x="2938236" y="4656053"/>
            <a:ext cx="3369276" cy="273900"/>
          </a:xfrm>
        </p:spPr>
        <p:txBody>
          <a:bodyPr/>
          <a:lstStyle/>
          <a:p>
            <a:r>
              <a:rPr lang="en-US" dirty="0"/>
              <a:t>Department of Computer Science and Engineering</a:t>
            </a:r>
          </a:p>
        </p:txBody>
      </p:sp>
      <p:sp>
        <p:nvSpPr>
          <p:cNvPr id="9" name="Date Placeholder 3"/>
          <p:cNvSpPr>
            <a:spLocks noGrp="1"/>
          </p:cNvSpPr>
          <p:nvPr>
            <p:ph type="dt" idx="10"/>
          </p:nvPr>
        </p:nvSpPr>
        <p:spPr>
          <a:xfrm>
            <a:off x="488398" y="4662231"/>
            <a:ext cx="2133600" cy="273900"/>
          </a:xfrm>
        </p:spPr>
        <p:txBody>
          <a:bodyPr/>
          <a:lstStyle/>
          <a:p>
            <a:fld id="{1BC53C58-4FC8-40FA-85FB-B704D218A008}" type="datetime1">
              <a:rPr lang="en-US" smtClean="0"/>
              <a:t>1/28/2024</a:t>
            </a:fld>
            <a:endParaRPr lang="en-US" dirty="0"/>
          </a:p>
        </p:txBody>
      </p:sp>
    </p:spTree>
    <p:extLst>
      <p:ext uri="{BB962C8B-B14F-4D97-AF65-F5344CB8AC3E}">
        <p14:creationId xmlns:p14="http://schemas.microsoft.com/office/powerpoint/2010/main" val="428130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80049" y="123662"/>
            <a:ext cx="5784277" cy="49973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409D5F43-EDFF-CAC1-FA6D-C2284E2464D5}"/>
              </a:ext>
            </a:extLst>
          </p:cNvPr>
          <p:cNvSpPr txBox="1"/>
          <p:nvPr/>
        </p:nvSpPr>
        <p:spPr>
          <a:xfrm>
            <a:off x="457200" y="796946"/>
            <a:ext cx="7644973" cy="3970318"/>
          </a:xfrm>
          <a:prstGeom prst="rect">
            <a:avLst/>
          </a:prstGeom>
          <a:noFill/>
        </p:spPr>
        <p:txBody>
          <a:bodyPr wrap="square">
            <a:spAutoFit/>
          </a:bodyPr>
          <a:lstStyle/>
          <a:p>
            <a:pPr algn="just"/>
            <a:r>
              <a:rPr lang="en-IN" dirty="0"/>
              <a:t>[1] </a:t>
            </a:r>
            <a:r>
              <a:rPr lang="en-IN" dirty="0" err="1"/>
              <a:t>Alavi</a:t>
            </a:r>
            <a:r>
              <a:rPr lang="en-IN" dirty="0"/>
              <a:t>, M., &amp; </a:t>
            </a:r>
            <a:r>
              <a:rPr lang="en-IN" dirty="0" err="1"/>
              <a:t>Leider</a:t>
            </a:r>
            <a:r>
              <a:rPr lang="en-IN" dirty="0"/>
              <a:t>, D. (1999). Knowledge management systems: Emerging views and practices from the field. In System Sciences, 1999. HICSS-32. Proceedings of the 32nd Annual Hawaii International Conference on (pp. 8-pp). IEEE.</a:t>
            </a:r>
          </a:p>
          <a:p>
            <a:pPr algn="just"/>
            <a:endParaRPr lang="en-IN" dirty="0"/>
          </a:p>
          <a:p>
            <a:pPr algn="just"/>
            <a:r>
              <a:rPr lang="en-IN" dirty="0"/>
              <a:t> [2] Yang, Zhilin, Shaohan Cai, Zheng Zhou, and Nan Zhou. "Development and validation of an instrument to measure user perceived service quality of information presenting web portals." Information &amp; Management 42, no. 4 (2005): 575-589.</a:t>
            </a:r>
          </a:p>
          <a:p>
            <a:pPr algn="just"/>
            <a:endParaRPr lang="en-IN" dirty="0"/>
          </a:p>
          <a:p>
            <a:pPr algn="just"/>
            <a:r>
              <a:rPr lang="en-IN" dirty="0"/>
              <a:t> [3] </a:t>
            </a:r>
            <a:r>
              <a:rPr lang="en-IN" dirty="0" err="1"/>
              <a:t>Benbya</a:t>
            </a:r>
            <a:r>
              <a:rPr lang="en-IN" dirty="0"/>
              <a:t>, Hind, Giuseppina </a:t>
            </a:r>
            <a:r>
              <a:rPr lang="en-IN" dirty="0" err="1"/>
              <a:t>Passiante</a:t>
            </a:r>
            <a:r>
              <a:rPr lang="en-IN" dirty="0"/>
              <a:t>, and Nassim Aissa </a:t>
            </a:r>
            <a:r>
              <a:rPr lang="en-IN" dirty="0" err="1"/>
              <a:t>Belbaly</a:t>
            </a:r>
            <a:r>
              <a:rPr lang="en-IN" dirty="0"/>
              <a:t>. "Corporate portal: a tool for knowledge management synchronization." International Journal of Information Management 24, no. 3 (2004): 201-220.</a:t>
            </a:r>
          </a:p>
          <a:p>
            <a:pPr algn="just"/>
            <a:endParaRPr lang="en-IN" dirty="0"/>
          </a:p>
          <a:p>
            <a:pPr algn="just"/>
            <a:r>
              <a:rPr lang="en-IN" dirty="0"/>
              <a:t> [4] </a:t>
            </a:r>
            <a:r>
              <a:rPr lang="en-IN" dirty="0" err="1"/>
              <a:t>Saat</a:t>
            </a:r>
            <a:r>
              <a:rPr lang="en-IN" dirty="0"/>
              <a:t>, N.M.; Singh, D. "Assessing suitability of candidates for selection using candidates' profiling report", Electrical Engineering and Informatics (ICEEI), 2011 International Conference on, On page(1-6).</a:t>
            </a:r>
          </a:p>
          <a:p>
            <a:pPr algn="just"/>
            <a:endParaRPr lang="en-IN" dirty="0"/>
          </a:p>
          <a:p>
            <a:pPr algn="just"/>
            <a:r>
              <a:rPr lang="en-IN" dirty="0"/>
              <a:t>[5] Rafter, R., Bradley, K., &amp; Smyth, B. (2000). Personalized retrieval for online recruitment Services, In Proceedings of the 22nd Annual Colloquium on Information Retrieval. </a:t>
            </a:r>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99354" y="2019013"/>
            <a:ext cx="6117431" cy="627321"/>
          </a:xfrm>
        </p:spPr>
        <p:txBody>
          <a:bodyPr/>
          <a:lstStyle/>
          <a:p>
            <a:r>
              <a:rPr lang="en-US" sz="3600" dirty="0">
                <a:latin typeface="Bookman Old Style" panose="02050604050505020204" pitchFamily="18" charset="0"/>
              </a:rPr>
              <a:t>   Thank you</a:t>
            </a:r>
          </a:p>
        </p:txBody>
      </p:sp>
      <p:sp>
        <p:nvSpPr>
          <p:cNvPr id="3" name="Date Placeholder 2"/>
          <p:cNvSpPr>
            <a:spLocks noGrp="1"/>
          </p:cNvSpPr>
          <p:nvPr>
            <p:ph type="dt" idx="10"/>
          </p:nvPr>
        </p:nvSpPr>
        <p:spPr/>
        <p:txBody>
          <a:bodyPr/>
          <a:lstStyle/>
          <a:p>
            <a:fld id="{002841C7-D003-4BD0-8D67-1768AD0BC6E2}"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33857" y="185854"/>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a:t>S.No</a:t>
                      </a:r>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1/28/2024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56996" y="50297"/>
            <a:ext cx="6007562" cy="579787"/>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56996" y="627321"/>
            <a:ext cx="6655982" cy="4154984"/>
          </a:xfrm>
          <a:prstGeom prst="rect">
            <a:avLst/>
          </a:prstGeom>
          <a:noFill/>
        </p:spPr>
        <p:txBody>
          <a:bodyPr wrap="square" rtlCol="0">
            <a:spAutoFit/>
          </a:bodyPr>
          <a:lstStyle/>
          <a:p>
            <a:pPr algn="just"/>
            <a:r>
              <a:rPr lang="en-US" sz="1200" dirty="0">
                <a:latin typeface="Bookman Old Style" panose="02050604050505020204" pitchFamily="18" charset="0"/>
              </a:rPr>
              <a:t>A job website is an online platform that connects job seekers with employers. It serves as a digital marketplace where individuals can explore various job opportunities, submit applications, and interact with potential employers. Job websites often host a wide range of job listings across different industries, allowing users to search for positions based on their skills, qualifications, and preferences.</a:t>
            </a:r>
          </a:p>
          <a:p>
            <a:pPr algn="just"/>
            <a:endParaRPr lang="en-US" sz="1200" dirty="0">
              <a:latin typeface="Bookman Old Style" panose="02050604050505020204" pitchFamily="18" charset="0"/>
            </a:endParaRPr>
          </a:p>
          <a:p>
            <a:pPr algn="just"/>
            <a:r>
              <a:rPr lang="en-US" sz="1200" dirty="0">
                <a:latin typeface="Bookman Old Style" panose="02050604050505020204" pitchFamily="18" charset="0"/>
              </a:rPr>
              <a:t>To operate a job website effectively, several components are essential:</a:t>
            </a:r>
          </a:p>
          <a:p>
            <a:pPr marL="171450" indent="-171450" algn="just">
              <a:buFont typeface="Arial" panose="020B0604020202020204" pitchFamily="34" charset="0"/>
              <a:buChar char="•"/>
            </a:pPr>
            <a:r>
              <a:rPr lang="en-US" sz="1200" b="1" dirty="0">
                <a:latin typeface="Bookman Old Style" panose="02050604050505020204" pitchFamily="18" charset="0"/>
              </a:rPr>
              <a:t>User Interface and Experience Design</a:t>
            </a:r>
            <a:r>
              <a:rPr lang="en-US" sz="1200" dirty="0">
                <a:latin typeface="Bookman Old Style" panose="02050604050505020204" pitchFamily="18" charset="0"/>
              </a:rPr>
              <a:t>: A user-friendly interface that enables easy navigation and efficient job search functionalities is crucial.</a:t>
            </a:r>
          </a:p>
          <a:p>
            <a:pPr marL="171450" indent="-171450" algn="just">
              <a:buFont typeface="Arial" panose="020B0604020202020204" pitchFamily="34" charset="0"/>
              <a:buChar char="•"/>
            </a:pPr>
            <a:r>
              <a:rPr lang="en-US" sz="1200" b="1" dirty="0">
                <a:latin typeface="Bookman Old Style" panose="02050604050505020204" pitchFamily="18" charset="0"/>
              </a:rPr>
              <a:t>Job Listings Database</a:t>
            </a:r>
            <a:r>
              <a:rPr lang="en-US" sz="1200" dirty="0">
                <a:latin typeface="Bookman Old Style" panose="02050604050505020204" pitchFamily="18" charset="0"/>
              </a:rPr>
              <a:t>: A robust database infrastructure to store and manage job listings, including features for sorting, filtering, and categorizing jobs.</a:t>
            </a:r>
          </a:p>
          <a:p>
            <a:pPr marL="171450" indent="-171450" algn="just">
              <a:buFont typeface="Arial" panose="020B0604020202020204" pitchFamily="34" charset="0"/>
              <a:buChar char="•"/>
            </a:pPr>
            <a:r>
              <a:rPr lang="en-US" sz="1200" b="1" dirty="0">
                <a:latin typeface="Bookman Old Style" panose="02050604050505020204" pitchFamily="18" charset="0"/>
              </a:rPr>
              <a:t>Search and Matching Algorithms</a:t>
            </a:r>
            <a:r>
              <a:rPr lang="en-US" sz="1200" dirty="0">
                <a:latin typeface="Bookman Old Style" panose="02050604050505020204" pitchFamily="18" charset="0"/>
              </a:rPr>
              <a:t>: Advanced search algorithms that match job seekers with relevant job openings based on their skills, experience, and preferences.</a:t>
            </a:r>
          </a:p>
          <a:p>
            <a:pPr marL="171450" indent="-171450" algn="just">
              <a:buFont typeface="Arial" panose="020B0604020202020204" pitchFamily="34" charset="0"/>
              <a:buChar char="•"/>
            </a:pPr>
            <a:r>
              <a:rPr lang="en-US" sz="1200" b="1" dirty="0">
                <a:latin typeface="Bookman Old Style" panose="02050604050505020204" pitchFamily="18" charset="0"/>
              </a:rPr>
              <a:t>Communication Tools</a:t>
            </a:r>
            <a:r>
              <a:rPr lang="en-US" sz="1200" dirty="0">
                <a:latin typeface="Bookman Old Style" panose="02050604050505020204" pitchFamily="18" charset="0"/>
              </a:rPr>
              <a:t>: Messaging systems or email notifications to facilitate communication between employers and job seekers regarding application status, interview invitations, etc.</a:t>
            </a:r>
          </a:p>
          <a:p>
            <a:pPr marL="171450" indent="-171450" algn="just">
              <a:buFont typeface="Arial" panose="020B0604020202020204" pitchFamily="34" charset="0"/>
              <a:buChar char="•"/>
            </a:pPr>
            <a:r>
              <a:rPr lang="en-US" sz="1200" b="1" dirty="0">
                <a:latin typeface="Bookman Old Style" panose="02050604050505020204" pitchFamily="18" charset="0"/>
              </a:rPr>
              <a:t>Security Measures</a:t>
            </a:r>
            <a:r>
              <a:rPr lang="en-US" sz="1200" dirty="0">
                <a:latin typeface="Bookman Old Style" panose="02050604050505020204" pitchFamily="18" charset="0"/>
              </a:rPr>
              <a:t>: Robust security measures to protect user data, prevent fraudulent activities, and ensure privacy.</a:t>
            </a:r>
          </a:p>
          <a:p>
            <a:pPr marL="171450" indent="-171450" algn="just">
              <a:buFont typeface="Arial" panose="020B0604020202020204" pitchFamily="34" charset="0"/>
              <a:buChar char="•"/>
            </a:pPr>
            <a:r>
              <a:rPr lang="en-US" sz="1200" b="1" dirty="0">
                <a:latin typeface="Bookman Old Style" panose="02050604050505020204" pitchFamily="18" charset="0"/>
              </a:rPr>
              <a:t>Mobile Compatibility</a:t>
            </a:r>
            <a:r>
              <a:rPr lang="en-US" sz="1200" dirty="0">
                <a:latin typeface="Bookman Old Style" panose="02050604050505020204" pitchFamily="18" charset="0"/>
              </a:rPr>
              <a:t>: With the increasing use of mobile devices, ensuring compatibility and responsiveness across various devices and screen sizes is essential.</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75907" y="203827"/>
            <a:ext cx="5730949" cy="423494"/>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descr="A diagram of a software company">
            <a:extLst>
              <a:ext uri="{FF2B5EF4-FFF2-40B4-BE49-F238E27FC236}">
                <a16:creationId xmlns:a16="http://schemas.microsoft.com/office/drawing/2014/main" id="{B08B9A81-90B3-D6E5-FE34-E04F352F585B}"/>
              </a:ext>
            </a:extLst>
          </p:cNvPr>
          <p:cNvPicPr>
            <a:picLocks noChangeAspect="1"/>
          </p:cNvPicPr>
          <p:nvPr/>
        </p:nvPicPr>
        <p:blipFill>
          <a:blip r:embed="rId3"/>
          <a:stretch>
            <a:fillRect/>
          </a:stretch>
        </p:blipFill>
        <p:spPr>
          <a:xfrm>
            <a:off x="1723471" y="856135"/>
            <a:ext cx="5484406" cy="3665145"/>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14571" y="44404"/>
            <a:ext cx="6117431" cy="627321"/>
          </a:xfrm>
        </p:spPr>
        <p:txBody>
          <a:bodyPr/>
          <a:lstStyle/>
          <a:p>
            <a:r>
              <a:rPr lang="en-US" sz="32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947479509"/>
              </p:ext>
            </p:extLst>
          </p:nvPr>
        </p:nvGraphicFramePr>
        <p:xfrm>
          <a:off x="1246206" y="731345"/>
          <a:ext cx="6096000" cy="3916680"/>
        </p:xfrm>
        <a:graphic>
          <a:graphicData uri="http://schemas.openxmlformats.org/drawingml/2006/table">
            <a:tbl>
              <a:tblPr firstRow="1" bandRow="1">
                <a:tableStyleId>{1D3205E1-8B83-452B-8570-0B3C4014EAE2}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57528">
                <a:tc>
                  <a:txBody>
                    <a:bodyPr/>
                    <a:lstStyle/>
                    <a:p>
                      <a:r>
                        <a:rPr lang="en-US" sz="1300" dirty="0"/>
                        <a:t>Author(s)</a:t>
                      </a:r>
                    </a:p>
                  </a:txBody>
                  <a:tcPr/>
                </a:tc>
                <a:tc>
                  <a:txBody>
                    <a:bodyPr/>
                    <a:lstStyle/>
                    <a:p>
                      <a:r>
                        <a:rPr lang="en-US" sz="1300" dirty="0"/>
                        <a:t>Strategies</a:t>
                      </a:r>
                      <a:r>
                        <a:rPr lang="en-US" sz="1300" baseline="0" dirty="0"/>
                        <a:t> </a:t>
                      </a:r>
                      <a:endParaRPr lang="en-US" sz="1300" dirty="0"/>
                    </a:p>
                  </a:txBody>
                  <a:tcPr/>
                </a:tc>
                <a:tc>
                  <a:txBody>
                    <a:bodyPr/>
                    <a:lstStyle/>
                    <a:p>
                      <a:r>
                        <a:rPr lang="en-US" sz="1300" dirty="0"/>
                        <a:t>Advantages</a:t>
                      </a:r>
                    </a:p>
                  </a:txBody>
                  <a:tcPr/>
                </a:tc>
                <a:tc>
                  <a:txBody>
                    <a:bodyPr/>
                    <a:lstStyle/>
                    <a:p>
                      <a:r>
                        <a:rPr lang="en-US" sz="1300" dirty="0"/>
                        <a:t>Disadvantages</a:t>
                      </a:r>
                    </a:p>
                  </a:txBody>
                  <a:tcPr/>
                </a:tc>
                <a:extLst>
                  <a:ext uri="{0D108BD9-81ED-4DB2-BD59-A6C34878D82A}">
                    <a16:rowId xmlns:a16="http://schemas.microsoft.com/office/drawing/2014/main" val="10000"/>
                  </a:ext>
                </a:extLst>
              </a:tr>
              <a:tr h="437797">
                <a:tc>
                  <a:txBody>
                    <a:bodyPr/>
                    <a:lstStyle/>
                    <a:p>
                      <a:r>
                        <a:rPr lang="en-US" sz="1300" dirty="0"/>
                        <a:t>G. Praveen</a:t>
                      </a:r>
                    </a:p>
                  </a:txBody>
                  <a:tcPr/>
                </a:tc>
                <a:tc>
                  <a:txBody>
                    <a:bodyPr/>
                    <a:lstStyle/>
                    <a:p>
                      <a:r>
                        <a:rPr lang="en-US" sz="1300" dirty="0"/>
                        <a:t>Simplify user interface</a:t>
                      </a:r>
                    </a:p>
                  </a:txBody>
                  <a:tcPr/>
                </a:tc>
                <a:tc>
                  <a:txBody>
                    <a:bodyPr/>
                    <a:lstStyle/>
                    <a:p>
                      <a:r>
                        <a:rPr lang="en-US" sz="1300" dirty="0"/>
                        <a:t>Easy and user-friendly</a:t>
                      </a:r>
                    </a:p>
                  </a:txBody>
                  <a:tcPr/>
                </a:tc>
                <a:tc>
                  <a:txBody>
                    <a:bodyPr/>
                    <a:lstStyle/>
                    <a:p>
                      <a:r>
                        <a:rPr lang="en-US" sz="1300" dirty="0"/>
                        <a:t>Less Flexibility</a:t>
                      </a:r>
                    </a:p>
                  </a:txBody>
                  <a:tcPr/>
                </a:tc>
                <a:extLst>
                  <a:ext uri="{0D108BD9-81ED-4DB2-BD59-A6C34878D82A}">
                    <a16:rowId xmlns:a16="http://schemas.microsoft.com/office/drawing/2014/main" val="10001"/>
                  </a:ext>
                </a:extLst>
              </a:tr>
              <a:tr h="618066">
                <a:tc>
                  <a:txBody>
                    <a:bodyPr/>
                    <a:lstStyle/>
                    <a:p>
                      <a:r>
                        <a:rPr lang="en-US" sz="1300" dirty="0"/>
                        <a:t>Aditya A. Shastri</a:t>
                      </a:r>
                    </a:p>
                  </a:txBody>
                  <a:tcPr/>
                </a:tc>
                <a:tc>
                  <a:txBody>
                    <a:bodyPr/>
                    <a:lstStyle/>
                    <a:p>
                      <a:r>
                        <a:rPr lang="en-US" sz="1300" dirty="0"/>
                        <a:t>Provide Feedback</a:t>
                      </a:r>
                    </a:p>
                  </a:txBody>
                  <a:tcPr/>
                </a:tc>
                <a:tc>
                  <a:txBody>
                    <a:bodyPr/>
                    <a:lstStyle/>
                    <a:p>
                      <a:r>
                        <a:rPr lang="en-US" sz="1300" dirty="0"/>
                        <a:t>Gain insights of the users</a:t>
                      </a:r>
                    </a:p>
                  </a:txBody>
                  <a:tcPr/>
                </a:tc>
                <a:tc>
                  <a:txBody>
                    <a:bodyPr/>
                    <a:lstStyle/>
                    <a:p>
                      <a:pPr algn="l"/>
                      <a:r>
                        <a:rPr lang="en-US" sz="1300" dirty="0"/>
                        <a:t>Unhappy users give bad feedback.</a:t>
                      </a:r>
                    </a:p>
                  </a:txBody>
                  <a:tcPr/>
                </a:tc>
                <a:extLst>
                  <a:ext uri="{0D108BD9-81ED-4DB2-BD59-A6C34878D82A}">
                    <a16:rowId xmlns:a16="http://schemas.microsoft.com/office/drawing/2014/main" val="10002"/>
                  </a:ext>
                </a:extLst>
              </a:tr>
              <a:tr h="798335">
                <a:tc>
                  <a:txBody>
                    <a:bodyPr/>
                    <a:lstStyle/>
                    <a:p>
                      <a:r>
                        <a:rPr kumimoji="0" lang="en-IN" sz="1300" b="0" i="0" u="none" strike="noStrike" kern="0" cap="none" spc="0" normalizeH="0" baseline="0" noProof="0" dirty="0">
                          <a:ln>
                            <a:noFill/>
                          </a:ln>
                          <a:solidFill>
                            <a:srgbClr val="000000"/>
                          </a:solidFill>
                          <a:effectLst/>
                          <a:uLnTx/>
                          <a:uFillTx/>
                          <a:latin typeface="Arial"/>
                          <a:cs typeface="Arial"/>
                          <a:sym typeface="Arial"/>
                        </a:rPr>
                        <a:t>Shaohan Cai</a:t>
                      </a:r>
                      <a:endParaRPr lang="en-US" sz="1300" dirty="0"/>
                    </a:p>
                  </a:txBody>
                  <a:tcPr/>
                </a:tc>
                <a:tc>
                  <a:txBody>
                    <a:bodyPr/>
                    <a:lstStyle/>
                    <a:p>
                      <a:r>
                        <a:rPr lang="en-US" sz="1300" dirty="0"/>
                        <a:t>Assessing Suitability</a:t>
                      </a:r>
                    </a:p>
                  </a:txBody>
                  <a:tcPr/>
                </a:tc>
                <a:tc>
                  <a:txBody>
                    <a:bodyPr/>
                    <a:lstStyle/>
                    <a:p>
                      <a:r>
                        <a:rPr lang="en-US" sz="1300" dirty="0"/>
                        <a:t>Can not login with out proper authorization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t>System functionality not achieved</a:t>
                      </a:r>
                    </a:p>
                    <a:p>
                      <a:endParaRPr lang="en-US" sz="1300" dirty="0"/>
                    </a:p>
                  </a:txBody>
                  <a:tcPr/>
                </a:tc>
                <a:extLst>
                  <a:ext uri="{0D108BD9-81ED-4DB2-BD59-A6C34878D82A}">
                    <a16:rowId xmlns:a16="http://schemas.microsoft.com/office/drawing/2014/main" val="10003"/>
                  </a:ext>
                </a:extLst>
              </a:tr>
              <a:tr h="618066">
                <a:tc>
                  <a:txBody>
                    <a:bodyPr/>
                    <a:lstStyle/>
                    <a:p>
                      <a:r>
                        <a:rPr kumimoji="0" lang="en-IN" sz="1300" b="0" i="0" u="none" strike="noStrike" kern="0" cap="none" spc="0" normalizeH="0" baseline="0" noProof="0" dirty="0">
                          <a:ln>
                            <a:noFill/>
                          </a:ln>
                          <a:solidFill>
                            <a:srgbClr val="000000"/>
                          </a:solidFill>
                          <a:effectLst/>
                          <a:uLnTx/>
                          <a:uFillTx/>
                          <a:latin typeface="Arial"/>
                          <a:cs typeface="Arial"/>
                          <a:sym typeface="Arial"/>
                        </a:rPr>
                        <a:t>Zheng Zhou</a:t>
                      </a:r>
                      <a:endParaRPr lang="en-US" sz="1300" dirty="0"/>
                    </a:p>
                  </a:txBody>
                  <a:tcPr/>
                </a:tc>
                <a:tc>
                  <a:txBody>
                    <a:bodyPr/>
                    <a:lstStyle/>
                    <a:p>
                      <a:r>
                        <a:rPr lang="en-US" sz="1300" dirty="0"/>
                        <a:t>Integration with Emerging Technologies</a:t>
                      </a:r>
                    </a:p>
                  </a:txBody>
                  <a:tcPr/>
                </a:tc>
                <a:tc>
                  <a:txBody>
                    <a:bodyPr/>
                    <a:lstStyle/>
                    <a:p>
                      <a:r>
                        <a:rPr lang="en-US" sz="1300" dirty="0"/>
                        <a:t>Stay updated on industry trends</a:t>
                      </a:r>
                    </a:p>
                  </a:txBody>
                  <a:tcPr/>
                </a:tc>
                <a:tc>
                  <a:txBody>
                    <a:bodyPr/>
                    <a:lstStyle/>
                    <a:p>
                      <a:r>
                        <a:rPr lang="en-IN" sz="1300" b="0" i="0" dirty="0">
                          <a:effectLst/>
                          <a:latin typeface="+mn-lt"/>
                        </a:rPr>
                        <a:t>Limited Personalization</a:t>
                      </a:r>
                      <a:endParaRPr lang="en-US" sz="1300" b="0" dirty="0">
                        <a:latin typeface="+mn-lt"/>
                      </a:endParaRPr>
                    </a:p>
                  </a:txBody>
                  <a:tcPr/>
                </a:tc>
                <a:extLst>
                  <a:ext uri="{0D108BD9-81ED-4DB2-BD59-A6C34878D82A}">
                    <a16:rowId xmlns:a16="http://schemas.microsoft.com/office/drawing/2014/main" val="10004"/>
                  </a:ext>
                </a:extLst>
              </a:tr>
              <a:tr h="798335">
                <a:tc>
                  <a:txBody>
                    <a:bodyPr/>
                    <a:lstStyle/>
                    <a:p>
                      <a:r>
                        <a:rPr lang="en-US" sz="1300" dirty="0"/>
                        <a:t>Nan Zhou</a:t>
                      </a:r>
                    </a:p>
                  </a:txBody>
                  <a:tcPr/>
                </a:tc>
                <a:tc>
                  <a:txBody>
                    <a:bodyPr/>
                    <a:lstStyle/>
                    <a:p>
                      <a:r>
                        <a:rPr lang="en-US" sz="1300" dirty="0"/>
                        <a:t>Employer-Focused Tools</a:t>
                      </a:r>
                    </a:p>
                  </a:txBody>
                  <a:tcPr/>
                </a:tc>
                <a:tc>
                  <a:txBody>
                    <a:bodyPr/>
                    <a:lstStyle/>
                    <a:p>
                      <a:r>
                        <a:rPr lang="en-US" sz="1300" dirty="0"/>
                        <a:t>Offer employers tools for efficient candidate screening</a:t>
                      </a:r>
                    </a:p>
                  </a:txBody>
                  <a:tcPr/>
                </a:tc>
                <a:tc>
                  <a:txBody>
                    <a:bodyPr/>
                    <a:lstStyle/>
                    <a:p>
                      <a:r>
                        <a:rPr lang="en-US" sz="1300" dirty="0"/>
                        <a:t>Challenges in managing the hiring process</a:t>
                      </a:r>
                    </a:p>
                  </a:txBody>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1/28/2024</a:t>
            </a:fld>
            <a:endParaRPr lang="en-US"/>
          </a:p>
        </p:txBody>
      </p:sp>
      <p:sp>
        <p:nvSpPr>
          <p:cNvPr id="6" name="Footer Placeholder 5"/>
          <p:cNvSpPr>
            <a:spLocks noGrp="1"/>
          </p:cNvSpPr>
          <p:nvPr>
            <p:ph type="ftr" idx="11"/>
          </p:nvPr>
        </p:nvSpPr>
        <p:spPr/>
        <p:txBody>
          <a:bodyPr/>
          <a:lstStyle/>
          <a:p>
            <a:r>
              <a:rPr lang="en-US" sz="1000" dirty="0"/>
              <a:t>Department of Computer Science and Engineering</a:t>
            </a:r>
          </a:p>
        </p:txBody>
      </p:sp>
    </p:spTree>
    <p:extLst>
      <p:ext uri="{BB962C8B-B14F-4D97-AF65-F5344CB8AC3E}">
        <p14:creationId xmlns:p14="http://schemas.microsoft.com/office/powerpoint/2010/main" val="416718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59053" y="123074"/>
            <a:ext cx="6039459" cy="534453"/>
          </a:xfrm>
        </p:spPr>
        <p:txBody>
          <a:bodyPr/>
          <a:lstStyle/>
          <a:p>
            <a:r>
              <a:rPr lang="en-US" sz="3600" dirty="0">
                <a:latin typeface="Bookman Old Style" panose="02050604050505020204" pitchFamily="18" charset="0"/>
              </a:rPr>
              <a:t>      Problem Statement</a:t>
            </a:r>
          </a:p>
        </p:txBody>
      </p:sp>
      <p:sp>
        <p:nvSpPr>
          <p:cNvPr id="14" name="TextBox 13"/>
          <p:cNvSpPr txBox="1"/>
          <p:nvPr/>
        </p:nvSpPr>
        <p:spPr>
          <a:xfrm>
            <a:off x="1244009" y="1032867"/>
            <a:ext cx="6655982" cy="3077766"/>
          </a:xfrm>
          <a:prstGeom prst="rect">
            <a:avLst/>
          </a:prstGeom>
          <a:noFill/>
        </p:spPr>
        <p:txBody>
          <a:bodyPr wrap="square" rtlCol="0">
            <a:spAutoFit/>
          </a:bodyPr>
          <a:lstStyle/>
          <a:p>
            <a:pPr algn="just"/>
            <a:r>
              <a:rPr lang="en-US"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In the dynamic landscape of the job market, traditional methods of job searching and hiring have become increasingly inefficient. The existing job portal websites lack advanced features, personalization, and seamless user experiences, hindering both job seekers and employers in finding suitable matches. There is a need for a comprehensive and innovative job portal that addresses the shortcomings of current platforms and provides a solution for the evolving needs of the job market.</a:t>
            </a:r>
          </a:p>
          <a:p>
            <a:pPr algn="just"/>
            <a:endParaRPr lang="en-US" dirty="0">
              <a:latin typeface="Bookman Old Style" panose="02050604050505020204" pitchFamily="18" charset="0"/>
              <a:cs typeface="Times New Roman" panose="02020603050405020304" pitchFamily="18" charset="0"/>
            </a:endParaRPr>
          </a:p>
          <a:p>
            <a:pPr algn="just"/>
            <a:r>
              <a:rPr lang="en-US" b="1" dirty="0">
                <a:latin typeface="Bookman Old Style" panose="02050604050505020204" pitchFamily="18" charset="0"/>
              </a:rPr>
              <a:t>Disadvantages</a:t>
            </a:r>
            <a:r>
              <a:rPr lang="en-US" sz="1200" b="1" dirty="0">
                <a:latin typeface="Bookman Old Style" panose="02050604050505020204" pitchFamily="18" charset="0"/>
              </a:rPr>
              <a:t>:</a:t>
            </a:r>
          </a:p>
          <a:p>
            <a:pPr algn="just"/>
            <a:endParaRPr lang="en-US" sz="1200" b="1" dirty="0">
              <a:latin typeface="Bookman Old Style" panose="02050604050505020204" pitchFamily="18" charset="0"/>
            </a:endParaRPr>
          </a:p>
          <a:p>
            <a:pPr marL="285750" indent="-285750" algn="just">
              <a:buFont typeface="Arial" panose="020B0604020202020204" pitchFamily="34" charset="0"/>
              <a:buChar char="•"/>
            </a:pPr>
            <a:r>
              <a:rPr lang="en-US" sz="1200" b="1" dirty="0">
                <a:latin typeface="Bookman Old Style" panose="02050604050505020204" pitchFamily="18" charset="0"/>
              </a:rPr>
              <a:t>	</a:t>
            </a:r>
            <a:r>
              <a:rPr lang="en-IN" i="0" dirty="0">
                <a:effectLst/>
                <a:latin typeface="Bookman Old Style" panose="02050604050505020204" pitchFamily="18" charset="0"/>
              </a:rPr>
              <a:t>Hidden Costs</a:t>
            </a:r>
          </a:p>
          <a:p>
            <a:pPr marL="342900" indent="-342900" algn="just">
              <a:buFont typeface="Arial" panose="020B0604020202020204" pitchFamily="34" charset="0"/>
              <a:buChar char="•"/>
            </a:pPr>
            <a:r>
              <a:rPr lang="en-IN" dirty="0">
                <a:latin typeface="Bookman Old Style" panose="02050604050505020204" pitchFamily="18" charset="0"/>
              </a:rPr>
              <a:t>	</a:t>
            </a:r>
            <a:r>
              <a:rPr lang="en-IN" i="0" dirty="0">
                <a:effectLst/>
                <a:latin typeface="Bookman Old Style" panose="02050604050505020204" pitchFamily="18" charset="0"/>
              </a:rPr>
              <a:t>Limited Visibility	</a:t>
            </a:r>
          </a:p>
          <a:p>
            <a:pPr marL="342900" indent="-342900" algn="just">
              <a:buFont typeface="Arial" panose="020B0604020202020204" pitchFamily="34" charset="0"/>
              <a:buChar char="•"/>
            </a:pPr>
            <a:r>
              <a:rPr lang="en-IN" dirty="0">
                <a:latin typeface="Bookman Old Style" panose="02050604050505020204" pitchFamily="18" charset="0"/>
              </a:rPr>
              <a:t>	</a:t>
            </a:r>
            <a:r>
              <a:rPr lang="en-IN" i="0" dirty="0">
                <a:effectLst/>
                <a:latin typeface="Bookman Old Style" panose="02050604050505020204" pitchFamily="18" charset="0"/>
              </a:rPr>
              <a:t>Inaccurate or Outdated Listings</a:t>
            </a:r>
            <a:endParaRPr lang="en-US" dirty="0">
              <a:latin typeface="Bookman Old Style" panose="02050604050505020204" pitchFamily="18" charset="0"/>
            </a:endParaRPr>
          </a:p>
          <a:p>
            <a:pPr algn="just"/>
            <a:endParaRPr lang="en-US"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2" name="Title 1"/>
          <p:cNvSpPr>
            <a:spLocks noGrp="1"/>
          </p:cNvSpPr>
          <p:nvPr>
            <p:ph type="title"/>
          </p:nvPr>
        </p:nvSpPr>
        <p:spPr>
          <a:xfrm>
            <a:off x="1" y="259404"/>
            <a:ext cx="9143999"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8" name="Footer Placeholder 4"/>
          <p:cNvSpPr>
            <a:spLocks noGrp="1"/>
          </p:cNvSpPr>
          <p:nvPr>
            <p:ph type="ftr" idx="11"/>
          </p:nvPr>
        </p:nvSpPr>
        <p:spPr>
          <a:xfrm>
            <a:off x="2931751" y="4656053"/>
            <a:ext cx="3369276" cy="273900"/>
          </a:xfrm>
        </p:spPr>
        <p:txBody>
          <a:bodyPr/>
          <a:lstStyle/>
          <a:p>
            <a:r>
              <a:rPr lang="en-US" dirty="0"/>
              <a:t>Department of Computer Science and Engineering</a:t>
            </a:r>
          </a:p>
        </p:txBody>
      </p:sp>
      <p:sp>
        <p:nvSpPr>
          <p:cNvPr id="9" name="Date Placeholder 3"/>
          <p:cNvSpPr>
            <a:spLocks noGrp="1"/>
          </p:cNvSpPr>
          <p:nvPr>
            <p:ph type="dt" idx="10"/>
          </p:nvPr>
        </p:nvSpPr>
        <p:spPr>
          <a:xfrm>
            <a:off x="481913" y="4662231"/>
            <a:ext cx="2133600" cy="273900"/>
          </a:xfrm>
        </p:spPr>
        <p:txBody>
          <a:bodyPr/>
          <a:lstStyle/>
          <a:p>
            <a:fld id="{1BC53C58-4FC8-40FA-85FB-B704D218A008}" type="datetime1">
              <a:rPr lang="en-US" smtClean="0"/>
              <a:t>1/28/2024</a:t>
            </a:fld>
            <a:endParaRPr lang="en-US" dirty="0"/>
          </a:p>
        </p:txBody>
      </p:sp>
      <p:sp>
        <p:nvSpPr>
          <p:cNvPr id="6" name="AutoShape 2" descr="blob:https://web.whatsapp.com/9dff6205-e447-4350-bbd5-0e9c8f9c596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blob:https://web.whatsapp.com/9dff6205-e447-4350-bbd5-0e9c8f9c596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blob:https://web.whatsapp.com/9dff6205-e447-4350-bbd5-0e9c8f9c5963"/>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blob:https://web.whatsapp.com/9dff6205-e447-4350-bbd5-0e9c8f9c5963"/>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1066800" y="3887152"/>
            <a:ext cx="7473243" cy="523220"/>
          </a:xfrm>
          <a:prstGeom prst="rect">
            <a:avLst/>
          </a:prstGeom>
        </p:spPr>
        <p:txBody>
          <a:bodyPr wrap="square">
            <a:spAutoFit/>
          </a:bodyPr>
          <a:lstStyle/>
          <a:p>
            <a:pPr algn="just"/>
            <a:r>
              <a:rPr lang="en-US" b="0" i="0" dirty="0">
                <a:solidFill>
                  <a:schemeClr val="tx1"/>
                </a:solidFill>
                <a:effectLst/>
                <a:latin typeface="Söhne"/>
              </a:rPr>
              <a:t>The user interface (UI) of the job website is not user-friendly and lacks intuitive navigation, causing frustration and difficulty for job seekers trying to navigate through the platform.</a:t>
            </a:r>
            <a:endParaRPr lang="en-US" dirty="0">
              <a:solidFill>
                <a:schemeClr val="tx1"/>
              </a:solidFill>
            </a:endParaRPr>
          </a:p>
        </p:txBody>
      </p:sp>
      <p:pic>
        <p:nvPicPr>
          <p:cNvPr id="5" name="Picture 4" descr="A person working on a computer&#10;&#10;Description automatically generated">
            <a:extLst>
              <a:ext uri="{FF2B5EF4-FFF2-40B4-BE49-F238E27FC236}">
                <a16:creationId xmlns:a16="http://schemas.microsoft.com/office/drawing/2014/main" id="{AC82CC3C-D901-A8A5-FE54-5B0694864657}"/>
              </a:ext>
            </a:extLst>
          </p:cNvPr>
          <p:cNvPicPr>
            <a:picLocks noChangeAspect="1"/>
          </p:cNvPicPr>
          <p:nvPr/>
        </p:nvPicPr>
        <p:blipFill>
          <a:blip r:embed="rId3"/>
          <a:stretch>
            <a:fillRect/>
          </a:stretch>
        </p:blipFill>
        <p:spPr>
          <a:xfrm>
            <a:off x="2426303" y="886725"/>
            <a:ext cx="4126897" cy="2876989"/>
          </a:xfrm>
          <a:prstGeom prst="rect">
            <a:avLst/>
          </a:prstGeom>
        </p:spPr>
      </p:pic>
    </p:spTree>
    <p:extLst>
      <p:ext uri="{BB962C8B-B14F-4D97-AF65-F5344CB8AC3E}">
        <p14:creationId xmlns:p14="http://schemas.microsoft.com/office/powerpoint/2010/main" val="200154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99296" y="227211"/>
            <a:ext cx="5943766" cy="400110"/>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47A7579F-F061-6195-51CE-93A247C3495D}"/>
              </a:ext>
            </a:extLst>
          </p:cNvPr>
          <p:cNvSpPr txBox="1"/>
          <p:nvPr/>
        </p:nvSpPr>
        <p:spPr>
          <a:xfrm>
            <a:off x="1084438" y="1000333"/>
            <a:ext cx="6975124" cy="3554819"/>
          </a:xfrm>
          <a:prstGeom prst="rect">
            <a:avLst/>
          </a:prstGeom>
          <a:noFill/>
        </p:spPr>
        <p:txBody>
          <a:bodyPr wrap="square">
            <a:spAutoFit/>
          </a:bodyPr>
          <a:lstStyle/>
          <a:p>
            <a:pPr algn="just"/>
            <a:r>
              <a:rPr lang="en-US" sz="1500" b="0" i="0" dirty="0">
                <a:solidFill>
                  <a:schemeClr val="tx1"/>
                </a:solidFill>
                <a:effectLst/>
                <a:latin typeface="Bookman Old Style" panose="02050604050505020204" pitchFamily="18" charset="0"/>
              </a:rPr>
              <a:t>We aim to create a dynamic and intuitive job website that revolutionizes the way job seekers and employers connect in the digital age. By leveraging cutting-edge technology and innovative features, our platform aims to streamline the job search process, empower users with personalized job recommendations, and facilitate meaningful interactions between candidates and employers.</a:t>
            </a:r>
          </a:p>
          <a:p>
            <a:pPr algn="just"/>
            <a:endParaRPr lang="en-US" sz="1500" dirty="0">
              <a:solidFill>
                <a:schemeClr val="tx1"/>
              </a:solidFill>
              <a:latin typeface="Bookman Old Style" panose="02050604050505020204" pitchFamily="18" charset="0"/>
            </a:endParaRPr>
          </a:p>
          <a:p>
            <a:pPr algn="just"/>
            <a:r>
              <a:rPr lang="en-US" sz="1500" b="0" i="0" dirty="0">
                <a:solidFill>
                  <a:schemeClr val="tx1"/>
                </a:solidFill>
                <a:effectLst/>
                <a:latin typeface="Bookman Old Style" panose="02050604050505020204" pitchFamily="18" charset="0"/>
              </a:rPr>
              <a:t>We are committed to delivering a seamless user experience, fostering a vibrant community of professionals, and serving as a trusted resource for individuals and businesses alike. Our vision is to empower every user to discover their dream job and unlock their full potential, while helping employers find the best talent to drive their organizations forward. Together, we aspire to reshape the future of recruitment and empower individuals to pursue rewarding career opportunities with confidence and ease</a:t>
            </a:r>
            <a:endParaRPr lang="en-IN" sz="15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36496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2" name="Title 1"/>
          <p:cNvSpPr>
            <a:spLocks noGrp="1"/>
          </p:cNvSpPr>
          <p:nvPr>
            <p:ph type="title"/>
          </p:nvPr>
        </p:nvSpPr>
        <p:spPr>
          <a:xfrm>
            <a:off x="0" y="103761"/>
            <a:ext cx="9144000" cy="1238655"/>
          </a:xfrm>
        </p:spPr>
        <p:txBody>
          <a:bodyPr/>
          <a:lstStyle/>
          <a:p>
            <a:r>
              <a:rPr lang="en-US" sz="3200" dirty="0">
                <a:latin typeface="Bookman Old Style" panose="02050604050505020204" pitchFamily="18" charset="0"/>
              </a:rPr>
              <a:t>Proposed Method</a:t>
            </a:r>
            <a:br>
              <a:rPr lang="en-US" sz="3200" dirty="0">
                <a:latin typeface="Bookman Old Style" panose="02050604050505020204" pitchFamily="18" charset="0"/>
              </a:rPr>
            </a:br>
            <a:r>
              <a:rPr lang="en-US" sz="3600" dirty="0">
                <a:latin typeface="Bookman Old Style" panose="02050604050505020204" pitchFamily="18" charset="0"/>
              </a:rPr>
              <a:t>Illustration</a:t>
            </a:r>
          </a:p>
        </p:txBody>
      </p:sp>
      <p:sp>
        <p:nvSpPr>
          <p:cNvPr id="8" name="Footer Placeholder 4"/>
          <p:cNvSpPr>
            <a:spLocks noGrp="1"/>
          </p:cNvSpPr>
          <p:nvPr>
            <p:ph type="ftr" idx="11"/>
          </p:nvPr>
        </p:nvSpPr>
        <p:spPr>
          <a:xfrm>
            <a:off x="2931751" y="4656053"/>
            <a:ext cx="3369276" cy="273900"/>
          </a:xfrm>
        </p:spPr>
        <p:txBody>
          <a:bodyPr/>
          <a:lstStyle/>
          <a:p>
            <a:r>
              <a:rPr lang="en-US" dirty="0"/>
              <a:t>Department of Computer Science and Engineering</a:t>
            </a:r>
          </a:p>
        </p:txBody>
      </p:sp>
      <p:sp>
        <p:nvSpPr>
          <p:cNvPr id="9" name="Date Placeholder 3"/>
          <p:cNvSpPr>
            <a:spLocks noGrp="1"/>
          </p:cNvSpPr>
          <p:nvPr>
            <p:ph type="dt" idx="10"/>
          </p:nvPr>
        </p:nvSpPr>
        <p:spPr>
          <a:xfrm>
            <a:off x="481913" y="4662231"/>
            <a:ext cx="2133600" cy="273900"/>
          </a:xfrm>
        </p:spPr>
        <p:txBody>
          <a:bodyPr/>
          <a:lstStyle/>
          <a:p>
            <a:fld id="{1BC53C58-4FC8-40FA-85FB-B704D218A008}" type="datetime1">
              <a:rPr lang="en-US" smtClean="0"/>
              <a:t>1/28/2024</a:t>
            </a:fld>
            <a:endParaRPr lang="en-US" dirty="0"/>
          </a:p>
        </p:txBody>
      </p:sp>
      <p:pic>
        <p:nvPicPr>
          <p:cNvPr id="1028" name="Picture 4" descr="Job Portal - State Diagram Template | Visme">
            <a:extLst>
              <a:ext uri="{FF2B5EF4-FFF2-40B4-BE49-F238E27FC236}">
                <a16:creationId xmlns:a16="http://schemas.microsoft.com/office/drawing/2014/main" id="{8DDC9845-5F9E-798D-ED2E-C4FE0600E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880" y="1392669"/>
            <a:ext cx="3957609" cy="353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79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tx1"/>
                </a:solidFill>
                <a:latin typeface="Bookman Old Style" panose="02050604050505020204" pitchFamily="18" charset="0"/>
              </a:rPr>
              <a:t>9</a:t>
            </a:fld>
            <a:endParaRPr>
              <a:solidFill>
                <a:schemeClr val="tx1"/>
              </a:solidFill>
              <a:latin typeface="Bookman Old Style" panose="02050604050505020204" pitchFamily="18" charset="0"/>
            </a:endParaRPr>
          </a:p>
        </p:txBody>
      </p:sp>
      <p:sp>
        <p:nvSpPr>
          <p:cNvPr id="2" name="Title 1"/>
          <p:cNvSpPr>
            <a:spLocks noGrp="1"/>
          </p:cNvSpPr>
          <p:nvPr>
            <p:ph type="title"/>
          </p:nvPr>
        </p:nvSpPr>
        <p:spPr>
          <a:xfrm>
            <a:off x="164804" y="128562"/>
            <a:ext cx="8814392" cy="521385"/>
          </a:xfrm>
        </p:spPr>
        <p:txBody>
          <a:bodyPr/>
          <a:lstStyle/>
          <a:p>
            <a:r>
              <a:rPr lang="en-US" sz="3600" dirty="0">
                <a:solidFill>
                  <a:schemeClr val="tx1"/>
                </a:solidFill>
                <a:latin typeface="Bookman Old Style" panose="02050604050505020204" pitchFamily="18" charset="0"/>
              </a:rPr>
              <a:t>Parameters</a:t>
            </a:r>
          </a:p>
        </p:txBody>
      </p:sp>
      <p:sp>
        <p:nvSpPr>
          <p:cNvPr id="5" name="TextBox 4"/>
          <p:cNvSpPr txBox="1"/>
          <p:nvPr/>
        </p:nvSpPr>
        <p:spPr>
          <a:xfrm>
            <a:off x="1548713" y="685735"/>
            <a:ext cx="5743178" cy="3970318"/>
          </a:xfrm>
          <a:prstGeom prst="rect">
            <a:avLst/>
          </a:prstGeom>
          <a:noFill/>
        </p:spPr>
        <p:txBody>
          <a:bodyPr wrap="square" rtlCol="0">
            <a:spAutoFit/>
          </a:bodyPr>
          <a:lstStyle/>
          <a:p>
            <a:pPr algn="just">
              <a:buFont typeface="+mj-lt"/>
              <a:buAutoNum type="arabicPeriod"/>
            </a:pPr>
            <a:r>
              <a:rPr lang="en-US" sz="1200" b="1" i="0" dirty="0">
                <a:solidFill>
                  <a:schemeClr val="tx1"/>
                </a:solidFill>
                <a:effectLst/>
                <a:latin typeface="Bookman Old Style" panose="02050604050505020204" pitchFamily="18" charset="0"/>
              </a:rPr>
              <a:t>User Engagement Rate (UER):</a:t>
            </a:r>
            <a:endParaRPr lang="en-US" sz="1200" b="0" i="0" dirty="0">
              <a:solidFill>
                <a:schemeClr val="tx1"/>
              </a:solidFill>
              <a:effectLst/>
              <a:latin typeface="Bookman Old Style" panose="02050604050505020204" pitchFamily="18" charset="0"/>
            </a:endParaRPr>
          </a:p>
          <a:p>
            <a:pPr marL="742950" lvl="1" indent="-285750" algn="just">
              <a:buFont typeface="+mj-lt"/>
              <a:buAutoNum type="arabicPeriod"/>
            </a:pPr>
            <a:r>
              <a:rPr lang="en-US" sz="1200" b="0" i="0" dirty="0">
                <a:solidFill>
                  <a:schemeClr val="tx1"/>
                </a:solidFill>
                <a:effectLst/>
                <a:latin typeface="Bookman Old Style" panose="02050604050505020204" pitchFamily="18" charset="0"/>
              </a:rPr>
              <a:t>Formula: (Number of Active Users / Total Registered Users) * 100</a:t>
            </a:r>
          </a:p>
          <a:p>
            <a:pPr marL="742950" lvl="1" indent="-285750" algn="just">
              <a:buFont typeface="+mj-lt"/>
              <a:buAutoNum type="arabicPeriod"/>
            </a:pPr>
            <a:r>
              <a:rPr lang="en-US" sz="1200" b="0" i="0" dirty="0">
                <a:solidFill>
                  <a:schemeClr val="tx1"/>
                </a:solidFill>
                <a:effectLst/>
                <a:latin typeface="Bookman Old Style" panose="02050604050505020204" pitchFamily="18" charset="0"/>
              </a:rPr>
              <a:t>Description: Measures the percentage of registered users actively engaging with the website.</a:t>
            </a:r>
          </a:p>
          <a:p>
            <a:pPr marL="457200" lvl="1" algn="just"/>
            <a:endParaRPr lang="en-US" sz="1200" b="0" i="0" dirty="0">
              <a:solidFill>
                <a:schemeClr val="tx1"/>
              </a:solidFill>
              <a:effectLst/>
              <a:latin typeface="Bookman Old Style" panose="02050604050505020204" pitchFamily="18" charset="0"/>
            </a:endParaRPr>
          </a:p>
          <a:p>
            <a:pPr algn="l">
              <a:buFont typeface="+mj-lt"/>
              <a:buAutoNum type="arabicPeriod"/>
            </a:pPr>
            <a:r>
              <a:rPr lang="en-US" sz="1200" b="1" i="0" dirty="0">
                <a:effectLst/>
                <a:latin typeface="Bookman Old Style" panose="02050604050505020204" pitchFamily="18" charset="0"/>
              </a:rPr>
              <a:t>Job Listing CTR (Click-Through Rate):</a:t>
            </a:r>
            <a:endParaRPr lang="en-US" sz="1200" b="0" i="0" dirty="0">
              <a:solidFill>
                <a:srgbClr val="D1D5DB"/>
              </a:solidFill>
              <a:effectLst/>
              <a:latin typeface="Bookman Old Style" panose="02050604050505020204" pitchFamily="18" charset="0"/>
            </a:endParaRPr>
          </a:p>
          <a:p>
            <a:pPr marL="742950" lvl="1" indent="-285750" algn="l">
              <a:buFont typeface="+mj-lt"/>
              <a:buAutoNum type="arabicPeriod"/>
            </a:pPr>
            <a:r>
              <a:rPr lang="en-US" sz="1200" b="0" i="0" dirty="0">
                <a:solidFill>
                  <a:schemeClr val="tx1"/>
                </a:solidFill>
                <a:effectLst/>
                <a:latin typeface="Bookman Old Style" panose="02050604050505020204" pitchFamily="18" charset="0"/>
              </a:rPr>
              <a:t>Formula: (Number of Clicks on Job Listings / Number of Job Listing Views) * 100</a:t>
            </a:r>
          </a:p>
          <a:p>
            <a:pPr marL="742950" lvl="1" indent="-285750" algn="l">
              <a:buFont typeface="+mj-lt"/>
              <a:buAutoNum type="arabicPeriod"/>
            </a:pPr>
            <a:r>
              <a:rPr lang="en-US" sz="1200" b="0" i="0" dirty="0">
                <a:solidFill>
                  <a:schemeClr val="tx1"/>
                </a:solidFill>
                <a:effectLst/>
                <a:latin typeface="Bookman Old Style" panose="02050604050505020204" pitchFamily="18" charset="0"/>
              </a:rPr>
              <a:t>Description: Measures the percentage of users who click on job listings after viewing them.</a:t>
            </a:r>
          </a:p>
          <a:p>
            <a:br>
              <a:rPr lang="en-US" sz="1200" dirty="0">
                <a:latin typeface="Bookman Old Style" panose="02050604050505020204" pitchFamily="18" charset="0"/>
              </a:rPr>
            </a:br>
            <a:r>
              <a:rPr lang="en-US" sz="1200" b="1" dirty="0">
                <a:latin typeface="Bookman Old Style" panose="02050604050505020204" pitchFamily="18" charset="0"/>
              </a:rPr>
              <a:t>3</a:t>
            </a:r>
            <a:r>
              <a:rPr lang="en-US" sz="1200" dirty="0">
                <a:latin typeface="Bookman Old Style" panose="02050604050505020204" pitchFamily="18" charset="0"/>
              </a:rPr>
              <a:t>.</a:t>
            </a:r>
            <a:r>
              <a:rPr lang="en-US" sz="1200" b="1" i="0" dirty="0">
                <a:solidFill>
                  <a:schemeClr val="tx1"/>
                </a:solidFill>
                <a:effectLst/>
                <a:latin typeface="Bookman Old Style" panose="02050604050505020204" pitchFamily="18" charset="0"/>
              </a:rPr>
              <a:t>Average Time Spent on Site (ATSS):</a:t>
            </a:r>
            <a:endParaRPr lang="en-US" sz="1200" b="0" i="0" dirty="0">
              <a:solidFill>
                <a:schemeClr val="tx1"/>
              </a:solidFill>
              <a:effectLst/>
              <a:latin typeface="Bookman Old Style" panose="02050604050505020204" pitchFamily="18" charset="0"/>
            </a:endParaRPr>
          </a:p>
          <a:p>
            <a:pPr marL="742950" lvl="1" indent="-285750" algn="just">
              <a:buFont typeface="+mj-lt"/>
              <a:buAutoNum type="arabicPeriod"/>
            </a:pPr>
            <a:r>
              <a:rPr lang="en-US" sz="1200" b="0" i="0" dirty="0">
                <a:solidFill>
                  <a:schemeClr val="tx1"/>
                </a:solidFill>
                <a:effectLst/>
                <a:latin typeface="Bookman Old Style" panose="02050604050505020204" pitchFamily="18" charset="0"/>
              </a:rPr>
              <a:t>Formula: Total Time Spent on Site / Number of Sessions</a:t>
            </a:r>
          </a:p>
          <a:p>
            <a:pPr marL="742950" lvl="1" indent="-285750" algn="just">
              <a:buFont typeface="+mj-lt"/>
              <a:buAutoNum type="arabicPeriod"/>
            </a:pPr>
            <a:r>
              <a:rPr lang="en-US" sz="1200" b="0" i="0" dirty="0">
                <a:solidFill>
                  <a:schemeClr val="tx1"/>
                </a:solidFill>
                <a:effectLst/>
                <a:latin typeface="Bookman Old Style" panose="02050604050505020204" pitchFamily="18" charset="0"/>
              </a:rPr>
              <a:t>Description: Indicates the average duration users spend on the website per session.</a:t>
            </a:r>
          </a:p>
          <a:p>
            <a:pPr marL="457200" lvl="1" algn="just"/>
            <a:endParaRPr lang="en-US" sz="1200" b="0" i="0" dirty="0">
              <a:solidFill>
                <a:schemeClr val="tx1"/>
              </a:solidFill>
              <a:effectLst/>
              <a:latin typeface="Bookman Old Style" panose="02050604050505020204" pitchFamily="18" charset="0"/>
            </a:endParaRPr>
          </a:p>
          <a:p>
            <a:pPr algn="just"/>
            <a:r>
              <a:rPr lang="en-US" sz="1200" b="1" i="0" dirty="0">
                <a:solidFill>
                  <a:schemeClr val="tx1"/>
                </a:solidFill>
                <a:effectLst/>
                <a:latin typeface="Bookman Old Style" panose="02050604050505020204" pitchFamily="18" charset="0"/>
              </a:rPr>
              <a:t>4.User Satisfaction Score (USS):</a:t>
            </a:r>
            <a:endParaRPr lang="en-US" sz="1200" b="0" i="0" dirty="0">
              <a:solidFill>
                <a:schemeClr val="tx1"/>
              </a:solidFill>
              <a:effectLst/>
              <a:latin typeface="Bookman Old Style" panose="02050604050505020204" pitchFamily="18" charset="0"/>
            </a:endParaRPr>
          </a:p>
          <a:p>
            <a:pPr marL="742950" lvl="1" indent="-285750" algn="just">
              <a:buFont typeface="+mj-lt"/>
              <a:buAutoNum type="arabicPeriod"/>
            </a:pPr>
            <a:r>
              <a:rPr lang="en-US" sz="1200" b="0" i="0" dirty="0">
                <a:solidFill>
                  <a:schemeClr val="tx1"/>
                </a:solidFill>
                <a:effectLst/>
                <a:latin typeface="Bookman Old Style" panose="02050604050505020204" pitchFamily="18" charset="0"/>
              </a:rPr>
              <a:t>Formula: (Sum of User Ratings) / (Number of Ratings)</a:t>
            </a:r>
          </a:p>
          <a:p>
            <a:pPr marL="742950" lvl="1" indent="-285750" algn="just">
              <a:buFont typeface="+mj-lt"/>
              <a:buAutoNum type="arabicPeriod"/>
            </a:pPr>
            <a:r>
              <a:rPr lang="en-US" sz="1200" b="0" i="0" dirty="0">
                <a:solidFill>
                  <a:schemeClr val="tx1"/>
                </a:solidFill>
                <a:effectLst/>
                <a:latin typeface="Bookman Old Style" panose="02050604050505020204" pitchFamily="18" charset="0"/>
              </a:rPr>
              <a:t>Description: Represents the average satisfaction rating provided by users for the website's features and services.</a:t>
            </a:r>
          </a:p>
        </p:txBody>
      </p:sp>
      <p:sp>
        <p:nvSpPr>
          <p:cNvPr id="8" name="Footer Placeholder 4"/>
          <p:cNvSpPr>
            <a:spLocks noGrp="1"/>
          </p:cNvSpPr>
          <p:nvPr>
            <p:ph type="ftr" idx="11"/>
          </p:nvPr>
        </p:nvSpPr>
        <p:spPr>
          <a:xfrm>
            <a:off x="2931751" y="4656053"/>
            <a:ext cx="3369276" cy="273900"/>
          </a:xfrm>
        </p:spPr>
        <p:txBody>
          <a:bodyPr/>
          <a:lstStyle/>
          <a:p>
            <a:r>
              <a:rPr lang="en-US" dirty="0">
                <a:solidFill>
                  <a:schemeClr val="tx1"/>
                </a:solidFill>
              </a:rPr>
              <a:t>Department of Computer Science and Engineering</a:t>
            </a:r>
          </a:p>
        </p:txBody>
      </p:sp>
      <p:sp>
        <p:nvSpPr>
          <p:cNvPr id="9" name="Date Placeholder 3"/>
          <p:cNvSpPr>
            <a:spLocks noGrp="1"/>
          </p:cNvSpPr>
          <p:nvPr>
            <p:ph type="dt" idx="10"/>
          </p:nvPr>
        </p:nvSpPr>
        <p:spPr>
          <a:xfrm>
            <a:off x="481913" y="4662231"/>
            <a:ext cx="2133600" cy="273900"/>
          </a:xfrm>
        </p:spPr>
        <p:txBody>
          <a:bodyPr/>
          <a:lstStyle/>
          <a:p>
            <a:fld id="{1BC53C58-4FC8-40FA-85FB-B704D218A008}" type="datetime1">
              <a:rPr lang="en-US" smtClean="0">
                <a:solidFill>
                  <a:schemeClr val="tx1"/>
                </a:solidFill>
              </a:rPr>
              <a:t>1/28/2024</a:t>
            </a:fld>
            <a:endParaRPr lang="en-US" dirty="0">
              <a:solidFill>
                <a:schemeClr val="tx1"/>
              </a:solidFill>
            </a:endParaRPr>
          </a:p>
        </p:txBody>
      </p:sp>
    </p:spTree>
    <p:extLst>
      <p:ext uri="{BB962C8B-B14F-4D97-AF65-F5344CB8AC3E}">
        <p14:creationId xmlns:p14="http://schemas.microsoft.com/office/powerpoint/2010/main" val="44012415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2742</TotalTime>
  <Words>1228</Words>
  <Application>Microsoft Office PowerPoint</Application>
  <PresentationFormat>On-screen Show (16:9)</PresentationFormat>
  <Paragraphs>169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Trebuchet MS</vt:lpstr>
      <vt:lpstr>Arial</vt:lpstr>
      <vt:lpstr>Söhne</vt:lpstr>
      <vt:lpstr>Noto Sans Symbols</vt:lpstr>
      <vt:lpstr>Bookman Old Style</vt:lpstr>
      <vt:lpstr>1_Office Theme</vt:lpstr>
      <vt:lpstr>Job Nexus 360</vt:lpstr>
      <vt:lpstr>Introduction</vt:lpstr>
      <vt:lpstr>Concept Tree</vt:lpstr>
      <vt:lpstr>Literature </vt:lpstr>
      <vt:lpstr>      Problem Statement</vt:lpstr>
      <vt:lpstr>Problem Illustration</vt:lpstr>
      <vt:lpstr>Proposed Method</vt:lpstr>
      <vt:lpstr>Proposed Method Illustration</vt:lpstr>
      <vt:lpstr>Parameters</vt:lpstr>
      <vt:lpstr>Experiment Environment</vt:lpstr>
      <vt:lpstr>Experiment Screenshots </vt:lpstr>
      <vt:lpstr>Project status</vt:lpstr>
      <vt:lpstr>References</vt:lpstr>
      <vt:lpstr>   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bhupathi nannu</cp:lastModifiedBy>
  <cp:revision>14</cp:revision>
  <dcterms:modified xsi:type="dcterms:W3CDTF">2024-01-28T14:41:33Z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2024-01-27T12:26:37Z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8a09091d-0f94-4ee7-bdc7-67cec5f0c8b1</vt:lpwstr>
  </property>
  <property fmtid="{D5CDD505-2E9C-101B-9397-08002B2CF9AE}" pid="7" name="MSIP_Label_defa4170-0d19-0005-0004-bc88714345d2_ActionId">
    <vt:lpwstr>77eb15d7-f6c4-45fa-befa-ad13c2f1c1e7</vt:lpwstr>
  </property>
  <property fmtid="{D5CDD505-2E9C-101B-9397-08002B2CF9AE}" pid="8" name="MSIP_Label_defa4170-0d19-0005-0004-bc88714345d2_ContentBits">
    <vt:lpwstr>0</vt:lpwstr>
  </property>
</Properties>
</file>