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8" r:id="rId5"/>
    <p:sldId id="273" r:id="rId6"/>
    <p:sldId id="313" r:id="rId7"/>
    <p:sldId id="312" r:id="rId8"/>
    <p:sldId id="286" r:id="rId9"/>
    <p:sldId id="287" r:id="rId10"/>
    <p:sldId id="290" r:id="rId11"/>
    <p:sldId id="293" r:id="rId12"/>
    <p:sldId id="294" r:id="rId13"/>
    <p:sldId id="302" r:id="rId14"/>
    <p:sldId id="295" r:id="rId15"/>
    <p:sldId id="309" r:id="rId16"/>
    <p:sldId id="310" r:id="rId17"/>
    <p:sldId id="314" r:id="rId18"/>
    <p:sldId id="316" r:id="rId19"/>
    <p:sldId id="317" r:id="rId20"/>
    <p:sldId id="319" r:id="rId21"/>
    <p:sldId id="318" r:id="rId22"/>
    <p:sldId id="320" r:id="rId23"/>
    <p:sldId id="32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05A5C-9059-41F1-9DDB-431E91229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4CB0F-BA85-402D-81D5-27283B74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E89C8-13F1-4EE7-88A7-48D33946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D70D5-3709-47A7-9C39-5B5ABE47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7C333-277D-409F-824D-ECE36BB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B462-9DCB-4CC7-8D24-E58BF805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CEE7A-75E7-409E-91CD-1923E7F7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83132-BD74-4A69-9D14-3CAE979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602A3-BF0D-4DE8-B9A3-A8062C42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21A9F-3003-4BE4-A413-D4358F77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FC5A44-7C4F-4861-9E4E-E1C7DC90C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82F75-EE68-4593-A796-83830D1D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20642-BC5B-4E4E-AD93-84D2DADD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4F5FC-AF87-49C3-B5C9-7E04163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B38B0-9FFC-4063-87F8-EACD8868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FE67-B96D-4264-BC49-A772A2D0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B6FE9-5EB6-4825-9B6C-C92D1A16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B704-74A0-409B-BA74-F8B47CB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69448-C467-4B60-903D-FDE3AC33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0A267-D9E1-442D-93DF-DF68656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37439-9C12-4E26-826C-3B62235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0AAAA-7ACC-47A7-99B1-C7DFAF25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A7F4D-20BA-41A3-8405-58C904D9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749DD-6630-4D19-9B83-322B956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29355-C71C-4FCB-AC04-0E7DFAF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343F-1223-4464-912D-9B39050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21E23-DF1C-44EC-9B0F-EF81185E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59FDB-5C92-4FF3-AFD1-FB177BA0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EF56D-FD1D-4AB4-82B5-DF180DF1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B23A9-447A-42A0-884A-FB56F265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056D-FF37-4F70-B45E-1C3BA26F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F453D-5793-4BC9-9FBA-F1E0A10A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6D1D5-EB0F-43B4-A929-FD2C839E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C2035-FC39-4923-BCF2-EA5657A0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A4526-1A06-463E-AD5D-4600BE625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1B594-4895-42F2-9858-7B0063AD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2E2CC-465E-4AF3-BBBB-68B2A05B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4D4991-7964-464A-BCF1-58F9253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6960B6-6644-424C-9B42-BE0347AB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B71A-7532-4D37-AEDB-E5A4296D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88EB4-A83B-40CF-844C-174F6DD5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672A82-2844-460B-85D1-5087B95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DE5DC-5930-4B87-944E-E9DAED4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2C9F1E-24EB-4146-91C6-1DC52CA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DE78E-D65A-4A27-BDFB-00475588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182A4-7030-4682-A725-92197171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1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1AEA4-7E8A-480C-B3EE-51971828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018C0-1777-49DD-A46D-0290C68C6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B8D57B-2E17-4167-B111-0B5217F3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C8867-9812-45C3-80F0-F358B0CD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C97C3-FEE2-4891-A8D0-CBB5488B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A8C3D-4A63-4776-9F2E-C08B1BE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25EBF-7F9B-4500-B30A-0156CBB3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EDAA10-3237-4C73-AD3D-3F5ED527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2F7-353A-4079-A52C-FC33D22A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7D03-9E7D-458C-8191-9583D8EF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C1A86-3CB2-41E9-AC71-1293CF4A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48B07-22E4-4143-8D38-778F7798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79604-3E8E-489B-A4A9-4D828B71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69A2F-C1AF-4406-A6D1-9389BDC2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DBBF4-39E6-4ECF-95A5-10A4B3DA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4F20-80E5-456B-AF2A-90C5E62C834F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0AC6-977C-4549-B0EE-C4FA644D2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6C4A-E3D7-45DC-84DB-8AD76163E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0F84-EBC6-45EC-B5E5-81521D0F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isyou.com/'" TargetMode="External"/><Relationship Id="rId2" Type="http://schemas.openxmlformats.org/officeDocument/2006/relationships/hyperlink" Target="https://www.data.go.kr/data/15005963/fileData.do'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5213" y="-3"/>
            <a:ext cx="10770404" cy="6858003"/>
            <a:chOff x="-2" y="-2"/>
            <a:chExt cx="8941873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1041934" y="-1041937"/>
              <a:ext cx="6858002" cy="8941873"/>
            </a:xfrm>
            <a:prstGeom prst="flowChartManualIn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724300" y="-724301"/>
              <a:ext cx="6858002" cy="8306600"/>
            </a:xfrm>
            <a:prstGeom prst="flowChartManualIn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5243" y="2595958"/>
            <a:ext cx="9446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높은 연비를 선호하는 구매자들을 </a:t>
            </a:r>
            <a:endParaRPr lang="en-US" altLang="ko-KR" sz="4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위한 연비 대비 차량 가격 예측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8813" y="5903892"/>
            <a:ext cx="5820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조이름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3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</a:t>
            </a:r>
            <a:endParaRPr lang="en-US" altLang="ko-KR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조원 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송구섭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남경훈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우현민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조명현</a:t>
            </a:r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조민주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41895-45EF-409C-8F6C-935016BE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95" y="71762"/>
            <a:ext cx="946090" cy="9541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D147EA-D4FA-4E4E-B8D0-73CBF1CD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279" y="164884"/>
            <a:ext cx="1200150" cy="809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02832A-1344-429E-8149-C4EC69F0B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218" y="1097635"/>
            <a:ext cx="975973" cy="620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95071A-475F-4D46-8F83-A3210D3B4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470" y="956121"/>
            <a:ext cx="1485900" cy="76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6FB3F-0212-4DA0-8AA3-D2DAEFA1E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637" y="1835495"/>
            <a:ext cx="786694" cy="635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C6A3BF-A2CC-41C3-81E3-DE8FE754F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9783" y="1770588"/>
            <a:ext cx="952285" cy="7679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1B3896-5951-44FA-B377-079C66E99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5925" y="243334"/>
            <a:ext cx="695259" cy="6148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07D7F1-72F8-417A-94E1-6B56B4F2C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2796" y="2655934"/>
            <a:ext cx="886959" cy="9366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E0E997-CBB2-4FEF-B5EB-EB32A53D52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9053" y="2760238"/>
            <a:ext cx="831604" cy="8181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117F71-B344-445B-A504-5CC1C17249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9096" y="3764393"/>
            <a:ext cx="1071789" cy="5494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51CAF9-3017-4952-88D2-67F12CFD76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8798" y="3620209"/>
            <a:ext cx="488950" cy="8964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BAF916-0C1B-4120-873E-71C0CE87ED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2191" y="4454448"/>
            <a:ext cx="1518993" cy="819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92547C-12D4-4ACF-8EC8-CDA0D43AA4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42929" y="5350856"/>
            <a:ext cx="1010557" cy="6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621C-705A-4200-8C02-86E783165427}"/>
              </a:ext>
            </a:extLst>
          </p:cNvPr>
          <p:cNvSpPr txBox="1"/>
          <p:nvPr/>
        </p:nvSpPr>
        <p:spPr>
          <a:xfrm>
            <a:off x="1390650" y="5818747"/>
            <a:ext cx="10220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참고 표로는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등급이여야 하는데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등급으로 나타나는 결과가 발생</a:t>
            </a:r>
            <a:r>
              <a:rPr lang="en-US" altLang="ko-KR" sz="2400" b="1" dirty="0"/>
              <a:t> (1</a:t>
            </a:r>
            <a:r>
              <a:rPr lang="ko-KR" altLang="en-US" sz="2400" b="1" dirty="0"/>
              <a:t>건</a:t>
            </a:r>
            <a:r>
              <a:rPr lang="en-US" altLang="ko-KR" sz="2400" b="1" dirty="0"/>
              <a:t>)</a:t>
            </a:r>
          </a:p>
          <a:p>
            <a:r>
              <a:rPr lang="ko-KR" altLang="en-US" sz="2400" b="1" dirty="0"/>
              <a:t>경형과 같은 유형이 포함되어 나타남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CF768-31CB-43E3-90BC-ED30645E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57" y="1525411"/>
            <a:ext cx="8168086" cy="41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복합연비에 따른 등급 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54D9FDE-7E37-42D0-9A6B-3C661DB3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1997065"/>
            <a:ext cx="7010400" cy="42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8430A-743F-4950-827A-D3FA2EC07DA5}"/>
              </a:ext>
            </a:extLst>
          </p:cNvPr>
          <p:cNvSpPr txBox="1"/>
          <p:nvPr/>
        </p:nvSpPr>
        <p:spPr>
          <a:xfrm>
            <a:off x="7451725" y="2037125"/>
            <a:ext cx="4400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참고 표를 토대로 구분했을 때 해당 등급에 해당하지 않는 경우가 발생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en-US" altLang="ko-KR" sz="2200" b="1" dirty="0"/>
              <a:t>1~5</a:t>
            </a:r>
            <a:r>
              <a:rPr lang="ko-KR" altLang="en-US" sz="2200" b="1" dirty="0"/>
              <a:t>등급에 해당되지 않는 구분 유형도 포함되어 나타남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ko-KR" altLang="en-US" sz="2200" b="1" dirty="0"/>
              <a:t>조사결과 복합연비를 통해 등급을 부여한다는 사실을 알아냄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ko-KR" altLang="en-US" sz="2200" b="1" dirty="0"/>
              <a:t>복합연비 변수와 등급 변수는 함께 다뤄야 할 변수라는 결론 내림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99976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등급 및 유형에 따른 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8430A-743F-4950-827A-D3FA2EC07DA5}"/>
              </a:ext>
            </a:extLst>
          </p:cNvPr>
          <p:cNvSpPr txBox="1"/>
          <p:nvPr/>
        </p:nvSpPr>
        <p:spPr>
          <a:xfrm>
            <a:off x="1310089" y="5938954"/>
            <a:ext cx="950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</a:t>
            </a:r>
            <a:r>
              <a:rPr lang="ko-KR" altLang="en-US" sz="2800" b="1" dirty="0"/>
              <a:t>등급</a:t>
            </a:r>
            <a:r>
              <a:rPr lang="en-US" altLang="ko-KR" sz="2800" b="1" dirty="0"/>
              <a:t>, 4</a:t>
            </a:r>
            <a:r>
              <a:rPr lang="ko-KR" altLang="en-US" sz="2800" b="1" dirty="0"/>
              <a:t>등급</a:t>
            </a:r>
            <a:r>
              <a:rPr lang="en-US" altLang="ko-KR" sz="2800" b="1" dirty="0"/>
              <a:t>, 3</a:t>
            </a:r>
            <a:r>
              <a:rPr lang="ko-KR" altLang="en-US" sz="2800" b="1" dirty="0"/>
              <a:t>등급</a:t>
            </a:r>
            <a:r>
              <a:rPr lang="en-US" altLang="ko-KR" sz="2800" b="1" dirty="0"/>
              <a:t>, 2</a:t>
            </a:r>
            <a:r>
              <a:rPr lang="ko-KR" altLang="en-US" sz="2800" b="1" dirty="0"/>
              <a:t>등급</a:t>
            </a:r>
            <a:r>
              <a:rPr lang="en-US" altLang="ko-KR" sz="2800" b="1" dirty="0"/>
              <a:t>, 1</a:t>
            </a:r>
            <a:r>
              <a:rPr lang="ko-KR" altLang="en-US" sz="2800" b="1" dirty="0"/>
              <a:t>등급 순으로 등급이 나타남</a:t>
            </a:r>
            <a:endParaRPr lang="en-US" altLang="ko-KR" sz="2800" b="1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6EBE5F6-D08C-4C8E-86E8-68457E56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20" y="1765895"/>
            <a:ext cx="7872011" cy="40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0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621C-705A-4200-8C02-86E783165427}"/>
              </a:ext>
            </a:extLst>
          </p:cNvPr>
          <p:cNvSpPr txBox="1"/>
          <p:nvPr/>
        </p:nvSpPr>
        <p:spPr>
          <a:xfrm>
            <a:off x="1390650" y="5818747"/>
            <a:ext cx="10220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기존과는 달리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등급만 나온다</a:t>
            </a:r>
            <a:r>
              <a:rPr lang="en-US" altLang="ko-KR" sz="2400" b="1" dirty="0"/>
              <a:t>. </a:t>
            </a:r>
          </a:p>
          <a:p>
            <a:r>
              <a:rPr lang="en-US" altLang="ko-KR" sz="2400" b="1" dirty="0"/>
              <a:t>2~5</a:t>
            </a:r>
            <a:r>
              <a:rPr lang="ko-KR" altLang="en-US" sz="2400" b="1" dirty="0"/>
              <a:t>등급도 마찬가지로 같은 등급만 나온다</a:t>
            </a:r>
            <a:r>
              <a:rPr lang="en-US" altLang="ko-KR" sz="2400" b="1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9E20DA-397F-4431-A5E1-2E217018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51" y="1571884"/>
            <a:ext cx="8554350" cy="38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복합연비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boxplot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8430A-743F-4950-827A-D3FA2EC07DA5}"/>
              </a:ext>
            </a:extLst>
          </p:cNvPr>
          <p:cNvSpPr txBox="1"/>
          <p:nvPr/>
        </p:nvSpPr>
        <p:spPr>
          <a:xfrm>
            <a:off x="1141720" y="5980194"/>
            <a:ext cx="990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이상치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개는 복합연비 중 </a:t>
            </a:r>
            <a:r>
              <a:rPr lang="en-US" altLang="ko-KR" sz="2800" b="1" dirty="0"/>
              <a:t>FCEV(</a:t>
            </a:r>
            <a:r>
              <a:rPr lang="ko-KR" altLang="en-US" sz="2800" b="1" dirty="0" err="1"/>
              <a:t>넥쏘</a:t>
            </a:r>
            <a:r>
              <a:rPr lang="ko-KR" altLang="en-US" sz="2800" b="1" dirty="0"/>
              <a:t> 수소전기차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로 나타남</a:t>
            </a:r>
            <a:endParaRPr lang="en-US" altLang="ko-KR" sz="2800" b="1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CD27DCF-C67A-44D8-96E4-838D63F3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64" y="1633727"/>
            <a:ext cx="6394524" cy="429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복합연비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가격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boxplot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E28B84B-F2D3-4ACC-90D7-7225E726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1" y="1488665"/>
            <a:ext cx="4914187" cy="35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82532599-EC4D-4181-8678-4F18573B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57" y="1461252"/>
            <a:ext cx="5236592" cy="35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BCAE9-C21D-4EB4-8EFE-82DF4728BF71}"/>
              </a:ext>
            </a:extLst>
          </p:cNvPr>
          <p:cNvSpPr txBox="1"/>
          <p:nvPr/>
        </p:nvSpPr>
        <p:spPr>
          <a:xfrm>
            <a:off x="812951" y="5219233"/>
            <a:ext cx="830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가격을 추출한 차들에 대해 연비와 가격에 대한 기술 통계 분석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복합연비의 평균</a:t>
            </a:r>
            <a:r>
              <a:rPr lang="en-US" altLang="ko-KR" sz="2000" b="1" dirty="0"/>
              <a:t>: 16.32, </a:t>
            </a:r>
            <a:r>
              <a:rPr lang="ko-KR" altLang="en-US" sz="2000" b="1" dirty="0"/>
              <a:t>최대값</a:t>
            </a:r>
            <a:r>
              <a:rPr lang="en-US" altLang="ko-KR" sz="2000" b="1" dirty="0"/>
              <a:t>: 28.3, 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: 7.9</a:t>
            </a:r>
          </a:p>
          <a:p>
            <a:r>
              <a:rPr lang="ko-KR" altLang="en-US" sz="2000" b="1" dirty="0"/>
              <a:t>가격의 평균 </a:t>
            </a:r>
            <a:r>
              <a:rPr lang="en-US" altLang="ko-KR" sz="2000" b="1" dirty="0"/>
              <a:t>: 2932.74, </a:t>
            </a:r>
            <a:r>
              <a:rPr lang="ko-KR" altLang="en-US" sz="2000" b="1" dirty="0"/>
              <a:t>최대값</a:t>
            </a:r>
            <a:r>
              <a:rPr lang="en-US" altLang="ko-KR" sz="2000" b="1" dirty="0"/>
              <a:t>: 6680, 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: 862</a:t>
            </a:r>
          </a:p>
        </p:txBody>
      </p:sp>
    </p:spTree>
    <p:extLst>
      <p:ext uri="{BB962C8B-B14F-4D97-AF65-F5344CB8AC3E}">
        <p14:creationId xmlns:p14="http://schemas.microsoft.com/office/powerpoint/2010/main" val="189464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복합연비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boxplot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5E355CC0-2D3B-46B8-822E-FD40C0CE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28" y="1761516"/>
            <a:ext cx="7418196" cy="374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AE215-D592-4761-A39C-036ABDBD7456}"/>
              </a:ext>
            </a:extLst>
          </p:cNvPr>
          <p:cNvSpPr txBox="1"/>
          <p:nvPr/>
        </p:nvSpPr>
        <p:spPr>
          <a:xfrm>
            <a:off x="4176506" y="5621717"/>
            <a:ext cx="773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차종을 나누어 각각의 가격을 분석</a:t>
            </a:r>
          </a:p>
        </p:txBody>
      </p:sp>
    </p:spTree>
    <p:extLst>
      <p:ext uri="{BB962C8B-B14F-4D97-AF65-F5344CB8AC3E}">
        <p14:creationId xmlns:p14="http://schemas.microsoft.com/office/powerpoint/2010/main" val="101513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630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가격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boxplot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31D24AF3-B80B-4288-94CE-000EF874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5" y="1335072"/>
            <a:ext cx="2707855" cy="39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>
            <a:extLst>
              <a:ext uri="{FF2B5EF4-FFF2-40B4-BE49-F238E27FC236}">
                <a16:creationId xmlns:a16="http://schemas.microsoft.com/office/drawing/2014/main" id="{B1344D03-C119-4561-A179-C3662C7B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9" y="1396638"/>
            <a:ext cx="2707855" cy="38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6D9B6926-FA36-4945-92A5-39258029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23" y="1378252"/>
            <a:ext cx="2913620" cy="391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4" name="Picture 8">
            <a:extLst>
              <a:ext uri="{FF2B5EF4-FFF2-40B4-BE49-F238E27FC236}">
                <a16:creationId xmlns:a16="http://schemas.microsoft.com/office/drawing/2014/main" id="{0E14A69F-545F-42AF-A54F-936EE9CD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278" y="1378252"/>
            <a:ext cx="2913620" cy="391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7670D-ED47-4347-A16E-F197BD738824}"/>
              </a:ext>
            </a:extLst>
          </p:cNvPr>
          <p:cNvSpPr txBox="1"/>
          <p:nvPr/>
        </p:nvSpPr>
        <p:spPr>
          <a:xfrm>
            <a:off x="1100167" y="5289507"/>
            <a:ext cx="1072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경차              소형차             중형차              대형차</a:t>
            </a:r>
          </a:p>
        </p:txBody>
      </p:sp>
    </p:spTree>
    <p:extLst>
      <p:ext uri="{BB962C8B-B14F-4D97-AF65-F5344CB8AC3E}">
        <p14:creationId xmlns:p14="http://schemas.microsoft.com/office/powerpoint/2010/main" val="414617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복합연비에 대한 가격 상관관계분석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61F85ADF-7796-4F45-ACCD-84BB5806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70" y="1794464"/>
            <a:ext cx="5983465" cy="35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A5BCE7-F0E9-4C70-A400-B7A3DE2B318F}"/>
              </a:ext>
            </a:extLst>
          </p:cNvPr>
          <p:cNvGraphicFramePr>
            <a:graphicFrameLocks noGrp="1"/>
          </p:cNvGraphicFramePr>
          <p:nvPr/>
        </p:nvGraphicFramePr>
        <p:xfrm>
          <a:off x="7073840" y="3792282"/>
          <a:ext cx="3671934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967">
                  <a:extLst>
                    <a:ext uri="{9D8B030D-6E8A-4147-A177-3AD203B41FA5}">
                      <a16:colId xmlns:a16="http://schemas.microsoft.com/office/drawing/2014/main" val="2139733621"/>
                    </a:ext>
                  </a:extLst>
                </a:gridCol>
                <a:gridCol w="1835967">
                  <a:extLst>
                    <a:ext uri="{9D8B030D-6E8A-4147-A177-3AD203B41FA5}">
                      <a16:colId xmlns:a16="http://schemas.microsoft.com/office/drawing/2014/main" val="30253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8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262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4830C-47B3-483C-9773-D94EF86DC6E1}"/>
              </a:ext>
            </a:extLst>
          </p:cNvPr>
          <p:cNvSpPr txBox="1"/>
          <p:nvPr/>
        </p:nvSpPr>
        <p:spPr>
          <a:xfrm>
            <a:off x="1482802" y="1315198"/>
            <a:ext cx="57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경차의 복합연비와 가격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75C60-4F4A-4C2D-9B71-C56D8C701985}"/>
              </a:ext>
            </a:extLst>
          </p:cNvPr>
          <p:cNvSpPr/>
          <p:nvPr/>
        </p:nvSpPr>
        <p:spPr>
          <a:xfrm>
            <a:off x="1991918" y="5615099"/>
            <a:ext cx="8753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분석 결과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, R-squared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0.020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으로 매우 낮은 값이 나옴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따라서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 경차의 복합연비와 차량의 가격 간에는 관계가 거의 없다고 볼 수 있음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28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복합연비에 대한 가격 상관관계분석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A5BCE7-F0E9-4C70-A400-B7A3DE2B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67561"/>
              </p:ext>
            </p:extLst>
          </p:nvPr>
        </p:nvGraphicFramePr>
        <p:xfrm>
          <a:off x="7073840" y="4042802"/>
          <a:ext cx="367193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967">
                  <a:extLst>
                    <a:ext uri="{9D8B030D-6E8A-4147-A177-3AD203B41FA5}">
                      <a16:colId xmlns:a16="http://schemas.microsoft.com/office/drawing/2014/main" val="2139733621"/>
                    </a:ext>
                  </a:extLst>
                </a:gridCol>
                <a:gridCol w="1835967">
                  <a:extLst>
                    <a:ext uri="{9D8B030D-6E8A-4147-A177-3AD203B41FA5}">
                      <a16:colId xmlns:a16="http://schemas.microsoft.com/office/drawing/2014/main" val="3025361014"/>
                    </a:ext>
                  </a:extLst>
                </a:gridCol>
              </a:tblGrid>
              <a:tr h="282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8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262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4830C-47B3-483C-9773-D94EF86DC6E1}"/>
              </a:ext>
            </a:extLst>
          </p:cNvPr>
          <p:cNvSpPr txBox="1"/>
          <p:nvPr/>
        </p:nvSpPr>
        <p:spPr>
          <a:xfrm>
            <a:off x="1482802" y="1315198"/>
            <a:ext cx="57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소형차의 복합연비와 가격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75C60-4F4A-4C2D-9B71-C56D8C701985}"/>
              </a:ext>
            </a:extLst>
          </p:cNvPr>
          <p:cNvSpPr/>
          <p:nvPr/>
        </p:nvSpPr>
        <p:spPr>
          <a:xfrm>
            <a:off x="1845614" y="5542673"/>
            <a:ext cx="8753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분석 결과</a:t>
            </a:r>
            <a:r>
              <a:rPr lang="en-US" altLang="ko-KR" b="1" dirty="0"/>
              <a:t>, P-value</a:t>
            </a:r>
            <a:r>
              <a:rPr lang="ko-KR" altLang="en-US" b="1" dirty="0"/>
              <a:t>는 </a:t>
            </a:r>
            <a:r>
              <a:rPr lang="en-US" altLang="ko-KR" b="1" dirty="0"/>
              <a:t>0.014</a:t>
            </a:r>
            <a:r>
              <a:rPr lang="ko-KR" altLang="en-US" b="1" dirty="0"/>
              <a:t>로 유의수준 </a:t>
            </a:r>
            <a:r>
              <a:rPr lang="en-US" altLang="ko-KR" b="1" dirty="0"/>
              <a:t>0.05</a:t>
            </a:r>
            <a:r>
              <a:rPr lang="ko-KR" altLang="en-US" b="1" dirty="0"/>
              <a:t>보다 작게 나왔지만</a:t>
            </a:r>
            <a:r>
              <a:rPr lang="en-US" altLang="ko-KR" b="1" dirty="0"/>
              <a:t>, R-squared </a:t>
            </a:r>
            <a:r>
              <a:rPr lang="ko-KR" altLang="en-US" b="1" dirty="0"/>
              <a:t>값이 </a:t>
            </a:r>
            <a:r>
              <a:rPr lang="en-US" altLang="ko-KR" b="1" dirty="0"/>
              <a:t>0.208</a:t>
            </a:r>
            <a:r>
              <a:rPr lang="ko-KR" altLang="en-US" b="1" dirty="0"/>
              <a:t>로 설명력이 낮다고 볼 수 있음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따라서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경차의 복합연비와 차량의 가격 간에는 관계가 거의 없다고 볼 수 있음</a:t>
            </a:r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0CDEB84F-F525-4768-A339-6F2DA88C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8" y="1672800"/>
            <a:ext cx="6453328" cy="388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802764" y="327507"/>
            <a:ext cx="9990846" cy="872443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2596" y="221799"/>
            <a:ext cx="1429918" cy="1103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70037" y="1931704"/>
            <a:ext cx="867236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354959" y="2180575"/>
            <a:ext cx="895610" cy="1355419"/>
            <a:chOff x="845251" y="1910615"/>
            <a:chExt cx="895610" cy="1355419"/>
          </a:xfrm>
        </p:grpSpPr>
        <p:sp>
          <p:nvSpPr>
            <p:cNvPr id="8" name="타원 7"/>
            <p:cNvSpPr/>
            <p:nvPr/>
          </p:nvSpPr>
          <p:spPr>
            <a:xfrm>
              <a:off x="1183909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눈물 방울 11"/>
            <p:cNvSpPr/>
            <p:nvPr/>
          </p:nvSpPr>
          <p:spPr>
            <a:xfrm rot="18900000">
              <a:off x="845251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37459" y="2162101"/>
            <a:ext cx="895610" cy="1355419"/>
            <a:chOff x="2748218" y="1910615"/>
            <a:chExt cx="895610" cy="1355419"/>
          </a:xfrm>
        </p:grpSpPr>
        <p:sp>
          <p:nvSpPr>
            <p:cNvPr id="9" name="타원 8"/>
            <p:cNvSpPr/>
            <p:nvPr/>
          </p:nvSpPr>
          <p:spPr>
            <a:xfrm>
              <a:off x="3104583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눈물 방울 12"/>
            <p:cNvSpPr/>
            <p:nvPr/>
          </p:nvSpPr>
          <p:spPr>
            <a:xfrm rot="18900000">
              <a:off x="2748218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8852" y="2162101"/>
            <a:ext cx="895610" cy="1355419"/>
            <a:chOff x="5734887" y="1910616"/>
            <a:chExt cx="895610" cy="1355419"/>
          </a:xfrm>
        </p:grpSpPr>
        <p:sp>
          <p:nvSpPr>
            <p:cNvPr id="10" name="타원 9"/>
            <p:cNvSpPr/>
            <p:nvPr/>
          </p:nvSpPr>
          <p:spPr>
            <a:xfrm>
              <a:off x="6091252" y="1910616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/>
            <p:cNvSpPr/>
            <p:nvPr/>
          </p:nvSpPr>
          <p:spPr>
            <a:xfrm rot="18900000">
              <a:off x="5734887" y="2370425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982183" y="2162101"/>
            <a:ext cx="895610" cy="1355419"/>
            <a:chOff x="8179706" y="1910615"/>
            <a:chExt cx="895610" cy="1355419"/>
          </a:xfrm>
        </p:grpSpPr>
        <p:sp>
          <p:nvSpPr>
            <p:cNvPr id="11" name="타원 10"/>
            <p:cNvSpPr/>
            <p:nvPr/>
          </p:nvSpPr>
          <p:spPr>
            <a:xfrm>
              <a:off x="8536070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눈물 방울 14"/>
            <p:cNvSpPr/>
            <p:nvPr/>
          </p:nvSpPr>
          <p:spPr>
            <a:xfrm rot="18900000">
              <a:off x="8179706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658414" y="2180575"/>
            <a:ext cx="895610" cy="1355419"/>
            <a:chOff x="4241553" y="1910615"/>
            <a:chExt cx="895610" cy="1355419"/>
          </a:xfrm>
        </p:grpSpPr>
        <p:sp>
          <p:nvSpPr>
            <p:cNvPr id="17" name="타원 16"/>
            <p:cNvSpPr/>
            <p:nvPr/>
          </p:nvSpPr>
          <p:spPr>
            <a:xfrm>
              <a:off x="4597918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눈물 방울 17"/>
            <p:cNvSpPr/>
            <p:nvPr/>
          </p:nvSpPr>
          <p:spPr>
            <a:xfrm rot="18900000">
              <a:off x="4241553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8491" y="279580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698" y="277732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9653" y="279580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0091" y="277732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13421" y="277732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8126" y="3658432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분석배경 및 목적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73447" y="36489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소개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8933" y="3664818"/>
            <a:ext cx="224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(EDA)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73365" y="3657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분석결과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34514" y="36175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참고자료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665" y="4368993"/>
            <a:ext cx="12426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분석 배경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분석 목적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23281" y="4146701"/>
            <a:ext cx="23583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자동차 에너지소비효율 등급 인증현황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7968" y="4132985"/>
            <a:ext cx="2379177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7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상관분석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회귀분석 및 모델구축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6833" y="4262299"/>
            <a:ext cx="195277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회귀 모델 검증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결론 및 향후대책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57100" y="4204015"/>
            <a:ext cx="223651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분석 데이터 및 도구</a:t>
            </a:r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참고문헌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7" y="298934"/>
            <a:ext cx="903958" cy="8959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C4F881-8447-4E0B-8256-31190B9C8730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복합연비에 대한 가격 상관관계분석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A5BCE7-F0E9-4C70-A400-B7A3DE2B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55559"/>
              </p:ext>
            </p:extLst>
          </p:nvPr>
        </p:nvGraphicFramePr>
        <p:xfrm>
          <a:off x="7073840" y="3792282"/>
          <a:ext cx="3671934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967">
                  <a:extLst>
                    <a:ext uri="{9D8B030D-6E8A-4147-A177-3AD203B41FA5}">
                      <a16:colId xmlns:a16="http://schemas.microsoft.com/office/drawing/2014/main" val="2139733621"/>
                    </a:ext>
                  </a:extLst>
                </a:gridCol>
                <a:gridCol w="1835967">
                  <a:extLst>
                    <a:ext uri="{9D8B030D-6E8A-4147-A177-3AD203B41FA5}">
                      <a16:colId xmlns:a16="http://schemas.microsoft.com/office/drawing/2014/main" val="30253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8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262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4830C-47B3-483C-9773-D94EF86DC6E1}"/>
              </a:ext>
            </a:extLst>
          </p:cNvPr>
          <p:cNvSpPr txBox="1"/>
          <p:nvPr/>
        </p:nvSpPr>
        <p:spPr>
          <a:xfrm>
            <a:off x="1482802" y="1315198"/>
            <a:ext cx="57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중형차의 복합연비와 가격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75C60-4F4A-4C2D-9B71-C56D8C701985}"/>
              </a:ext>
            </a:extLst>
          </p:cNvPr>
          <p:cNvSpPr/>
          <p:nvPr/>
        </p:nvSpPr>
        <p:spPr>
          <a:xfrm>
            <a:off x="1991918" y="5615099"/>
            <a:ext cx="8753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분석 결과</a:t>
            </a:r>
            <a:r>
              <a:rPr lang="en-US" altLang="ko-KR" b="1" dirty="0"/>
              <a:t>, R-squared </a:t>
            </a:r>
            <a:r>
              <a:rPr lang="ko-KR" altLang="en-US" b="1" dirty="0"/>
              <a:t>는 </a:t>
            </a:r>
            <a:r>
              <a:rPr lang="en-US" altLang="ko-KR" b="1" dirty="0"/>
              <a:t>0.003</a:t>
            </a:r>
            <a:r>
              <a:rPr lang="ko-KR" altLang="en-US" b="1" dirty="0"/>
              <a:t>으로 매우 낮은 값이 나옴</a:t>
            </a:r>
            <a:endParaRPr lang="en-US" altLang="ko-KR" b="1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중형차의 복합연비와 차량의 가격 간에는 관계가 거의 없다고 볼 수 있음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271D0820-CDBA-4D5B-BEAB-7B08C9588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00" y="2003146"/>
            <a:ext cx="5470968" cy="341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0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복합연비에 대한 가격 상관관계분석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A5BCE7-F0E9-4C70-A400-B7A3DE2B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61352"/>
              </p:ext>
            </p:extLst>
          </p:nvPr>
        </p:nvGraphicFramePr>
        <p:xfrm>
          <a:off x="7073840" y="3792282"/>
          <a:ext cx="3671934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5967">
                  <a:extLst>
                    <a:ext uri="{9D8B030D-6E8A-4147-A177-3AD203B41FA5}">
                      <a16:colId xmlns:a16="http://schemas.microsoft.com/office/drawing/2014/main" val="2139733621"/>
                    </a:ext>
                  </a:extLst>
                </a:gridCol>
                <a:gridCol w="1835967">
                  <a:extLst>
                    <a:ext uri="{9D8B030D-6E8A-4147-A177-3AD203B41FA5}">
                      <a16:colId xmlns:a16="http://schemas.microsoft.com/office/drawing/2014/main" val="30253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R-squared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8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0.077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262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4830C-47B3-483C-9773-D94EF86DC6E1}"/>
              </a:ext>
            </a:extLst>
          </p:cNvPr>
          <p:cNvSpPr txBox="1"/>
          <p:nvPr/>
        </p:nvSpPr>
        <p:spPr>
          <a:xfrm>
            <a:off x="1482802" y="1315198"/>
            <a:ext cx="57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대형차의 복합연비와 가격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75C60-4F4A-4C2D-9B71-C56D8C701985}"/>
              </a:ext>
            </a:extLst>
          </p:cNvPr>
          <p:cNvSpPr/>
          <p:nvPr/>
        </p:nvSpPr>
        <p:spPr>
          <a:xfrm>
            <a:off x="1991918" y="5615099"/>
            <a:ext cx="8753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분석 결과</a:t>
            </a:r>
            <a:r>
              <a:rPr lang="en-US" altLang="ko-KR" b="1" dirty="0"/>
              <a:t>, R-squared </a:t>
            </a:r>
            <a:r>
              <a:rPr lang="ko-KR" altLang="en-US" b="1" dirty="0"/>
              <a:t>는 </a:t>
            </a:r>
            <a:r>
              <a:rPr lang="en-US" altLang="ko-KR" b="1" dirty="0"/>
              <a:t>0.006</a:t>
            </a:r>
            <a:r>
              <a:rPr lang="ko-KR" altLang="en-US" b="1" dirty="0"/>
              <a:t>으로 매우 낮은 값이 나옴</a:t>
            </a:r>
            <a:endParaRPr lang="en-US" altLang="ko-KR" b="1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</a:t>
            </a:r>
            <a:r>
              <a:rPr lang="ko-KR" altLang="en-US" b="1" dirty="0"/>
              <a:t> 소형차의 복합연비와 차량의 가격 간에는 관계가 거의 없다고 볼 수 있음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1868E6-9F71-4AC8-B69A-53E96807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7" y="1774119"/>
            <a:ext cx="61626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3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분석결과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결론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22554-6F1C-479C-93E9-DD8F6BD20AB3}"/>
              </a:ext>
            </a:extLst>
          </p:cNvPr>
          <p:cNvSpPr txBox="1"/>
          <p:nvPr/>
        </p:nvSpPr>
        <p:spPr>
          <a:xfrm>
            <a:off x="714183" y="1882718"/>
            <a:ext cx="1133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경차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소형차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중형차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대형차 각각의 연비대비 가격이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상관관계가 없음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B5940-5C27-4690-8B4B-066B6DBB9029}"/>
              </a:ext>
            </a:extLst>
          </p:cNvPr>
          <p:cNvSpPr txBox="1"/>
          <p:nvPr/>
        </p:nvSpPr>
        <p:spPr>
          <a:xfrm>
            <a:off x="714182" y="2975287"/>
            <a:ext cx="11335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자동차 구매 고려 요소가 디자인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산업적 필요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브랜드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사회적 인식 등 다양하다는 것을 의미하며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연비만으로 판단하기는 어려움을 뜻함</a:t>
            </a:r>
          </a:p>
        </p:txBody>
      </p:sp>
    </p:spTree>
    <p:extLst>
      <p:ext uri="{BB962C8B-B14F-4D97-AF65-F5344CB8AC3E}">
        <p14:creationId xmlns:p14="http://schemas.microsoft.com/office/powerpoint/2010/main" val="200096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 </a:t>
            </a:r>
            <a:r>
              <a:rPr lang="ko-KR" altLang="en-US" sz="4000" b="1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수집처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05968" y="2445076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22554-6F1C-479C-93E9-DD8F6BD20AB3}"/>
              </a:ext>
            </a:extLst>
          </p:cNvPr>
          <p:cNvSpPr txBox="1"/>
          <p:nvPr/>
        </p:nvSpPr>
        <p:spPr>
          <a:xfrm>
            <a:off x="647071" y="1791754"/>
            <a:ext cx="1133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</a:t>
            </a:r>
            <a:r>
              <a:rPr lang="en-US" altLang="ko-KR" u="sng" dirty="0">
                <a:hlinkClick r:id="rId2"/>
              </a:rPr>
              <a:t>https://www.data.go.kr/data/15005963/fileData.do'</a:t>
            </a:r>
            <a:r>
              <a:rPr lang="en-US" altLang="ko-KR" dirty="0"/>
              <a:t> </a:t>
            </a:r>
            <a:r>
              <a:rPr lang="ko-KR" altLang="en-US" dirty="0"/>
              <a:t>공공데이터 포털</a:t>
            </a:r>
          </a:p>
          <a:p>
            <a:r>
              <a:rPr lang="en-US" altLang="ko-KR" dirty="0"/>
              <a:t>'</a:t>
            </a:r>
            <a:r>
              <a:rPr lang="en-US" altLang="ko-KR" u="sng" dirty="0">
                <a:hlinkClick r:id="rId3"/>
              </a:rPr>
              <a:t>https://www.carisyou.com/'</a:t>
            </a:r>
            <a:r>
              <a:rPr lang="en-US" altLang="ko-KR" dirty="0"/>
              <a:t> </a:t>
            </a:r>
            <a:r>
              <a:rPr lang="ko-KR" altLang="en-US" dirty="0" err="1"/>
              <a:t>카이즈유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9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23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배경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구매자들의 관심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858D-790F-4969-A49A-561619ABBB46}"/>
              </a:ext>
            </a:extLst>
          </p:cNvPr>
          <p:cNvSpPr txBox="1"/>
          <p:nvPr/>
        </p:nvSpPr>
        <p:spPr>
          <a:xfrm>
            <a:off x="1917289" y="6006084"/>
            <a:ext cx="862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차량의 여러 변수 중 연비를 중요시 한다는 사실을 알 수 있음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742E42-DA58-435D-AE33-7845EB077DA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2426" y="1436679"/>
            <a:ext cx="6887148" cy="42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969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목적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105A7-824B-46CE-BA58-143B37F0F594}"/>
              </a:ext>
            </a:extLst>
          </p:cNvPr>
          <p:cNvSpPr txBox="1"/>
          <p:nvPr/>
        </p:nvSpPr>
        <p:spPr>
          <a:xfrm>
            <a:off x="883403" y="4588069"/>
            <a:ext cx="10789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b="1" dirty="0">
                <a:solidFill>
                  <a:srgbClr val="002060"/>
                </a:solidFill>
              </a:rPr>
              <a:t>경제적인 요소를 고려하는 사람들을 위해 연비가 높은 차량을 선정할 때 원하는 연비의 차량에 대해 필요한 대략적인 차량가격을 예측하고자</a:t>
            </a:r>
            <a:r>
              <a:rPr lang="en-US" altLang="ko-KR" sz="3200" b="1" dirty="0">
                <a:solidFill>
                  <a:srgbClr val="002060"/>
                </a:solidFill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</a:rPr>
              <a:t>함 </a:t>
            </a:r>
            <a:endParaRPr lang="ko-KR" altLang="ko-KR" sz="32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3D945-AE41-48A9-BA6D-904AAE69A77E}"/>
              </a:ext>
            </a:extLst>
          </p:cNvPr>
          <p:cNvSpPr txBox="1"/>
          <p:nvPr/>
        </p:nvSpPr>
        <p:spPr>
          <a:xfrm>
            <a:off x="1965702" y="1657378"/>
            <a:ext cx="826059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Step1</a:t>
            </a:r>
            <a:r>
              <a:rPr lang="en-US" altLang="ko-KR" sz="2400" dirty="0"/>
              <a:t> : </a:t>
            </a:r>
            <a:r>
              <a:rPr lang="ko-KR" altLang="en-US" sz="2400" dirty="0"/>
              <a:t>배기량에 따른 차종 구분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B23AE-166F-4DAD-9F34-B5EDDEB88FAC}"/>
              </a:ext>
            </a:extLst>
          </p:cNvPr>
          <p:cNvSpPr txBox="1"/>
          <p:nvPr/>
        </p:nvSpPr>
        <p:spPr>
          <a:xfrm>
            <a:off x="1965700" y="2489053"/>
            <a:ext cx="826059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Step2</a:t>
            </a:r>
            <a:r>
              <a:rPr lang="en-US" altLang="ko-KR" sz="2400" dirty="0"/>
              <a:t> : </a:t>
            </a:r>
            <a:r>
              <a:rPr lang="ko-KR" altLang="en-US" sz="2400" dirty="0"/>
              <a:t>구분한 차종에 대하여 연비가 높은 차들에 대한 </a:t>
            </a:r>
            <a:endParaRPr lang="en-US" altLang="ko-KR" sz="2400" dirty="0"/>
          </a:p>
          <a:p>
            <a:pPr algn="ctr"/>
            <a:r>
              <a:rPr lang="ko-KR" altLang="en-US" sz="2400" dirty="0"/>
              <a:t>가격 정보 수집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801AF-5C5C-449E-B599-FAF14BBE3A4E}"/>
              </a:ext>
            </a:extLst>
          </p:cNvPr>
          <p:cNvSpPr txBox="1"/>
          <p:nvPr/>
        </p:nvSpPr>
        <p:spPr>
          <a:xfrm>
            <a:off x="1965701" y="3690061"/>
            <a:ext cx="826059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Step3</a:t>
            </a:r>
            <a:r>
              <a:rPr lang="en-US" altLang="ko-KR" sz="2400" dirty="0"/>
              <a:t> : </a:t>
            </a:r>
            <a:r>
              <a:rPr lang="ko-KR" altLang="en-US" sz="2400" dirty="0"/>
              <a:t>구분한 차종에 대하여 연비와 가격 상관분석</a:t>
            </a:r>
          </a:p>
        </p:txBody>
      </p:sp>
    </p:spTree>
    <p:extLst>
      <p:ext uri="{BB962C8B-B14F-4D97-AF65-F5344CB8AC3E}">
        <p14:creationId xmlns:p14="http://schemas.microsoft.com/office/powerpoint/2010/main" val="9474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0391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소개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자동차 에너지소비효율등급 인증 현황</a:t>
            </a: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07FD1-6C51-4267-9AB8-319482868726}"/>
              </a:ext>
            </a:extLst>
          </p:cNvPr>
          <p:cNvSpPr txBox="1"/>
          <p:nvPr/>
        </p:nvSpPr>
        <p:spPr>
          <a:xfrm>
            <a:off x="276222" y="1467531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3C244A-70C4-4085-9A88-EABE72A73F9F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D55620-473C-4780-A038-E6CC12C5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A033FA-A42B-4DC5-8AEA-5BCDF6F7B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4"/>
          <a:stretch/>
        </p:blipFill>
        <p:spPr>
          <a:xfrm>
            <a:off x="972457" y="2156844"/>
            <a:ext cx="10247085" cy="874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8E5607-01B0-4D2B-B830-426893F6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97" y="3090213"/>
            <a:ext cx="2086928" cy="338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687DC-526C-48D0-B706-CE121DD53A3A}"/>
              </a:ext>
            </a:extLst>
          </p:cNvPr>
          <p:cNvSpPr txBox="1"/>
          <p:nvPr/>
        </p:nvSpPr>
        <p:spPr>
          <a:xfrm>
            <a:off x="827314" y="3764825"/>
            <a:ext cx="1075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차량의 이름</a:t>
            </a:r>
            <a:endParaRPr lang="en-US" altLang="ko-KR" dirty="0"/>
          </a:p>
          <a:p>
            <a:r>
              <a:rPr lang="ko-KR" altLang="en-US" b="1" dirty="0"/>
              <a:t>제조사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모델을 제작한 회사의 명칭</a:t>
            </a:r>
            <a:endParaRPr lang="en-US" altLang="ko-KR" dirty="0"/>
          </a:p>
          <a:p>
            <a:r>
              <a:rPr lang="ko-KR" altLang="en-US" b="1" dirty="0"/>
              <a:t>배기량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자동차 엔진에서 연소되는 연료의 양</a:t>
            </a:r>
            <a:endParaRPr lang="en-US" altLang="ko-KR" dirty="0"/>
          </a:p>
          <a:p>
            <a:r>
              <a:rPr lang="ko-KR" altLang="en-US" b="1" dirty="0"/>
              <a:t>유종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모델이 사용하는 연료의 유형</a:t>
            </a:r>
            <a:endParaRPr lang="en-US" altLang="ko-KR" dirty="0"/>
          </a:p>
          <a:p>
            <a:r>
              <a:rPr lang="ko-KR" altLang="en-US" b="1" dirty="0"/>
              <a:t>변속형식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자동차의 속력이나 회전력을 바꾸는 방식과 그 단계</a:t>
            </a:r>
            <a:endParaRPr lang="en-US" altLang="ko-KR" dirty="0"/>
          </a:p>
          <a:p>
            <a:r>
              <a:rPr lang="ko-KR" altLang="en-US" b="1" dirty="0"/>
              <a:t>복합 연비</a:t>
            </a:r>
            <a:r>
              <a:rPr lang="en-US" altLang="ko-KR" dirty="0"/>
              <a:t>: </a:t>
            </a:r>
            <a:r>
              <a:rPr lang="ko-KR" altLang="en-US" dirty="0"/>
              <a:t>도심연비와 고속도로 주행 연비에 </a:t>
            </a:r>
            <a:r>
              <a:rPr lang="en-US" altLang="ko-KR" dirty="0"/>
              <a:t>55, 45%</a:t>
            </a:r>
            <a:r>
              <a:rPr lang="ko-KR" altLang="en-US" dirty="0"/>
              <a:t>의 가중치를 적용해 산출하는 연료비율당 이  동 거리</a:t>
            </a:r>
            <a:r>
              <a:rPr lang="en-US" altLang="ko-KR" dirty="0"/>
              <a:t>, </a:t>
            </a:r>
            <a:r>
              <a:rPr lang="ko-KR" altLang="en-US" dirty="0"/>
              <a:t>즉 연료의 효율 나타냄</a:t>
            </a:r>
            <a:endParaRPr lang="en-US" altLang="ko-KR" dirty="0"/>
          </a:p>
          <a:p>
            <a:r>
              <a:rPr lang="ko-KR" altLang="en-US" b="1" dirty="0"/>
              <a:t>등급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에너지 소비등급 기준에 따라 효율성을 평가한 것으로</a:t>
            </a:r>
            <a:r>
              <a:rPr lang="en-US" altLang="ko-KR" dirty="0"/>
              <a:t>, </a:t>
            </a:r>
            <a:r>
              <a:rPr lang="ko-KR" altLang="en-US" dirty="0"/>
              <a:t>숫자가 작을수록 좋음</a:t>
            </a:r>
            <a:endParaRPr lang="en-US" altLang="ko-KR" dirty="0"/>
          </a:p>
          <a:p>
            <a:r>
              <a:rPr lang="en-US" altLang="ko-KR" b="1" dirty="0"/>
              <a:t>CO2</a:t>
            </a:r>
            <a:r>
              <a:rPr lang="ko-KR" altLang="en-US" b="1" dirty="0"/>
              <a:t>배출량 </a:t>
            </a:r>
            <a:r>
              <a:rPr lang="en-US" altLang="ko-KR" dirty="0"/>
              <a:t>: </a:t>
            </a:r>
            <a:r>
              <a:rPr lang="ko-KR" altLang="en-US" dirty="0"/>
              <a:t>해당 모델에서 배출되는 </a:t>
            </a:r>
            <a:r>
              <a:rPr lang="en-US" altLang="ko-KR" dirty="0"/>
              <a:t>CO2</a:t>
            </a:r>
            <a:r>
              <a:rPr lang="ko-KR" altLang="en-US" dirty="0"/>
              <a:t>의 양</a:t>
            </a:r>
          </a:p>
        </p:txBody>
      </p:sp>
    </p:spTree>
    <p:extLst>
      <p:ext uri="{BB962C8B-B14F-4D97-AF65-F5344CB8AC3E}">
        <p14:creationId xmlns:p14="http://schemas.microsoft.com/office/powerpoint/2010/main" val="396733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0391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(EDA)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</a:rPr>
              <a:t>데이터 </a:t>
            </a:r>
            <a:r>
              <a:rPr lang="ko-KR" altLang="en-US" sz="2800" b="1" dirty="0" err="1">
                <a:solidFill>
                  <a:schemeClr val="bg1"/>
                </a:solidFill>
              </a:rPr>
              <a:t>전처리</a:t>
            </a:r>
            <a:endParaRPr lang="ko-KR" altLang="en-US" sz="28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07FD1-6C51-4267-9AB8-319482868726}"/>
              </a:ext>
            </a:extLst>
          </p:cNvPr>
          <p:cNvSpPr txBox="1"/>
          <p:nvPr/>
        </p:nvSpPr>
        <p:spPr>
          <a:xfrm>
            <a:off x="276222" y="1467531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3C244A-70C4-4085-9A88-EABE72A73F9F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D55620-473C-4780-A038-E6CC12C5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A033FA-A42B-4DC5-8AEA-5BCDF6F7B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4"/>
          <a:stretch/>
        </p:blipFill>
        <p:spPr>
          <a:xfrm>
            <a:off x="1310089" y="2288408"/>
            <a:ext cx="9364239" cy="798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687DC-526C-48D0-B706-CE121DD53A3A}"/>
              </a:ext>
            </a:extLst>
          </p:cNvPr>
          <p:cNvSpPr txBox="1"/>
          <p:nvPr/>
        </p:nvSpPr>
        <p:spPr>
          <a:xfrm>
            <a:off x="897361" y="5271508"/>
            <a:ext cx="10755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배기량을 기준으로 경차</a:t>
            </a:r>
            <a:r>
              <a:rPr lang="en-US" altLang="ko-KR" b="1" dirty="0"/>
              <a:t>/</a:t>
            </a:r>
            <a:r>
              <a:rPr lang="ko-KR" altLang="en-US" b="1" dirty="0"/>
              <a:t>소형차</a:t>
            </a:r>
            <a:r>
              <a:rPr lang="en-US" altLang="ko-KR" b="1" dirty="0"/>
              <a:t>/</a:t>
            </a:r>
            <a:r>
              <a:rPr lang="ko-KR" altLang="en-US" b="1" dirty="0"/>
              <a:t>중형차</a:t>
            </a:r>
            <a:r>
              <a:rPr lang="en-US" altLang="ko-KR" b="1" dirty="0"/>
              <a:t>/</a:t>
            </a:r>
            <a:r>
              <a:rPr lang="ko-KR" altLang="en-US" b="1" dirty="0"/>
              <a:t>대형차를 구분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국내의 경우 배기량 </a:t>
            </a:r>
            <a:r>
              <a:rPr lang="en-US" altLang="ko-KR" b="1" dirty="0"/>
              <a:t>1000cc </a:t>
            </a:r>
            <a:r>
              <a:rPr lang="ko-KR" altLang="en-US" b="1" dirty="0"/>
              <a:t>미만은 경차</a:t>
            </a:r>
            <a:r>
              <a:rPr lang="en-US" altLang="ko-KR" b="1" dirty="0"/>
              <a:t>, 1600cc </a:t>
            </a:r>
            <a:r>
              <a:rPr lang="ko-KR" altLang="en-US" b="1" dirty="0"/>
              <a:t>미만은 소형차</a:t>
            </a:r>
            <a:r>
              <a:rPr lang="en-US" altLang="ko-KR" b="1" dirty="0"/>
              <a:t>, 1600cc </a:t>
            </a:r>
            <a:r>
              <a:rPr lang="ko-KR" altLang="en-US" b="1" dirty="0"/>
              <a:t>이상 </a:t>
            </a:r>
            <a:r>
              <a:rPr lang="en-US" altLang="ko-KR" b="1" dirty="0"/>
              <a:t>2000cc </a:t>
            </a:r>
            <a:r>
              <a:rPr lang="ko-KR" altLang="en-US" b="1" dirty="0"/>
              <a:t>미만은 중형차</a:t>
            </a:r>
            <a:r>
              <a:rPr lang="en-US" altLang="ko-KR" b="1" dirty="0"/>
              <a:t>, 2000cc </a:t>
            </a:r>
            <a:r>
              <a:rPr lang="ko-KR" altLang="en-US" b="1" dirty="0"/>
              <a:t>이상은 대형차로 </a:t>
            </a:r>
            <a:r>
              <a:rPr lang="ko-KR" altLang="en-US" b="1"/>
              <a:t>구분하고 있습니다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5E7760-451D-4314-AE2F-DBE44007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7" y="3782303"/>
            <a:ext cx="9891201" cy="99273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D8AD291-16A7-492E-91BC-0422F08A3CFC}"/>
              </a:ext>
            </a:extLst>
          </p:cNvPr>
          <p:cNvSpPr/>
          <p:nvPr/>
        </p:nvSpPr>
        <p:spPr>
          <a:xfrm>
            <a:off x="5917095" y="3333839"/>
            <a:ext cx="357809" cy="447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7D4AF1-60FD-41DB-8156-B85E3234331C}"/>
              </a:ext>
            </a:extLst>
          </p:cNvPr>
          <p:cNvSpPr/>
          <p:nvPr/>
        </p:nvSpPr>
        <p:spPr>
          <a:xfrm>
            <a:off x="10334313" y="3699831"/>
            <a:ext cx="667373" cy="13234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0391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(EDA)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</a:rPr>
              <a:t>전처리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687DC-526C-48D0-B706-CE121DD53A3A}"/>
              </a:ext>
            </a:extLst>
          </p:cNvPr>
          <p:cNvSpPr txBox="1"/>
          <p:nvPr/>
        </p:nvSpPr>
        <p:spPr>
          <a:xfrm>
            <a:off x="949977" y="4413553"/>
            <a:ext cx="10755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각 차종별로 연비가 높은 차들은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대 씩 선정에 각 모델에 대한 가격 정보를 </a:t>
            </a:r>
            <a:r>
              <a:rPr lang="ko-KR" altLang="en-US" sz="2400" b="1" dirty="0" err="1"/>
              <a:t>카이즈유</a:t>
            </a:r>
            <a:r>
              <a:rPr lang="ko-KR" altLang="en-US" sz="2400" b="1" dirty="0"/>
              <a:t> 사이트에서 직접 추출</a:t>
            </a:r>
            <a:endParaRPr lang="en-US" altLang="ko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AB344-F894-4759-91DF-66BC88C8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3" y="1099446"/>
            <a:ext cx="2067729" cy="3680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538750-2F82-46A0-A1C8-081C027704EF}"/>
              </a:ext>
            </a:extLst>
          </p:cNvPr>
          <p:cNvSpPr txBox="1"/>
          <p:nvPr/>
        </p:nvSpPr>
        <p:spPr>
          <a:xfrm>
            <a:off x="276222" y="1467531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모델 차 가격 추출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7781BF-3288-4C6B-ADA0-B2D59CFCDBB6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DAEAB-86BB-4674-91DF-B5912257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9" y="2423314"/>
            <a:ext cx="11453606" cy="10394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259AE-13CC-4FEB-AB07-C9FEDE5899B7}"/>
              </a:ext>
            </a:extLst>
          </p:cNvPr>
          <p:cNvSpPr/>
          <p:nvPr/>
        </p:nvSpPr>
        <p:spPr>
          <a:xfrm>
            <a:off x="11248402" y="2324624"/>
            <a:ext cx="667373" cy="13234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복합연비에 따른 등급 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621C-705A-4200-8C02-86E783165427}"/>
              </a:ext>
            </a:extLst>
          </p:cNvPr>
          <p:cNvSpPr txBox="1"/>
          <p:nvPr/>
        </p:nvSpPr>
        <p:spPr>
          <a:xfrm>
            <a:off x="1393371" y="5839678"/>
            <a:ext cx="940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한국에너지공단의 자동차표시연비 중 자동차 연비에 따른 등급 분류 표를 기준으로 등급을 나눔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EF5EF9D-7FB8-4F3B-A294-678BD4A4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76" y="1630682"/>
            <a:ext cx="8242300" cy="419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2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/>
          <p:nvPr/>
        </p:nvSpPr>
        <p:spPr>
          <a:xfrm>
            <a:off x="276225" y="208256"/>
            <a:ext cx="11639550" cy="87428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6224" y="322230"/>
            <a:ext cx="1133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분석과정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(EDA) –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EC981-06B4-46E8-9FD5-1BB97BC3DBCF}"/>
              </a:ext>
            </a:extLst>
          </p:cNvPr>
          <p:cNvSpPr/>
          <p:nvPr/>
        </p:nvSpPr>
        <p:spPr>
          <a:xfrm>
            <a:off x="0" y="6753872"/>
            <a:ext cx="12192000" cy="1041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27CC-781C-4812-BAFA-C23CB4BD48A7}"/>
              </a:ext>
            </a:extLst>
          </p:cNvPr>
          <p:cNvSpPr txBox="1"/>
          <p:nvPr/>
        </p:nvSpPr>
        <p:spPr>
          <a:xfrm>
            <a:off x="4417452" y="1090367"/>
            <a:ext cx="414123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 에너지소비효율등급 인증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5BC36-14DD-4F96-9C3D-6081E4CC7818}"/>
              </a:ext>
            </a:extLst>
          </p:cNvPr>
          <p:cNvSpPr/>
          <p:nvPr/>
        </p:nvSpPr>
        <p:spPr>
          <a:xfrm>
            <a:off x="276224" y="1081652"/>
            <a:ext cx="2067730" cy="385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사용되는 데이터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60D2E6-5302-4352-A89F-4DA1F912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1081652"/>
            <a:ext cx="2073497" cy="38587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674561-408B-42DA-92FA-F78FE3AF883D}"/>
              </a:ext>
            </a:extLst>
          </p:cNvPr>
          <p:cNvSpPr/>
          <p:nvPr/>
        </p:nvSpPr>
        <p:spPr>
          <a:xfrm>
            <a:off x="5158977" y="2460115"/>
            <a:ext cx="44930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621C-705A-4200-8C02-86E783165427}"/>
              </a:ext>
            </a:extLst>
          </p:cNvPr>
          <p:cNvSpPr txBox="1"/>
          <p:nvPr/>
        </p:nvSpPr>
        <p:spPr>
          <a:xfrm>
            <a:off x="2206172" y="5767633"/>
            <a:ext cx="940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PHEV, FCEV, </a:t>
            </a:r>
            <a:r>
              <a:rPr lang="ko-KR" altLang="en-US" sz="2400" b="1" dirty="0"/>
              <a:t>경형과 같은 유형까지 포함되어 나타남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C28A67-A48D-44F7-8451-01FE74BB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54" y="1574398"/>
            <a:ext cx="7422317" cy="39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7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834</Words>
  <Application>Microsoft Office PowerPoint</Application>
  <PresentationFormat>와이드스크린</PresentationFormat>
  <Paragraphs>156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Helvetica Neue</vt:lpstr>
      <vt:lpstr>굴림</vt:lpstr>
      <vt:lpstr>나눔고딕</vt:lpstr>
      <vt:lpstr>나눔바른펜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m29331</dc:creator>
  <cp:lastModifiedBy>m29342</cp:lastModifiedBy>
  <cp:revision>28</cp:revision>
  <dcterms:created xsi:type="dcterms:W3CDTF">2020-07-02T06:10:22Z</dcterms:created>
  <dcterms:modified xsi:type="dcterms:W3CDTF">2020-07-03T03:55:08Z</dcterms:modified>
</cp:coreProperties>
</file>