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8229600" cx="14630400"/>
  <p:notesSz cx="8229600" cy="14630400"/>
  <p:embeddedFontLst>
    <p:embeddedFont>
      <p:font typeface="Inter"/>
      <p:bold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Inter-bold.fntdata"/><Relationship Id="rId10" Type="http://schemas.openxmlformats.org/officeDocument/2006/relationships/slide" Target="slides/slide6.xml"/><Relationship Id="rId12" Type="http://schemas.openxmlformats.org/officeDocument/2006/relationships/font" Target="fonts/Inter-boldItalic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ront-end-clinica-medica.onrender.com/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" name="Google Shape;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/>
          <p:nvPr/>
        </p:nvSpPr>
        <p:spPr>
          <a:xfrm>
            <a:off x="6280190" y="232862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Projeto RaD - Clínica Uniruymed+</a:t>
            </a:r>
            <a:endParaRPr b="0" i="0" sz="4450" u="none" cap="none" strike="noStrike"/>
          </a:p>
        </p:txBody>
      </p:sp>
      <p:sp>
        <p:nvSpPr>
          <p:cNvPr id="42" name="Google Shape;42;p9"/>
          <p:cNvSpPr/>
          <p:nvPr/>
        </p:nvSpPr>
        <p:spPr>
          <a:xfrm>
            <a:off x="6280190" y="4086344"/>
            <a:ext cx="7556421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Bem-vindos à apresentação do projeto RaD: Clínica Uniruymed+, desenvolvido na disciplina de Desenvolvimento de Aplicações Rápidas em Python. Este projeto demonstra um sistema médico completo, simulando as operações de um consultório, desde o gerenciamento de pacientes até o controle de exames.</a:t>
            </a:r>
            <a:endParaRPr b="0" i="0" sz="1750" u="none" cap="none" strike="noStrike"/>
          </a:p>
        </p:txBody>
      </p:sp>
      <p:sp>
        <p:nvSpPr>
          <p:cNvPr id="43" name="Google Shape;43;p9"/>
          <p:cNvSpPr/>
          <p:nvPr/>
        </p:nvSpPr>
        <p:spPr>
          <a:xfrm>
            <a:off x="12855875" y="7596800"/>
            <a:ext cx="1774500" cy="63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711825" y="536415"/>
            <a:ext cx="71931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Funcionalidades</a:t>
            </a:r>
            <a:endParaRPr b="0" i="0" sz="4450" u="none" cap="none" strike="noStrike"/>
          </a:p>
        </p:txBody>
      </p:sp>
      <p:sp>
        <p:nvSpPr>
          <p:cNvPr id="50" name="Google Shape;50;p10"/>
          <p:cNvSpPr/>
          <p:nvPr/>
        </p:nvSpPr>
        <p:spPr>
          <a:xfrm>
            <a:off x="793790" y="2549843"/>
            <a:ext cx="2845594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Gerenciamento de Pacientes</a:t>
            </a:r>
            <a:endParaRPr b="0" i="0" sz="2200" u="none" cap="none" strike="noStrike"/>
          </a:p>
        </p:txBody>
      </p:sp>
      <p:sp>
        <p:nvSpPr>
          <p:cNvPr id="51" name="Google Shape;51;p10"/>
          <p:cNvSpPr/>
          <p:nvPr/>
        </p:nvSpPr>
        <p:spPr>
          <a:xfrm>
            <a:off x="793790" y="3485317"/>
            <a:ext cx="2845594" cy="25403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 sistema permite cadastrar novos pacientes, armazenando informações como nome, data de nascimento, endereço, número de telefone e histórico médico.</a:t>
            </a:r>
            <a:endParaRPr b="0" i="0" sz="1750" u="none" cap="none" strike="noStrike"/>
          </a:p>
        </p:txBody>
      </p:sp>
      <p:sp>
        <p:nvSpPr>
          <p:cNvPr id="52" name="Google Shape;52;p10"/>
          <p:cNvSpPr/>
          <p:nvPr/>
        </p:nvSpPr>
        <p:spPr>
          <a:xfrm>
            <a:off x="4200406" y="2549843"/>
            <a:ext cx="2845594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Controle de Consultas</a:t>
            </a:r>
            <a:endParaRPr b="0" i="0" sz="2200" u="none" cap="none" strike="noStrike"/>
          </a:p>
        </p:txBody>
      </p:sp>
      <p:sp>
        <p:nvSpPr>
          <p:cNvPr id="53" name="Google Shape;53;p10"/>
          <p:cNvSpPr/>
          <p:nvPr/>
        </p:nvSpPr>
        <p:spPr>
          <a:xfrm>
            <a:off x="4200406" y="3485317"/>
            <a:ext cx="2845594" cy="290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Realize o registro, consulta, alteração e exclusão de consultas com facilidade. Agendamento de consultas, acompanhamento de histórico e notas médicas, tudo em um só lugar.</a:t>
            </a:r>
            <a:endParaRPr b="0" i="0" sz="1750" u="none" cap="none" strike="noStrike"/>
          </a:p>
        </p:txBody>
      </p:sp>
      <p:sp>
        <p:nvSpPr>
          <p:cNvPr id="54" name="Google Shape;54;p10"/>
          <p:cNvSpPr/>
          <p:nvPr/>
        </p:nvSpPr>
        <p:spPr>
          <a:xfrm>
            <a:off x="7607022" y="2549843"/>
            <a:ext cx="2845594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Gerenciamento de Exames</a:t>
            </a:r>
            <a:endParaRPr b="0" i="0" sz="2200" u="none" cap="none" strike="noStrike"/>
          </a:p>
        </p:txBody>
      </p:sp>
      <p:sp>
        <p:nvSpPr>
          <p:cNvPr id="55" name="Google Shape;55;p10"/>
          <p:cNvSpPr/>
          <p:nvPr/>
        </p:nvSpPr>
        <p:spPr>
          <a:xfrm>
            <a:off x="7607022" y="3485317"/>
            <a:ext cx="2845594" cy="32661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 sistema permite o registro, consulta, alteração e exclusão de exames. Controle de entrega, cancelamento e acompanhamento do status de cada exame, garantindo um fluxo eficiente.</a:t>
            </a:r>
            <a:endParaRPr b="0" i="0" sz="1750" u="none" cap="none" strike="noStrike"/>
          </a:p>
        </p:txBody>
      </p:sp>
      <p:sp>
        <p:nvSpPr>
          <p:cNvPr id="56" name="Google Shape;56;p10"/>
          <p:cNvSpPr/>
          <p:nvPr/>
        </p:nvSpPr>
        <p:spPr>
          <a:xfrm>
            <a:off x="11013638" y="2549843"/>
            <a:ext cx="2845594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Gestão de Profissionais</a:t>
            </a:r>
            <a:endParaRPr b="0" i="0" sz="2200" u="none" cap="none" strike="noStrike"/>
          </a:p>
        </p:txBody>
      </p:sp>
      <p:sp>
        <p:nvSpPr>
          <p:cNvPr id="57" name="Google Shape;57;p10"/>
          <p:cNvSpPr/>
          <p:nvPr/>
        </p:nvSpPr>
        <p:spPr>
          <a:xfrm>
            <a:off x="11013638" y="3485317"/>
            <a:ext cx="2845594" cy="25403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Crie contas para médicos e funcionários da clínica, definindo permissões e acessos específicos para cada perfil, garantindo segurança e controle sobre as informações.</a:t>
            </a:r>
            <a:endParaRPr b="0" i="0" sz="1750" u="none" cap="none" strike="noStrike"/>
          </a:p>
        </p:txBody>
      </p:sp>
      <p:sp>
        <p:nvSpPr>
          <p:cNvPr id="58" name="Google Shape;58;p10"/>
          <p:cNvSpPr/>
          <p:nvPr/>
        </p:nvSpPr>
        <p:spPr>
          <a:xfrm>
            <a:off x="12855875" y="7596800"/>
            <a:ext cx="1774500" cy="63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/>
          <p:nvPr/>
        </p:nvSpPr>
        <p:spPr>
          <a:xfrm>
            <a:off x="782241" y="614720"/>
            <a:ext cx="7579519" cy="1396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50"/>
              <a:buFont typeface="Inter"/>
              <a:buNone/>
            </a:pPr>
            <a:r>
              <a:rPr b="1" i="0" lang="en-US" sz="43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Tecnologia: A Base do Sistema</a:t>
            </a:r>
            <a:endParaRPr b="0" i="0" sz="4350" u="none" cap="none" strike="noStrike"/>
          </a:p>
        </p:txBody>
      </p:sp>
      <p:sp>
        <p:nvSpPr>
          <p:cNvPr id="66" name="Google Shape;66;p11"/>
          <p:cNvSpPr/>
          <p:nvPr/>
        </p:nvSpPr>
        <p:spPr>
          <a:xfrm>
            <a:off x="782241" y="2598063"/>
            <a:ext cx="502801" cy="502801"/>
          </a:xfrm>
          <a:prstGeom prst="roundRect">
            <a:avLst>
              <a:gd fmla="val 18671" name="adj"/>
            </a:avLst>
          </a:prstGeom>
          <a:solidFill>
            <a:srgbClr val="DADBF1"/>
          </a:solidFill>
          <a:ln cap="flat" cmpd="sng" w="9525">
            <a:solidFill>
              <a:srgbClr val="C0C1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966311" y="2681764"/>
            <a:ext cx="134541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00"/>
              <a:buFont typeface="Inter"/>
              <a:buNone/>
            </a:pPr>
            <a:r>
              <a:rPr b="1" i="0" lang="en-US" sz="26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0" i="0" sz="2600" u="none" cap="none" strike="noStrike"/>
          </a:p>
        </p:txBody>
      </p:sp>
      <p:sp>
        <p:nvSpPr>
          <p:cNvPr id="68" name="Google Shape;68;p11"/>
          <p:cNvSpPr/>
          <p:nvPr/>
        </p:nvSpPr>
        <p:spPr>
          <a:xfrm>
            <a:off x="1508522" y="2598063"/>
            <a:ext cx="2793921" cy="349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50"/>
              <a:buFont typeface="Inter"/>
              <a:buNone/>
            </a:pPr>
            <a:r>
              <a:rPr b="1" i="0" lang="en-US" sz="21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Flask</a:t>
            </a:r>
            <a:endParaRPr b="0" i="0" sz="2150" u="none" cap="none" strike="noStrike"/>
          </a:p>
        </p:txBody>
      </p:sp>
      <p:sp>
        <p:nvSpPr>
          <p:cNvPr id="69" name="Google Shape;69;p11"/>
          <p:cNvSpPr/>
          <p:nvPr/>
        </p:nvSpPr>
        <p:spPr>
          <a:xfrm>
            <a:off x="1508522" y="3081338"/>
            <a:ext cx="2951798" cy="1787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Framework web Python, ideal para desenvolver APIs e aplicações web, oferecendo flexibilidade e escalabilidade.</a:t>
            </a:r>
            <a:endParaRPr b="0" i="0" sz="1750" u="none" cap="none" strike="noStrike"/>
          </a:p>
        </p:txBody>
      </p:sp>
      <p:sp>
        <p:nvSpPr>
          <p:cNvPr id="70" name="Google Shape;70;p11"/>
          <p:cNvSpPr/>
          <p:nvPr/>
        </p:nvSpPr>
        <p:spPr>
          <a:xfrm>
            <a:off x="4683800" y="2598063"/>
            <a:ext cx="502801" cy="502801"/>
          </a:xfrm>
          <a:prstGeom prst="roundRect">
            <a:avLst>
              <a:gd fmla="val 18671" name="adj"/>
            </a:avLst>
          </a:prstGeom>
          <a:solidFill>
            <a:srgbClr val="DADBF1"/>
          </a:solidFill>
          <a:ln cap="flat" cmpd="sng" w="9525">
            <a:solidFill>
              <a:srgbClr val="C0C1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4834652" y="2681764"/>
            <a:ext cx="201097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00"/>
              <a:buFont typeface="Inter"/>
              <a:buNone/>
            </a:pPr>
            <a:r>
              <a:rPr b="1" i="0" lang="en-US" sz="26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0" i="0" sz="2600" u="none" cap="none" strike="noStrike"/>
          </a:p>
        </p:txBody>
      </p:sp>
      <p:sp>
        <p:nvSpPr>
          <p:cNvPr id="72" name="Google Shape;72;p11"/>
          <p:cNvSpPr/>
          <p:nvPr/>
        </p:nvSpPr>
        <p:spPr>
          <a:xfrm>
            <a:off x="5410081" y="2598063"/>
            <a:ext cx="2793921" cy="349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50"/>
              <a:buFont typeface="Inter"/>
              <a:buNone/>
            </a:pPr>
            <a:r>
              <a:rPr b="1" i="0" lang="en-US" sz="21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Bootstrap 4.6</a:t>
            </a:r>
            <a:endParaRPr b="0" i="0" sz="2150" u="none" cap="none" strike="noStrike"/>
          </a:p>
        </p:txBody>
      </p:sp>
      <p:sp>
        <p:nvSpPr>
          <p:cNvPr id="73" name="Google Shape;73;p11"/>
          <p:cNvSpPr/>
          <p:nvPr/>
        </p:nvSpPr>
        <p:spPr>
          <a:xfrm>
            <a:off x="5410081" y="3081338"/>
            <a:ext cx="2951798" cy="1787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Framework de estilização responsiva, garantindo uma interface amigável e adaptável em diferentes dispositivos.</a:t>
            </a:r>
            <a:endParaRPr b="0" i="0" sz="1750" u="none" cap="none" strike="noStrike"/>
          </a:p>
        </p:txBody>
      </p:sp>
      <p:sp>
        <p:nvSpPr>
          <p:cNvPr id="74" name="Google Shape;74;p11"/>
          <p:cNvSpPr/>
          <p:nvPr/>
        </p:nvSpPr>
        <p:spPr>
          <a:xfrm>
            <a:off x="782241" y="5343882"/>
            <a:ext cx="502801" cy="502801"/>
          </a:xfrm>
          <a:prstGeom prst="roundRect">
            <a:avLst>
              <a:gd fmla="val 18671" name="adj"/>
            </a:avLst>
          </a:prstGeom>
          <a:solidFill>
            <a:srgbClr val="DADBF1"/>
          </a:solidFill>
          <a:ln cap="flat" cmpd="sng" w="9525">
            <a:solidFill>
              <a:srgbClr val="C0C1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930473" y="5427583"/>
            <a:ext cx="206335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00"/>
              <a:buFont typeface="Inter"/>
              <a:buNone/>
            </a:pPr>
            <a:r>
              <a:rPr b="1" i="0" lang="en-US" sz="26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0" i="0" sz="2600" u="none" cap="none" strike="noStrike"/>
          </a:p>
        </p:txBody>
      </p:sp>
      <p:sp>
        <p:nvSpPr>
          <p:cNvPr id="76" name="Google Shape;76;p11"/>
          <p:cNvSpPr/>
          <p:nvPr/>
        </p:nvSpPr>
        <p:spPr>
          <a:xfrm>
            <a:off x="1508522" y="5343882"/>
            <a:ext cx="2793921" cy="349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50"/>
              <a:buFont typeface="Inter"/>
              <a:buNone/>
            </a:pPr>
            <a:r>
              <a:rPr b="1" i="0" lang="en-US" sz="21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SQLite3</a:t>
            </a:r>
            <a:endParaRPr b="0" i="0" sz="2150" u="none" cap="none" strike="noStrike"/>
          </a:p>
        </p:txBody>
      </p:sp>
      <p:sp>
        <p:nvSpPr>
          <p:cNvPr id="77" name="Google Shape;77;p11"/>
          <p:cNvSpPr/>
          <p:nvPr/>
        </p:nvSpPr>
        <p:spPr>
          <a:xfrm>
            <a:off x="1508522" y="5827157"/>
            <a:ext cx="2951798" cy="1787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Banco de dados leve e eficiente, perfeito para armazenar dados do sistema de forma segura e organizada.</a:t>
            </a:r>
            <a:endParaRPr b="0" i="0" sz="1750" u="none" cap="none" strike="noStrike"/>
          </a:p>
        </p:txBody>
      </p:sp>
      <p:sp>
        <p:nvSpPr>
          <p:cNvPr id="78" name="Google Shape;78;p11"/>
          <p:cNvSpPr/>
          <p:nvPr/>
        </p:nvSpPr>
        <p:spPr>
          <a:xfrm>
            <a:off x="4683800" y="5343882"/>
            <a:ext cx="502801" cy="502801"/>
          </a:xfrm>
          <a:prstGeom prst="roundRect">
            <a:avLst>
              <a:gd fmla="val 18671" name="adj"/>
            </a:avLst>
          </a:prstGeom>
          <a:solidFill>
            <a:srgbClr val="DADBF1"/>
          </a:solidFill>
          <a:ln cap="flat" cmpd="sng" w="9525">
            <a:solidFill>
              <a:srgbClr val="C0C1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4826794" y="5427583"/>
            <a:ext cx="216694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00"/>
              <a:buFont typeface="Inter"/>
              <a:buNone/>
            </a:pPr>
            <a:r>
              <a:rPr b="1" i="0" lang="en-US" sz="26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0" i="0" sz="2600" u="none" cap="none" strike="noStrike"/>
          </a:p>
        </p:txBody>
      </p:sp>
      <p:sp>
        <p:nvSpPr>
          <p:cNvPr id="80" name="Google Shape;80;p11"/>
          <p:cNvSpPr/>
          <p:nvPr/>
        </p:nvSpPr>
        <p:spPr>
          <a:xfrm>
            <a:off x="5410081" y="5343882"/>
            <a:ext cx="2793921" cy="349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50"/>
              <a:buFont typeface="Inter"/>
              <a:buNone/>
            </a:pPr>
            <a:r>
              <a:rPr b="1" i="0" lang="en-US" sz="21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jQuery</a:t>
            </a:r>
            <a:endParaRPr b="0" i="0" sz="2150" u="none" cap="none" strike="noStrike"/>
          </a:p>
        </p:txBody>
      </p:sp>
      <p:sp>
        <p:nvSpPr>
          <p:cNvPr id="81" name="Google Shape;81;p11"/>
          <p:cNvSpPr/>
          <p:nvPr/>
        </p:nvSpPr>
        <p:spPr>
          <a:xfrm>
            <a:off x="5410081" y="5827157"/>
            <a:ext cx="2951798" cy="1787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Biblioteca JavaScript, facilitando a manipulação de elementos HTML, adicionando interatividade e dinamismo à interface.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7" name="Google Shape;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/>
          <p:nvPr/>
        </p:nvSpPr>
        <p:spPr>
          <a:xfrm>
            <a:off x="6280190" y="1867972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Acesse o Projeto em Produção</a:t>
            </a:r>
            <a:endParaRPr b="0" i="0" sz="4450" u="none" cap="none" strike="noStrike"/>
          </a:p>
        </p:txBody>
      </p:sp>
      <p:pic>
        <p:nvPicPr>
          <p:cNvPr descr="preencoded.png" id="89" name="Google Shape;8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0190" y="3625691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/>
          <p:nvPr/>
        </p:nvSpPr>
        <p:spPr>
          <a:xfrm>
            <a:off x="6280190" y="4419481"/>
            <a:ext cx="2970371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Login para Funcionário</a:t>
            </a:r>
            <a:endParaRPr b="0" i="0" sz="2200" u="none" cap="none" strike="noStrike"/>
          </a:p>
        </p:txBody>
      </p:sp>
      <p:sp>
        <p:nvSpPr>
          <p:cNvPr id="91" name="Google Shape;91;p12"/>
          <p:cNvSpPr/>
          <p:nvPr/>
        </p:nvSpPr>
        <p:spPr>
          <a:xfrm>
            <a:off x="6280190" y="5385324"/>
            <a:ext cx="36081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Acesse o sistema com suas credenciais de funcionário, gerenciando pacientes, consultas e exames.</a:t>
            </a:r>
            <a:endParaRPr b="0" i="0" sz="1750" u="none" cap="none" strike="noStrike"/>
          </a:p>
        </p:txBody>
      </p:sp>
      <p:pic>
        <p:nvPicPr>
          <p:cNvPr descr="preencoded.png" id="92" name="Google Shape;9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28421" y="3625691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/>
          <p:nvPr/>
        </p:nvSpPr>
        <p:spPr>
          <a:xfrm>
            <a:off x="10228421" y="441948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Login para Médico</a:t>
            </a:r>
            <a:endParaRPr b="0" i="0" sz="2200" u="none" cap="none" strike="noStrike"/>
          </a:p>
        </p:txBody>
      </p:sp>
      <p:sp>
        <p:nvSpPr>
          <p:cNvPr id="94" name="Google Shape;94;p12"/>
          <p:cNvSpPr/>
          <p:nvPr/>
        </p:nvSpPr>
        <p:spPr>
          <a:xfrm>
            <a:off x="10228421" y="5385374"/>
            <a:ext cx="36081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Faça login com suas credenciais de médico, registrando consultas, acessando dados de pacientes e controlando exames.</a:t>
            </a:r>
            <a:endParaRPr b="0" i="0" sz="1750" u="none" cap="none" strike="noStrike"/>
          </a:p>
        </p:txBody>
      </p:sp>
      <p:sp>
        <p:nvSpPr>
          <p:cNvPr id="95" name="Google Shape;95;p12"/>
          <p:cNvSpPr/>
          <p:nvPr/>
        </p:nvSpPr>
        <p:spPr>
          <a:xfrm>
            <a:off x="12855875" y="7596800"/>
            <a:ext cx="1774500" cy="63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1" name="Google Shape;101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3528179"/>
            <a:ext cx="13042821" cy="117324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/>
          <p:nvPr/>
        </p:nvSpPr>
        <p:spPr>
          <a:xfrm>
            <a:off x="12855875" y="7596800"/>
            <a:ext cx="1774500" cy="63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793790" y="1849041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Autores do Projeto</a:t>
            </a:r>
            <a:endParaRPr b="0" i="0" sz="4450" u="none" cap="none" strike="noStrike"/>
          </a:p>
        </p:txBody>
      </p:sp>
      <p:sp>
        <p:nvSpPr>
          <p:cNvPr id="109" name="Google Shape;109;p14"/>
          <p:cNvSpPr/>
          <p:nvPr/>
        </p:nvSpPr>
        <p:spPr>
          <a:xfrm>
            <a:off x="793800" y="2897975"/>
            <a:ext cx="4196400" cy="3813600"/>
          </a:xfrm>
          <a:prstGeom prst="roundRect">
            <a:avLst>
              <a:gd fmla="val 2736" name="adj"/>
            </a:avLst>
          </a:prstGeom>
          <a:solidFill>
            <a:srgbClr val="DADBF1"/>
          </a:solidFill>
          <a:ln cap="flat" cmpd="sng" w="9525">
            <a:solidFill>
              <a:srgbClr val="C0C1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1028224" y="313241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Kaique Dias Pereira</a:t>
            </a:r>
            <a:endParaRPr b="0" i="0" sz="2200" u="none" cap="none" strike="noStrike"/>
          </a:p>
        </p:txBody>
      </p:sp>
      <p:sp>
        <p:nvSpPr>
          <p:cNvPr id="111" name="Google Shape;111;p14"/>
          <p:cNvSpPr/>
          <p:nvPr/>
        </p:nvSpPr>
        <p:spPr>
          <a:xfrm>
            <a:off x="1028224" y="4528234"/>
            <a:ext cx="37275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Estudante de Ciência da Computação, apaixonado por desenvolvimento web e programação.</a:t>
            </a:r>
            <a:endParaRPr b="0" i="0" sz="1750" u="none" cap="none" strike="noStrike"/>
          </a:p>
        </p:txBody>
      </p:sp>
      <p:sp>
        <p:nvSpPr>
          <p:cNvPr id="112" name="Google Shape;112;p14"/>
          <p:cNvSpPr/>
          <p:nvPr/>
        </p:nvSpPr>
        <p:spPr>
          <a:xfrm>
            <a:off x="5216950" y="2897974"/>
            <a:ext cx="4196400" cy="3813600"/>
          </a:xfrm>
          <a:prstGeom prst="roundRect">
            <a:avLst>
              <a:gd fmla="val 2736" name="adj"/>
            </a:avLst>
          </a:prstGeom>
          <a:solidFill>
            <a:srgbClr val="DADBF1"/>
          </a:solidFill>
          <a:ln cap="flat" cmpd="sng" w="9525">
            <a:solidFill>
              <a:srgbClr val="C0C1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5451396" y="3132415"/>
            <a:ext cx="3300651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Jefferson Santos da Silva</a:t>
            </a:r>
            <a:endParaRPr b="0" i="0" sz="2200" u="none" cap="none" strike="noStrike"/>
          </a:p>
        </p:txBody>
      </p:sp>
      <p:sp>
        <p:nvSpPr>
          <p:cNvPr id="114" name="Google Shape;114;p14"/>
          <p:cNvSpPr/>
          <p:nvPr/>
        </p:nvSpPr>
        <p:spPr>
          <a:xfrm>
            <a:off x="5451400" y="4528236"/>
            <a:ext cx="37275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Estudante de Engenharia da Computação, com interesse em construir sistemas eficientes e inovadores.</a:t>
            </a:r>
            <a:endParaRPr b="0" i="0" sz="1750" u="none" cap="none" strike="noStrike"/>
          </a:p>
        </p:txBody>
      </p:sp>
      <p:sp>
        <p:nvSpPr>
          <p:cNvPr id="115" name="Google Shape;115;p14"/>
          <p:cNvSpPr/>
          <p:nvPr/>
        </p:nvSpPr>
        <p:spPr>
          <a:xfrm>
            <a:off x="9640125" y="2897974"/>
            <a:ext cx="4196400" cy="3813600"/>
          </a:xfrm>
          <a:prstGeom prst="roundRect">
            <a:avLst>
              <a:gd fmla="val 2736" name="adj"/>
            </a:avLst>
          </a:prstGeom>
          <a:solidFill>
            <a:srgbClr val="DADBF1"/>
          </a:solidFill>
          <a:ln cap="flat" cmpd="sng" w="9525">
            <a:solidFill>
              <a:srgbClr val="C0C1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9874568" y="3132415"/>
            <a:ext cx="3727490" cy="106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Kauã Victor Bomfim Guimarães de Almeida Oliveira</a:t>
            </a:r>
            <a:endParaRPr b="0" i="0" sz="2200" u="none" cap="none" strike="noStrike"/>
          </a:p>
        </p:txBody>
      </p:sp>
      <p:sp>
        <p:nvSpPr>
          <p:cNvPr id="117" name="Google Shape;117;p14"/>
          <p:cNvSpPr/>
          <p:nvPr/>
        </p:nvSpPr>
        <p:spPr>
          <a:xfrm>
            <a:off x="9874575" y="4528226"/>
            <a:ext cx="3727500" cy="20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Estudante de Análise e Desenvolvimento de Sistemas, buscando aprimorar suas habilidades em desenvolvimento de software.</a:t>
            </a:r>
            <a:endParaRPr b="0" i="0" sz="1750" u="none" cap="none" strike="noStrike"/>
          </a:p>
        </p:txBody>
      </p:sp>
      <p:sp>
        <p:nvSpPr>
          <p:cNvPr id="118" name="Google Shape;118;p14"/>
          <p:cNvSpPr/>
          <p:nvPr/>
        </p:nvSpPr>
        <p:spPr>
          <a:xfrm>
            <a:off x="12855875" y="7596800"/>
            <a:ext cx="1774500" cy="63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