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0" r:id="rId9"/>
    <p:sldId id="263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 to Phonetics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BBBB-23DC-480C-AE7E-068C0FEA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vocal 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A06B-1E5B-4683-9A6D-3AD17912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09" y="1315007"/>
            <a:ext cx="4375053" cy="53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4B9-D03A-4C51-B7B6-0538822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34D9-C2E6-42BF-A6A6-2D8D4BD3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are characterised in two ways: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Place of articulation – where we impede the flow of air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Manner of articulation – the way in which we impede the flow of air</a:t>
            </a:r>
          </a:p>
        </p:txBody>
      </p:sp>
    </p:spTree>
    <p:extLst>
      <p:ext uri="{BB962C8B-B14F-4D97-AF65-F5344CB8AC3E}">
        <p14:creationId xmlns:p14="http://schemas.microsoft.com/office/powerpoint/2010/main" val="3601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03F-31A0-44E4-89BD-4469B51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CA5-6BDD-432C-9F1F-34749A5E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rest of this hour, you need to suspend any notion you have that you may know how to spell</a:t>
            </a:r>
          </a:p>
          <a:p>
            <a:endParaRPr lang="en-AU" dirty="0"/>
          </a:p>
          <a:p>
            <a:r>
              <a:rPr lang="en-AU" dirty="0"/>
              <a:t>We’ll be spelling things exactly as they sound, using the International Phonetic Alphabet (IPA)</a:t>
            </a:r>
          </a:p>
          <a:p>
            <a:endParaRPr lang="en-AU" dirty="0"/>
          </a:p>
          <a:p>
            <a:r>
              <a:rPr lang="en-AU" dirty="0"/>
              <a:t>Hopefully you all have an IPA sheet to </a:t>
            </a:r>
            <a:r>
              <a:rPr lang="en-AU"/>
              <a:t>read from...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84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B4A-2EAB-43E0-B9C0-1F661C08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3CE5-F9B9-4B71-A066-DE3EF4F7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 to some of the core principles of:</a:t>
            </a:r>
          </a:p>
          <a:p>
            <a:endParaRPr lang="en-AU" dirty="0"/>
          </a:p>
          <a:p>
            <a:pPr lvl="1"/>
            <a:r>
              <a:rPr lang="en-AU" dirty="0"/>
              <a:t>Linguistics</a:t>
            </a:r>
          </a:p>
          <a:p>
            <a:pPr lvl="1"/>
            <a:r>
              <a:rPr lang="en-AU" dirty="0"/>
              <a:t>Computational Linguistics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0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  <a:p>
            <a:endParaRPr lang="en-AU" dirty="0"/>
          </a:p>
          <a:p>
            <a:r>
              <a:rPr lang="en-AU" dirty="0"/>
              <a:t>Morphology</a:t>
            </a:r>
          </a:p>
          <a:p>
            <a:endParaRPr lang="en-AU" dirty="0"/>
          </a:p>
          <a:p>
            <a:r>
              <a:rPr lang="en-AU" dirty="0"/>
              <a:t>Syntax</a:t>
            </a:r>
          </a:p>
          <a:p>
            <a:endParaRPr lang="en-AU" dirty="0"/>
          </a:p>
          <a:p>
            <a:r>
              <a:rPr lang="en-AU" dirty="0"/>
              <a:t>Semantics</a:t>
            </a:r>
          </a:p>
          <a:p>
            <a:endParaRPr lang="en-AU" dirty="0"/>
          </a:p>
          <a:p>
            <a:r>
              <a:rPr lang="en-AU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C85-638F-43DD-8913-8F75ACDA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recurring themes...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D536-8249-4EBA-B629-BCCD8E3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are extremely diverse</a:t>
            </a:r>
          </a:p>
          <a:p>
            <a:pPr lvl="2"/>
            <a:r>
              <a:rPr lang="en-AU" dirty="0"/>
              <a:t>Over 7000 languages worldwide</a:t>
            </a:r>
          </a:p>
          <a:p>
            <a:pPr lvl="2"/>
            <a:endParaRPr lang="en-AU" dirty="0"/>
          </a:p>
          <a:p>
            <a:r>
              <a:rPr lang="en-AU" dirty="0"/>
              <a:t>No person ever has full mastery of the language they use</a:t>
            </a:r>
          </a:p>
          <a:p>
            <a:endParaRPr lang="en-AU" dirty="0"/>
          </a:p>
          <a:p>
            <a:r>
              <a:rPr lang="en-AU" dirty="0"/>
              <a:t>Most people in the world speak more than one language</a:t>
            </a:r>
          </a:p>
          <a:p>
            <a:pPr lvl="2"/>
            <a:r>
              <a:rPr lang="en-AU" dirty="0"/>
              <a:t>43% bilingual</a:t>
            </a:r>
          </a:p>
          <a:p>
            <a:pPr lvl="2"/>
            <a:r>
              <a:rPr lang="en-AU" dirty="0"/>
              <a:t>13% trilingual</a:t>
            </a:r>
          </a:p>
          <a:p>
            <a:pPr lvl="2"/>
            <a:r>
              <a:rPr lang="en-AU" dirty="0"/>
              <a:t>3% quadrilingual</a:t>
            </a:r>
          </a:p>
          <a:p>
            <a:pPr lvl="2"/>
            <a:r>
              <a:rPr lang="en-AU" dirty="0"/>
              <a:t>1% are polyglots...</a:t>
            </a:r>
          </a:p>
        </p:txBody>
      </p:sp>
    </p:spTree>
    <p:extLst>
      <p:ext uri="{BB962C8B-B14F-4D97-AF65-F5344CB8AC3E}">
        <p14:creationId xmlns:p14="http://schemas.microsoft.com/office/powerpoint/2010/main" val="27906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D691-150D-4086-8015-83E0935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EEDB-2BE4-4E87-8818-5D84F5FC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Complex, mutually agreed system for linking form to meaning</a:t>
            </a:r>
          </a:p>
          <a:p>
            <a:endParaRPr lang="en-AU" dirty="0"/>
          </a:p>
          <a:p>
            <a:r>
              <a:rPr lang="en-AU" dirty="0"/>
              <a:t>Arbitrary</a:t>
            </a:r>
          </a:p>
          <a:p>
            <a:endParaRPr lang="en-AU" dirty="0"/>
          </a:p>
          <a:p>
            <a:r>
              <a:rPr lang="en-AU" dirty="0"/>
              <a:t>Universal amongst humans</a:t>
            </a:r>
          </a:p>
          <a:p>
            <a:endParaRPr lang="en-AU" dirty="0"/>
          </a:p>
          <a:p>
            <a:r>
              <a:rPr lang="en-AU" dirty="0"/>
              <a:t>Hierarchical</a:t>
            </a:r>
          </a:p>
          <a:p>
            <a:endParaRPr lang="en-AU" dirty="0"/>
          </a:p>
          <a:p>
            <a:r>
              <a:rPr lang="en-AU" dirty="0"/>
              <a:t>Constantly changing</a:t>
            </a:r>
          </a:p>
        </p:txBody>
      </p:sp>
    </p:spTree>
    <p:extLst>
      <p:ext uri="{BB962C8B-B14F-4D97-AF65-F5344CB8AC3E}">
        <p14:creationId xmlns:p14="http://schemas.microsoft.com/office/powerpoint/2010/main" val="42538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7435-06C2-4B03-A2A0-95D2FFE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Arbitrariness of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919DF-3B0D-4AF1-B2A3-04F16C70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2346"/>
            <a:ext cx="4146457" cy="4764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E6707D-F1BF-4E0C-A5D9-C8E3D8EF9C7A}"/>
              </a:ext>
            </a:extLst>
          </p:cNvPr>
          <p:cNvSpPr/>
          <p:nvPr/>
        </p:nvSpPr>
        <p:spPr>
          <a:xfrm>
            <a:off x="5353879" y="1612346"/>
            <a:ext cx="36045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 err="1"/>
              <a:t>árbol</a:t>
            </a:r>
            <a:r>
              <a:rPr lang="en-AU" sz="3200" dirty="0"/>
              <a:t> </a:t>
            </a:r>
          </a:p>
          <a:p>
            <a:pPr lvl="1"/>
            <a:r>
              <a:rPr lang="x-none" sz="3200" dirty="0"/>
              <a:t>شجرة</a:t>
            </a:r>
            <a:endParaRPr lang="en-AU" sz="3200" dirty="0"/>
          </a:p>
          <a:p>
            <a:pPr lvl="1"/>
            <a:r>
              <a:rPr lang="en-US" sz="3200" dirty="0" err="1"/>
              <a:t>shū</a:t>
            </a:r>
            <a:endParaRPr lang="en-US" sz="3200" dirty="0"/>
          </a:p>
          <a:p>
            <a:pPr lvl="1"/>
            <a:r>
              <a:rPr lang="az-Cyrl-AZ" sz="3200" dirty="0"/>
              <a:t>Д</a:t>
            </a:r>
            <a:r>
              <a:rPr lang="en-US" sz="3200" dirty="0" err="1"/>
              <a:t>ерево</a:t>
            </a:r>
            <a:endParaRPr lang="en-US" sz="3200" dirty="0"/>
          </a:p>
          <a:p>
            <a:pPr lvl="1"/>
            <a:r>
              <a:rPr lang="en-AU" sz="3200" dirty="0" err="1"/>
              <a:t>yugu</a:t>
            </a:r>
            <a:endParaRPr lang="en-AU" sz="3200" dirty="0"/>
          </a:p>
          <a:p>
            <a:pPr lvl="1"/>
            <a:r>
              <a:rPr lang="en-AU" sz="3200" dirty="0"/>
              <a:t>Baum</a:t>
            </a:r>
          </a:p>
          <a:p>
            <a:pPr lvl="1"/>
            <a:r>
              <a:rPr lang="en-AU" sz="3200" dirty="0"/>
              <a:t>lignum</a:t>
            </a:r>
          </a:p>
          <a:p>
            <a:pPr lvl="1"/>
            <a:r>
              <a:rPr lang="en-US" sz="3200" dirty="0" err="1"/>
              <a:t>ağaç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31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663-F3EE-4407-8AD7-361DB3B0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Onto today’s topic...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B008-9CE8-4305-BD3A-271709D4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9AC-1F8F-48FD-915B-05AA4D2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57F4-3A64-41B9-94C9-D6282D32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Phonetics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and classification of speech sounds’</a:t>
            </a:r>
          </a:p>
          <a:p>
            <a:pPr marL="457200" lvl="1" indent="0">
              <a:buNone/>
            </a:pPr>
            <a:endParaRPr lang="en-AU" sz="2400" i="1" dirty="0"/>
          </a:p>
          <a:p>
            <a:pPr marL="514350" indent="-457200"/>
            <a:r>
              <a:rPr lang="en-AU" sz="2400" dirty="0"/>
              <a:t>Phonology</a:t>
            </a:r>
          </a:p>
          <a:p>
            <a:pPr marL="514350" indent="-457200"/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of relationships among the speech sounds of a language’</a:t>
            </a:r>
            <a:endParaRPr lang="en-AU" sz="2200" i="1" dirty="0"/>
          </a:p>
        </p:txBody>
      </p:sp>
    </p:spTree>
    <p:extLst>
      <p:ext uri="{BB962C8B-B14F-4D97-AF65-F5344CB8AC3E}">
        <p14:creationId xmlns:p14="http://schemas.microsoft.com/office/powerpoint/2010/main" val="27112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B756-97C0-4417-9CE9-3592966F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produce speech sounds?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64AA-8BCA-49B1-B518-59C3812C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Majority of speech sound created by releasing air from the lungs through the mouth or nose</a:t>
            </a:r>
          </a:p>
          <a:p>
            <a:endParaRPr lang="en-AU" dirty="0"/>
          </a:p>
          <a:p>
            <a:r>
              <a:rPr lang="en-AU" dirty="0"/>
              <a:t>We use the stream of air, vocal chords and different configurations of the mouth</a:t>
            </a:r>
          </a:p>
          <a:p>
            <a:endParaRPr lang="en-AU" dirty="0"/>
          </a:p>
          <a:p>
            <a:r>
              <a:rPr lang="en-AU" dirty="0"/>
              <a:t>Two different types of sounds</a:t>
            </a:r>
          </a:p>
          <a:p>
            <a:pPr lvl="1"/>
            <a:r>
              <a:rPr lang="en-AU" dirty="0"/>
              <a:t>Consonants – use the mouth to restrict the flow of air</a:t>
            </a:r>
          </a:p>
          <a:p>
            <a:pPr lvl="1"/>
            <a:r>
              <a:rPr lang="en-AU" dirty="0"/>
              <a:t>Vowels – allow free flowing </a:t>
            </a:r>
          </a:p>
        </p:txBody>
      </p:sp>
    </p:spTree>
    <p:extLst>
      <p:ext uri="{BB962C8B-B14F-4D97-AF65-F5344CB8AC3E}">
        <p14:creationId xmlns:p14="http://schemas.microsoft.com/office/powerpoint/2010/main" val="2054790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285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Short Course in Linguistics</vt:lpstr>
      <vt:lpstr>Aims</vt:lpstr>
      <vt:lpstr>Topics </vt:lpstr>
      <vt:lpstr>Some recurring themes...</vt:lpstr>
      <vt:lpstr>What is language?</vt:lpstr>
      <vt:lpstr>Arbitrariness of Language</vt:lpstr>
      <vt:lpstr>Onto today’s topic...</vt:lpstr>
      <vt:lpstr>Phonetics and Phonology</vt:lpstr>
      <vt:lpstr>How do we produce speech sounds?</vt:lpstr>
      <vt:lpstr>The vocal tract</vt:lpstr>
      <vt:lpstr>Consonants</vt:lpstr>
      <vt:lpstr>Segue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7</cp:revision>
  <dcterms:created xsi:type="dcterms:W3CDTF">2018-04-23T10:21:35Z</dcterms:created>
  <dcterms:modified xsi:type="dcterms:W3CDTF">2018-04-23T11:24:42Z</dcterms:modified>
</cp:coreProperties>
</file>