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43"/>
  </p:notesMasterIdLst>
  <p:sldIdLst>
    <p:sldId id="256" r:id="rId2"/>
    <p:sldId id="258" r:id="rId3"/>
    <p:sldId id="272" r:id="rId4"/>
    <p:sldId id="261" r:id="rId5"/>
    <p:sldId id="260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3" r:id="rId33"/>
    <p:sldId id="339" r:id="rId34"/>
    <p:sldId id="340" r:id="rId35"/>
    <p:sldId id="341" r:id="rId36"/>
    <p:sldId id="342" r:id="rId37"/>
    <p:sldId id="314" r:id="rId38"/>
    <p:sldId id="344" r:id="rId39"/>
    <p:sldId id="345" r:id="rId40"/>
    <p:sldId id="346" r:id="rId41"/>
    <p:sldId id="31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05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8/05/2018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"(someone not specified) said that it is also for those who are like the ones who need to be to again/back counter-revolutionized"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mperfective" TargetMode="External"/><Relationship Id="rId3" Type="http://schemas.openxmlformats.org/officeDocument/2006/relationships/hyperlink" Target="https://en.wikipedia.org/wiki/Habitual_aspect" TargetMode="External"/><Relationship Id="rId7" Type="http://schemas.openxmlformats.org/officeDocument/2006/relationships/hyperlink" Target="https://en.wikipedia.org/wiki/Perfective" TargetMode="External"/><Relationship Id="rId2" Type="http://schemas.openxmlformats.org/officeDocument/2006/relationships/hyperlink" Target="https://en.wikipedia.org/wiki/Aor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videntiality" TargetMode="External"/><Relationship Id="rId11" Type="http://schemas.openxmlformats.org/officeDocument/2006/relationships/hyperlink" Target="https://en.wikipedia.org/wiki/Conditional_mood" TargetMode="External"/><Relationship Id="rId5" Type="http://schemas.openxmlformats.org/officeDocument/2006/relationships/hyperlink" Target="https://en.wikipedia.org/wiki/Future_tense" TargetMode="External"/><Relationship Id="rId10" Type="http://schemas.openxmlformats.org/officeDocument/2006/relationships/hyperlink" Target="https://en.wikipedia.org/wiki/Turkish_grammar#cite_note-7" TargetMode="External"/><Relationship Id="rId4" Type="http://schemas.openxmlformats.org/officeDocument/2006/relationships/hyperlink" Target="https://en.wikipedia.org/wiki/Turkish_grammar#cite_note-5" TargetMode="External"/><Relationship Id="rId9" Type="http://schemas.openxmlformats.org/officeDocument/2006/relationships/hyperlink" Target="https://en.wikipedia.org/wiki/Turkish_grammar#cite_note-6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Intro to Morphology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8DA8-F6D3-4997-8E35-F3B4D350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it’s not as simple as that...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98E4-56A2-4FC5-9B69-2887E220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a range of different ways morphemes can be combined</a:t>
            </a:r>
          </a:p>
          <a:p>
            <a:endParaRPr lang="en-AU" dirty="0"/>
          </a:p>
          <a:p>
            <a:pPr lvl="1"/>
            <a:r>
              <a:rPr lang="en-AU" dirty="0"/>
              <a:t>Compound words</a:t>
            </a:r>
          </a:p>
          <a:p>
            <a:pPr lvl="1"/>
            <a:r>
              <a:rPr lang="en-AU" dirty="0"/>
              <a:t>Derivation</a:t>
            </a:r>
          </a:p>
          <a:p>
            <a:pPr lvl="1"/>
            <a:r>
              <a:rPr lang="en-AU" dirty="0"/>
              <a:t>Inflection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6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2BE3-46A2-4C12-B848-424CB2D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Compound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FDDD-AFD2-4C05-B6F7-6D724583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English, some of these are easy</a:t>
            </a:r>
          </a:p>
          <a:p>
            <a:pPr lvl="1"/>
            <a:r>
              <a:rPr lang="en-AU" dirty="0"/>
              <a:t>fire + man = fireman </a:t>
            </a:r>
          </a:p>
          <a:p>
            <a:pPr lvl="1"/>
            <a:r>
              <a:rPr lang="en-AU" dirty="0"/>
              <a:t>blue + berry = blueberry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raspberry?</a:t>
            </a:r>
          </a:p>
          <a:p>
            <a:pPr lvl="1"/>
            <a:endParaRPr lang="en-AU" dirty="0"/>
          </a:p>
          <a:p>
            <a:r>
              <a:rPr lang="en-AU" dirty="0"/>
              <a:t>In </a:t>
            </a:r>
            <a:r>
              <a:rPr lang="en-AU" dirty="0" err="1"/>
              <a:t>Thuntai</a:t>
            </a:r>
            <a:endParaRPr lang="en-AU" dirty="0"/>
          </a:p>
          <a:p>
            <a:pPr lvl="1"/>
            <a:r>
              <a:rPr lang="en-AU" dirty="0"/>
              <a:t>them + them + </a:t>
            </a:r>
            <a:r>
              <a:rPr lang="en-AU" dirty="0" err="1"/>
              <a:t>ngan</a:t>
            </a:r>
            <a:r>
              <a:rPr lang="en-AU" dirty="0"/>
              <a:t> (nose + nose + person) = </a:t>
            </a:r>
            <a:r>
              <a:rPr lang="en-AU" dirty="0" err="1"/>
              <a:t>s.o</a:t>
            </a:r>
            <a:r>
              <a:rPr lang="en-AU" dirty="0"/>
              <a:t>. who is jealous</a:t>
            </a:r>
          </a:p>
          <a:p>
            <a:pPr lvl="1"/>
            <a:r>
              <a:rPr lang="en-AU" dirty="0" err="1"/>
              <a:t>yanche</a:t>
            </a:r>
            <a:r>
              <a:rPr lang="en-AU" dirty="0"/>
              <a:t> + per (meat + tree) = cassowary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34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2BB-020D-48BD-963A-0F2E60F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Compound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A250-6E11-43AF-A4B7-72AD6101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Many compound words need to be treated as individual lexical entries</a:t>
            </a:r>
          </a:p>
          <a:p>
            <a:endParaRPr lang="en-AU" dirty="0"/>
          </a:p>
          <a:p>
            <a:r>
              <a:rPr lang="en-AU" dirty="0"/>
              <a:t>Meanings not generally obtained directly through additive process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27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4D89-D95F-46C2-A401-1C0D052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Derivation and 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9DCC-05B4-4C2E-9F5E-540E41C0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Both derivation and inflection involve the addition of bound morphemes to free morphemes</a:t>
            </a:r>
          </a:p>
          <a:p>
            <a:endParaRPr lang="en-AU" dirty="0"/>
          </a:p>
          <a:p>
            <a:r>
              <a:rPr lang="en-AU" dirty="0"/>
              <a:t>Derivation is the process of creating a new word from another</a:t>
            </a:r>
          </a:p>
          <a:p>
            <a:endParaRPr lang="en-AU" dirty="0"/>
          </a:p>
          <a:p>
            <a:r>
              <a:rPr lang="en-AU" dirty="0"/>
              <a:t>Inflection is the process of adding ‘nuance’ to a word</a:t>
            </a:r>
          </a:p>
        </p:txBody>
      </p:sp>
    </p:spTree>
    <p:extLst>
      <p:ext uri="{BB962C8B-B14F-4D97-AF65-F5344CB8AC3E}">
        <p14:creationId xmlns:p14="http://schemas.microsoft.com/office/powerpoint/2010/main" val="21822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A55F-7ADA-460C-8466-E1865D90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D51E-DE90-44F6-B5D3-8D09BBC6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Vandal + </a:t>
            </a:r>
            <a:r>
              <a:rPr lang="en-AU" dirty="0" err="1"/>
              <a:t>ise</a:t>
            </a:r>
            <a:r>
              <a:rPr lang="en-AU" dirty="0"/>
              <a:t> = vandalise (one who behaves like a vandal)</a:t>
            </a:r>
          </a:p>
          <a:p>
            <a:endParaRPr lang="en-AU" dirty="0"/>
          </a:p>
          <a:p>
            <a:r>
              <a:rPr lang="en-AU" dirty="0"/>
              <a:t>Help + </a:t>
            </a:r>
            <a:r>
              <a:rPr lang="en-AU" dirty="0" err="1"/>
              <a:t>ful</a:t>
            </a:r>
            <a:r>
              <a:rPr lang="en-AU" dirty="0"/>
              <a:t> = one who is full of help</a:t>
            </a:r>
          </a:p>
          <a:p>
            <a:endParaRPr lang="en-AU" dirty="0"/>
          </a:p>
          <a:p>
            <a:r>
              <a:rPr lang="en-AU" dirty="0"/>
              <a:t>Close + </a:t>
            </a:r>
            <a:r>
              <a:rPr lang="en-AU" dirty="0" err="1"/>
              <a:t>ly</a:t>
            </a:r>
            <a:r>
              <a:rPr lang="en-AU" dirty="0"/>
              <a:t> = in a close manner</a:t>
            </a:r>
          </a:p>
          <a:p>
            <a:endParaRPr lang="en-AU" dirty="0"/>
          </a:p>
          <a:p>
            <a:r>
              <a:rPr lang="en-AU" dirty="0"/>
              <a:t>What about idol + </a:t>
            </a:r>
            <a:r>
              <a:rPr lang="en-AU" dirty="0" err="1"/>
              <a:t>ise</a:t>
            </a:r>
            <a:r>
              <a:rPr lang="en-AU" dirty="0"/>
              <a:t>? Is it one who behaves like an idol?</a:t>
            </a:r>
          </a:p>
        </p:txBody>
      </p:sp>
    </p:spTree>
    <p:extLst>
      <p:ext uri="{BB962C8B-B14F-4D97-AF65-F5344CB8AC3E}">
        <p14:creationId xmlns:p14="http://schemas.microsoft.com/office/powerpoint/2010/main" val="65503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3BD0-1AD4-4AA5-B775-860C83F8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177E-C548-467C-9B80-A386B2B5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Derivation generally changes the type of word</a:t>
            </a:r>
          </a:p>
          <a:p>
            <a:endParaRPr lang="en-AU" dirty="0"/>
          </a:p>
          <a:p>
            <a:r>
              <a:rPr lang="en-AU" dirty="0"/>
              <a:t>Vandal (a noun) + </a:t>
            </a:r>
            <a:r>
              <a:rPr lang="en-AU" dirty="0" err="1"/>
              <a:t>ise</a:t>
            </a:r>
            <a:r>
              <a:rPr lang="en-AU" dirty="0"/>
              <a:t> = vandalise (a verb)</a:t>
            </a:r>
          </a:p>
          <a:p>
            <a:endParaRPr lang="en-AU" dirty="0"/>
          </a:p>
          <a:p>
            <a:r>
              <a:rPr lang="en-AU" dirty="0"/>
              <a:t>Help (a verb) + </a:t>
            </a:r>
            <a:r>
              <a:rPr lang="en-AU" dirty="0" err="1"/>
              <a:t>ful</a:t>
            </a:r>
            <a:r>
              <a:rPr lang="en-AU" dirty="0"/>
              <a:t> = helpful (an adjective)</a:t>
            </a:r>
          </a:p>
          <a:p>
            <a:endParaRPr lang="en-AU" dirty="0"/>
          </a:p>
          <a:p>
            <a:r>
              <a:rPr lang="en-AU" dirty="0"/>
              <a:t>We can see the change in category (this doesn’t always happen but its a very good sign)</a:t>
            </a:r>
          </a:p>
          <a:p>
            <a:endParaRPr lang="en-AU" dirty="0"/>
          </a:p>
          <a:p>
            <a:r>
              <a:rPr lang="en-AU" dirty="0"/>
              <a:t>They are semi-regular, as the idolise example shows, but it is easier to generalise the formation of derived words than compound words</a:t>
            </a:r>
          </a:p>
        </p:txBody>
      </p:sp>
    </p:spTree>
    <p:extLst>
      <p:ext uri="{BB962C8B-B14F-4D97-AF65-F5344CB8AC3E}">
        <p14:creationId xmlns:p14="http://schemas.microsoft.com/office/powerpoint/2010/main" val="192923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E6EA-13F0-4554-99A1-3316474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85CB-6390-4F1B-AAAC-05B2DE64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Leads us to think that we can treat morphology as additive</a:t>
            </a:r>
          </a:p>
          <a:p>
            <a:endParaRPr lang="en-AU" dirty="0"/>
          </a:p>
          <a:p>
            <a:r>
              <a:rPr lang="en-AU" dirty="0"/>
              <a:t>If we take one morpheme and add successive morphemes to it we can build meaning up in a regular way</a:t>
            </a:r>
          </a:p>
          <a:p>
            <a:endParaRPr lang="en-AU" dirty="0"/>
          </a:p>
          <a:p>
            <a:r>
              <a:rPr lang="en-AU" dirty="0"/>
              <a:t>Linguists call this item and arrangement morphology</a:t>
            </a:r>
          </a:p>
          <a:p>
            <a:endParaRPr lang="en-AU" dirty="0"/>
          </a:p>
          <a:p>
            <a:r>
              <a:rPr lang="en-AU" dirty="0"/>
              <a:t>In all but a handful of cases, this approach is largely unsupported</a:t>
            </a:r>
          </a:p>
        </p:txBody>
      </p:sp>
    </p:spTree>
    <p:extLst>
      <p:ext uri="{BB962C8B-B14F-4D97-AF65-F5344CB8AC3E}">
        <p14:creationId xmlns:p14="http://schemas.microsoft.com/office/powerpoint/2010/main" val="97459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AA9-29E4-4300-9BE2-F75DA096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665D-F258-4C6C-8FFA-BA300BEE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Inflection adds nuance to a word</a:t>
            </a:r>
          </a:p>
          <a:p>
            <a:endParaRPr lang="en-AU" dirty="0"/>
          </a:p>
          <a:p>
            <a:r>
              <a:rPr lang="en-AU" dirty="0"/>
              <a:t>This isn’t a particularly useful description</a:t>
            </a:r>
          </a:p>
          <a:p>
            <a:endParaRPr lang="en-AU" dirty="0"/>
          </a:p>
          <a:p>
            <a:r>
              <a:rPr lang="en-AU" dirty="0"/>
              <a:t>How about inflection adds grammatical information?</a:t>
            </a:r>
          </a:p>
          <a:p>
            <a:endParaRPr lang="en-AU" dirty="0"/>
          </a:p>
          <a:p>
            <a:r>
              <a:rPr lang="en-AU" dirty="0"/>
              <a:t>This probably doesn’t help without some examples </a:t>
            </a:r>
          </a:p>
        </p:txBody>
      </p:sp>
    </p:spTree>
    <p:extLst>
      <p:ext uri="{BB962C8B-B14F-4D97-AF65-F5344CB8AC3E}">
        <p14:creationId xmlns:p14="http://schemas.microsoft.com/office/powerpoint/2010/main" val="66770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8C79-A862-4F8C-A532-578BC2CC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CA06-42F6-46F0-9104-219A6E29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English – </a:t>
            </a:r>
          </a:p>
          <a:p>
            <a:endParaRPr lang="en-AU" dirty="0"/>
          </a:p>
          <a:p>
            <a:pPr lvl="1"/>
            <a:r>
              <a:rPr lang="en-AU" dirty="0"/>
              <a:t>love + s = loves</a:t>
            </a:r>
          </a:p>
          <a:p>
            <a:pPr lvl="1"/>
            <a:r>
              <a:rPr lang="en-AU" dirty="0"/>
              <a:t>dog + s = dogs</a:t>
            </a:r>
          </a:p>
          <a:p>
            <a:pPr lvl="1"/>
            <a:endParaRPr lang="en-AU" dirty="0"/>
          </a:p>
          <a:p>
            <a:r>
              <a:rPr lang="en-AU" dirty="0"/>
              <a:t>Both examples use an ‘s’ to add grammatical meaning, but it isn’t the same meaning</a:t>
            </a:r>
          </a:p>
          <a:p>
            <a:endParaRPr lang="en-AU" dirty="0"/>
          </a:p>
          <a:p>
            <a:r>
              <a:rPr lang="en-AU" dirty="0"/>
              <a:t>We need to unpack this a little further</a:t>
            </a:r>
          </a:p>
        </p:txBody>
      </p:sp>
    </p:spTree>
    <p:extLst>
      <p:ext uri="{BB962C8B-B14F-4D97-AF65-F5344CB8AC3E}">
        <p14:creationId xmlns:p14="http://schemas.microsoft.com/office/powerpoint/2010/main" val="394494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5B8C-17BF-4685-B2D6-BA1AF9C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5F97-407D-489E-A6D4-023548A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Firstly we need to take a look at the types of words we’re dealing with</a:t>
            </a:r>
          </a:p>
          <a:p>
            <a:endParaRPr lang="en-AU" dirty="0"/>
          </a:p>
          <a:p>
            <a:pPr lvl="1"/>
            <a:r>
              <a:rPr lang="en-AU" dirty="0"/>
              <a:t>Verbs – love, hit, kick, stand, sit</a:t>
            </a:r>
          </a:p>
          <a:p>
            <a:pPr lvl="1"/>
            <a:r>
              <a:rPr lang="en-AU" dirty="0"/>
              <a:t>Nouns – dog, cat, cow, laptop</a:t>
            </a:r>
          </a:p>
          <a:p>
            <a:pPr lvl="1"/>
            <a:endParaRPr lang="en-AU" dirty="0"/>
          </a:p>
          <a:p>
            <a:r>
              <a:rPr lang="en-AU" dirty="0"/>
              <a:t>Now we need to put them in a sentence or two...</a:t>
            </a:r>
          </a:p>
          <a:p>
            <a:endParaRPr lang="en-AU" dirty="0"/>
          </a:p>
          <a:p>
            <a:r>
              <a:rPr lang="en-AU" dirty="0"/>
              <a:t>I hit him. </a:t>
            </a:r>
          </a:p>
          <a:p>
            <a:r>
              <a:rPr lang="en-AU" dirty="0"/>
              <a:t>He hits me. -&gt; we needed the ‘s’ here because the subject of the sentence was third person</a:t>
            </a:r>
          </a:p>
        </p:txBody>
      </p:sp>
    </p:spTree>
    <p:extLst>
      <p:ext uri="{BB962C8B-B14F-4D97-AF65-F5344CB8AC3E}">
        <p14:creationId xmlns:p14="http://schemas.microsoft.com/office/powerpoint/2010/main" val="4303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Phonetics and Phonology</a:t>
            </a:r>
          </a:p>
          <a:p>
            <a:endParaRPr lang="en-AU" dirty="0"/>
          </a:p>
          <a:p>
            <a:r>
              <a:rPr lang="en-AU" dirty="0"/>
              <a:t>Morphology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Syntax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Semantics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D8D5-4FBA-420E-B3F4-9FA1A68C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058A-2B1D-410B-BC78-1FDEAA7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what about with nouns?</a:t>
            </a:r>
          </a:p>
          <a:p>
            <a:endParaRPr lang="en-AU" dirty="0"/>
          </a:p>
          <a:p>
            <a:r>
              <a:rPr lang="en-AU" dirty="0"/>
              <a:t>He looked at the dog.</a:t>
            </a:r>
          </a:p>
          <a:p>
            <a:r>
              <a:rPr lang="en-AU" dirty="0"/>
              <a:t>He looked at the dogs. -&gt; the ‘s’ here is indicating that there is more than one dog.</a:t>
            </a:r>
          </a:p>
          <a:p>
            <a:endParaRPr lang="en-AU" dirty="0"/>
          </a:p>
          <a:p>
            <a:r>
              <a:rPr lang="en-AU" dirty="0"/>
              <a:t>So its actually two different inflectional suffixes</a:t>
            </a:r>
          </a:p>
        </p:txBody>
      </p:sp>
    </p:spTree>
    <p:extLst>
      <p:ext uri="{BB962C8B-B14F-4D97-AF65-F5344CB8AC3E}">
        <p14:creationId xmlns:p14="http://schemas.microsoft.com/office/powerpoint/2010/main" val="66593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03C2-7A0C-4E79-BCDC-54F16C53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FDA4-6FDA-47AC-8E9E-FFB616BD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this information, we can generalize the two cases</a:t>
            </a:r>
          </a:p>
          <a:p>
            <a:r>
              <a:rPr lang="en-AU" dirty="0"/>
              <a:t>Verb + ‘s’ = 3</a:t>
            </a:r>
            <a:r>
              <a:rPr lang="en-AU" baseline="30000" dirty="0"/>
              <a:t>rd</a:t>
            </a:r>
            <a:r>
              <a:rPr lang="en-AU" dirty="0"/>
              <a:t> person singular actor + verb</a:t>
            </a:r>
          </a:p>
          <a:p>
            <a:r>
              <a:rPr lang="en-AU" dirty="0"/>
              <a:t>Noun + ‘s’ = plural noun</a:t>
            </a:r>
          </a:p>
          <a:p>
            <a:endParaRPr lang="en-AU" dirty="0"/>
          </a:p>
          <a:p>
            <a:r>
              <a:rPr lang="en-AU" dirty="0"/>
              <a:t>There are a long list of inflection elements in English, whose application is very simple – </a:t>
            </a:r>
          </a:p>
          <a:p>
            <a:r>
              <a:rPr lang="en-AU" dirty="0"/>
              <a:t>-</a:t>
            </a:r>
            <a:r>
              <a:rPr lang="en-AU" dirty="0" err="1"/>
              <a:t>ing</a:t>
            </a:r>
            <a:r>
              <a:rPr lang="en-AU" dirty="0"/>
              <a:t>, -</a:t>
            </a:r>
            <a:r>
              <a:rPr lang="en-AU" dirty="0" err="1"/>
              <a:t>ed</a:t>
            </a:r>
            <a:r>
              <a:rPr lang="en-AU" dirty="0"/>
              <a:t>, -s .........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9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54A3-7EF2-4D40-99D3-7CCDBCB2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D763-2FDF-4D43-B974-217DDB84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English does have some hangovers from earlier times</a:t>
            </a:r>
          </a:p>
          <a:p>
            <a:pPr lvl="1"/>
            <a:r>
              <a:rPr lang="en-AU" dirty="0"/>
              <a:t>Child -&gt; children, ox -&gt; oxen</a:t>
            </a:r>
          </a:p>
          <a:p>
            <a:pPr lvl="1"/>
            <a:r>
              <a:rPr lang="en-AU" dirty="0"/>
              <a:t>These are plural forms formed by adding ‘-</a:t>
            </a:r>
            <a:r>
              <a:rPr lang="en-AU" dirty="0" err="1"/>
              <a:t>en</a:t>
            </a:r>
            <a:r>
              <a:rPr lang="en-AU" dirty="0"/>
              <a:t>’ to a weak verb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Tooth -&gt; teeth, mouse -&gt; mice</a:t>
            </a:r>
          </a:p>
          <a:p>
            <a:pPr lvl="1"/>
            <a:r>
              <a:rPr lang="en-AU" dirty="0"/>
              <a:t>Vowel alternations are another hangover from earlier stages of the language</a:t>
            </a:r>
          </a:p>
          <a:p>
            <a:pPr lvl="1"/>
            <a:r>
              <a:rPr lang="en-AU" dirty="0"/>
              <a:t>Also occur in verbs – see -&gt; saw, sang -&gt; sung</a:t>
            </a:r>
          </a:p>
        </p:txBody>
      </p:sp>
    </p:spTree>
    <p:extLst>
      <p:ext uri="{BB962C8B-B14F-4D97-AF65-F5344CB8AC3E}">
        <p14:creationId xmlns:p14="http://schemas.microsoft.com/office/powerpoint/2010/main" val="9075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D509-4C66-48CB-9B84-3A7B6E44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5E18-589B-436A-ABA6-119B607D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English doesn’t show us why item and arrangement doesn’t work</a:t>
            </a:r>
          </a:p>
          <a:p>
            <a:endParaRPr lang="en-AU" dirty="0"/>
          </a:p>
          <a:p>
            <a:r>
              <a:rPr lang="en-AU" dirty="0"/>
              <a:t>Let’s consider a </a:t>
            </a:r>
            <a:r>
              <a:rPr lang="en-AU" dirty="0" err="1"/>
              <a:t>Thuntai</a:t>
            </a:r>
            <a:r>
              <a:rPr lang="en-AU" dirty="0"/>
              <a:t> verb...</a:t>
            </a:r>
          </a:p>
          <a:p>
            <a:endParaRPr lang="en-AU" dirty="0"/>
          </a:p>
          <a:p>
            <a:r>
              <a:rPr lang="en-AU" dirty="0"/>
              <a:t>Consider this picture</a:t>
            </a:r>
          </a:p>
        </p:txBody>
      </p:sp>
    </p:spTree>
    <p:extLst>
      <p:ext uri="{BB962C8B-B14F-4D97-AF65-F5344CB8AC3E}">
        <p14:creationId xmlns:p14="http://schemas.microsoft.com/office/powerpoint/2010/main" val="49255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EB0D98-4035-4CBC-9A24-962927B0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6" r="1" b="556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F38E-5C13-4879-B6CC-D776FEAF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 dirty="0"/>
              <a:t>Inflection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67F18-D97E-4E7F-9442-84082D4F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you describe the way the light is shining through the small spaces in between the leaves in one word?</a:t>
            </a:r>
          </a:p>
          <a:p>
            <a:endParaRPr lang="en-US" dirty="0"/>
          </a:p>
          <a:p>
            <a:r>
              <a:rPr lang="en-US" dirty="0"/>
              <a:t>The villagers in Wando can....</a:t>
            </a:r>
          </a:p>
          <a:p>
            <a:endParaRPr lang="en-US" dirty="0"/>
          </a:p>
          <a:p>
            <a:r>
              <a:rPr lang="en-US" dirty="0" err="1"/>
              <a:t>nganamaterei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translates roughly as ‘the light shone through the leaves reflecting off them on the way through’</a:t>
            </a:r>
          </a:p>
        </p:txBody>
      </p:sp>
    </p:spTree>
    <p:extLst>
      <p:ext uri="{BB962C8B-B14F-4D97-AF65-F5344CB8AC3E}">
        <p14:creationId xmlns:p14="http://schemas.microsoft.com/office/powerpoint/2010/main" val="204519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EB0D98-4035-4CBC-9A24-962927B0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6" r="1" b="556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F38E-5C13-4879-B6CC-D776FEAF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 dirty="0"/>
              <a:t>Inflection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67F18-D97E-4E7F-9442-84082D4F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Let’s unpack it a bit...</a:t>
            </a:r>
          </a:p>
          <a:p>
            <a:endParaRPr lang="en-US" dirty="0"/>
          </a:p>
          <a:p>
            <a:r>
              <a:rPr lang="en-US" dirty="0"/>
              <a:t>Nga – n – </a:t>
            </a:r>
            <a:r>
              <a:rPr lang="en-US" dirty="0" err="1"/>
              <a:t>amat</a:t>
            </a:r>
            <a:r>
              <a:rPr lang="en-US" dirty="0"/>
              <a:t> – </a:t>
            </a:r>
            <a:r>
              <a:rPr lang="en-US" dirty="0" err="1"/>
              <a:t>er</a:t>
            </a:r>
            <a:r>
              <a:rPr lang="en-US" dirty="0"/>
              <a:t> – </a:t>
            </a:r>
            <a:r>
              <a:rPr lang="en-US" dirty="0" err="1"/>
              <a:t>ei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actually five morphemes</a:t>
            </a:r>
          </a:p>
          <a:p>
            <a:r>
              <a:rPr lang="en-US" dirty="0"/>
              <a:t>Nga – reflexive</a:t>
            </a:r>
          </a:p>
          <a:p>
            <a:r>
              <a:rPr lang="en-US" dirty="0"/>
              <a:t>Mat – to shine through</a:t>
            </a:r>
          </a:p>
          <a:p>
            <a:r>
              <a:rPr lang="en-US" dirty="0"/>
              <a:t>Rei – continuous motion</a:t>
            </a:r>
          </a:p>
          <a:p>
            <a:r>
              <a:rPr lang="en-US" dirty="0"/>
              <a:t>Na – hither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7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DCF2-3526-487F-A384-51B3D5B3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A455-683F-42D2-8C8F-C8666588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And this is by no means the most complex example of a verb in this language</a:t>
            </a:r>
          </a:p>
          <a:p>
            <a:endParaRPr lang="en-AU" dirty="0"/>
          </a:p>
          <a:p>
            <a:r>
              <a:rPr lang="en-AU" i="1" dirty="0" err="1"/>
              <a:t>nga</a:t>
            </a:r>
            <a:r>
              <a:rPr lang="en-AU" i="1" dirty="0"/>
              <a:t>-n-</a:t>
            </a:r>
            <a:r>
              <a:rPr lang="en-AU" i="1" dirty="0" err="1"/>
              <a:t>ambri</a:t>
            </a:r>
            <a:r>
              <a:rPr lang="en-AU" i="1" dirty="0"/>
              <a:t>-</a:t>
            </a:r>
            <a:r>
              <a:rPr lang="en-AU" i="1" dirty="0" err="1"/>
              <a:t>ngg</a:t>
            </a:r>
            <a:r>
              <a:rPr lang="en-AU" i="1" dirty="0"/>
              <a:t>-oi-</a:t>
            </a:r>
            <a:r>
              <a:rPr lang="en-AU" i="1" dirty="0" err="1"/>
              <a:t>yek</a:t>
            </a:r>
            <a:endParaRPr lang="en-AU" i="1" dirty="0"/>
          </a:p>
          <a:p>
            <a:r>
              <a:rPr lang="en-AU" dirty="0"/>
              <a:t>‘ We returned.’ but it incorporates elements of the direction we were travelling, the fact that the journey was discontinuous and the fact that it happened a long time ago</a:t>
            </a:r>
          </a:p>
          <a:p>
            <a:endParaRPr lang="en-AU" dirty="0"/>
          </a:p>
          <a:p>
            <a:r>
              <a:rPr lang="en-AU" dirty="0"/>
              <a:t>And the morphemes themselves are discontinuous...</a:t>
            </a:r>
          </a:p>
        </p:txBody>
      </p:sp>
    </p:spTree>
    <p:extLst>
      <p:ext uri="{BB962C8B-B14F-4D97-AF65-F5344CB8AC3E}">
        <p14:creationId xmlns:p14="http://schemas.microsoft.com/office/powerpoint/2010/main" val="229260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B82CB-08C5-48E4-9592-5B4112A130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2845426"/>
            <a:ext cx="8288033" cy="1388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D3A1E-94D4-4C74-B277-F4C86AA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Verb Template</a:t>
            </a:r>
          </a:p>
        </p:txBody>
      </p:sp>
    </p:spTree>
    <p:extLst>
      <p:ext uri="{BB962C8B-B14F-4D97-AF65-F5344CB8AC3E}">
        <p14:creationId xmlns:p14="http://schemas.microsoft.com/office/powerpoint/2010/main" val="132227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0402-71FE-4575-BA32-2133055D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09A0-500E-4DB5-865B-BC18BBEC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types of examples are trickier</a:t>
            </a:r>
          </a:p>
          <a:p>
            <a:endParaRPr lang="en-AU" dirty="0"/>
          </a:p>
          <a:p>
            <a:r>
              <a:rPr lang="en-AU" dirty="0"/>
              <a:t>Maybe there are better ways to think of them than as additive pieces</a:t>
            </a:r>
          </a:p>
          <a:p>
            <a:endParaRPr lang="en-AU" dirty="0"/>
          </a:p>
          <a:p>
            <a:r>
              <a:rPr lang="en-AU" dirty="0"/>
              <a:t>We need to start thinking about them in terms of paradigms to reduce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149924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F2D3-0998-460B-85DC-0EC54DB1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48D9-F92D-45DA-BE20-2E62F030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Paradigms are effectively tables of related forms</a:t>
            </a:r>
          </a:p>
          <a:p>
            <a:endParaRPr lang="en-AU" dirty="0"/>
          </a:p>
          <a:p>
            <a:r>
              <a:rPr lang="en-AU" dirty="0"/>
              <a:t>They provide us with an easy way to look up the inflection of a set of terms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52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E66181-8CF6-40AF-AAD6-9CD05DF6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17" y="609600"/>
            <a:ext cx="5736455" cy="573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B4F02-7E9A-4F66-8724-81FD0C6A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Linguistic hierarchy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F750C1-A96B-443A-82C7-0BEE812E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2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2932-C3C8-4ECF-BB45-F2703DE2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D61D-13F6-4CE9-801B-CE639256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Paradigms are good for languages that have tricky morphology, like Arabic</a:t>
            </a:r>
          </a:p>
          <a:p>
            <a:endParaRPr lang="en-AU" dirty="0"/>
          </a:p>
          <a:p>
            <a:pPr>
              <a:lnSpc>
                <a:spcPct val="90000"/>
              </a:lnSpc>
            </a:pPr>
            <a:r>
              <a:rPr lang="en-AU" altLang="en-US" dirty="0" err="1">
                <a:latin typeface="Georgia"/>
                <a:cs typeface="Georgia"/>
              </a:rPr>
              <a:t>d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r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s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>
                <a:latin typeface="Georgia"/>
                <a:cs typeface="Georgia"/>
              </a:rPr>
              <a:t> 	</a:t>
            </a:r>
            <a:r>
              <a:rPr lang="en-AU" altLang="en-US" i="1" dirty="0">
                <a:latin typeface="Georgia"/>
                <a:cs typeface="Georgia"/>
              </a:rPr>
              <a:t>he studied</a:t>
            </a:r>
            <a:r>
              <a:rPr lang="en-AU" altLang="en-US" dirty="0">
                <a:latin typeface="Georgia"/>
                <a:cs typeface="Georgia"/>
              </a:rPr>
              <a:t>,  			</a:t>
            </a:r>
            <a:r>
              <a:rPr lang="en-AU" altLang="en-US" dirty="0">
                <a:solidFill>
                  <a:srgbClr val="FF0000"/>
                </a:solidFill>
                <a:latin typeface="Georgia"/>
                <a:cs typeface="Georgia"/>
              </a:rPr>
              <a:t>ma</a:t>
            </a:r>
            <a:r>
              <a:rPr lang="en-AU" altLang="en-US" dirty="0">
                <a:latin typeface="Georgia"/>
                <a:cs typeface="Georgia"/>
              </a:rPr>
              <a:t>dr</a:t>
            </a:r>
            <a:r>
              <a:rPr lang="en-AU" altLang="en-US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>
                <a:latin typeface="Georgia"/>
                <a:cs typeface="Georgia"/>
              </a:rPr>
              <a:t>s</a:t>
            </a:r>
            <a:r>
              <a:rPr lang="en-AU" altLang="en-US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>
                <a:latin typeface="Georgia"/>
                <a:cs typeface="Georgia"/>
              </a:rPr>
              <a:t> 	</a:t>
            </a:r>
            <a:r>
              <a:rPr lang="en-AU" altLang="en-US" i="1" dirty="0">
                <a:latin typeface="Georgia"/>
                <a:cs typeface="Georgia"/>
              </a:rPr>
              <a:t>school</a:t>
            </a:r>
          </a:p>
          <a:p>
            <a:pPr>
              <a:lnSpc>
                <a:spcPct val="90000"/>
              </a:lnSpc>
            </a:pPr>
            <a:r>
              <a:rPr lang="en-AU" altLang="en-US" dirty="0" err="1">
                <a:latin typeface="Georgia"/>
                <a:cs typeface="Georgia"/>
              </a:rPr>
              <a:t>k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t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b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lang="en-AU" altLang="en-US" i="1" dirty="0">
                <a:latin typeface="Georgia"/>
                <a:cs typeface="Georgia"/>
              </a:rPr>
              <a:t>he wrote,     			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ma</a:t>
            </a:r>
            <a:r>
              <a:rPr lang="en-AU" altLang="en-US" dirty="0" err="1">
                <a:latin typeface="Georgia"/>
                <a:cs typeface="Georgia"/>
              </a:rPr>
              <a:t>kt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b</a:t>
            </a:r>
            <a:r>
              <a:rPr lang="en-AU" altLang="en-US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lang="en-AU" altLang="en-US" dirty="0">
                <a:latin typeface="Georgia"/>
                <a:cs typeface="Georgia"/>
              </a:rPr>
              <a:t> 	</a:t>
            </a:r>
            <a:r>
              <a:rPr lang="en-AU" altLang="en-US" i="1" dirty="0">
                <a:latin typeface="Georgia"/>
                <a:cs typeface="Georgia"/>
              </a:rPr>
              <a:t>office</a:t>
            </a:r>
          </a:p>
          <a:p>
            <a:pPr>
              <a:lnSpc>
                <a:spcPct val="90000"/>
              </a:lnSpc>
            </a:pPr>
            <a:r>
              <a:rPr lang="en-AU" dirty="0" err="1"/>
              <a:t>ṭ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b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x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i="1" dirty="0">
                <a:latin typeface="Georgia"/>
                <a:cs typeface="Georgia"/>
              </a:rPr>
              <a:t> 	he cooked,  			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ma</a:t>
            </a:r>
            <a:r>
              <a:rPr lang="en-AU" dirty="0" err="1"/>
              <a:t>ṭ</a:t>
            </a:r>
            <a:r>
              <a:rPr lang="en-AU" altLang="en-US" dirty="0" err="1">
                <a:latin typeface="Georgia"/>
                <a:cs typeface="Georgia"/>
              </a:rPr>
              <a:t>b</a:t>
            </a:r>
            <a:r>
              <a:rPr lang="en-AU" altLang="en-US" dirty="0" err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lang="en-AU" altLang="en-US" dirty="0" err="1">
                <a:latin typeface="Georgia"/>
                <a:cs typeface="Georgia"/>
              </a:rPr>
              <a:t>x</a:t>
            </a:r>
            <a:r>
              <a:rPr lang="en-AU" altLang="en-US" i="1" dirty="0">
                <a:latin typeface="Georgia"/>
                <a:cs typeface="Georgia"/>
              </a:rPr>
              <a:t>    	?</a:t>
            </a:r>
          </a:p>
          <a:p>
            <a:endParaRPr lang="en-AU" dirty="0"/>
          </a:p>
          <a:p>
            <a:r>
              <a:rPr lang="en-US" altLang="en-US" dirty="0">
                <a:solidFill>
                  <a:srgbClr val="FF0000"/>
                </a:solidFill>
                <a:latin typeface="Georgia"/>
                <a:cs typeface="Georgia"/>
              </a:rPr>
              <a:t>{past}</a:t>
            </a:r>
            <a:r>
              <a:rPr lang="en-US" altLang="en-US" dirty="0">
                <a:latin typeface="Georgia"/>
                <a:cs typeface="Georgia"/>
              </a:rPr>
              <a:t> = a / C_C_C</a:t>
            </a:r>
          </a:p>
          <a:p>
            <a:r>
              <a:rPr lang="en-US" altLang="en-US" dirty="0">
                <a:solidFill>
                  <a:srgbClr val="FF0000"/>
                </a:solidFill>
                <a:latin typeface="Georgia"/>
                <a:cs typeface="Georgia"/>
              </a:rPr>
              <a:t>{place where}</a:t>
            </a:r>
            <a:r>
              <a:rPr lang="en-US" altLang="en-US" dirty="0">
                <a:latin typeface="Georgia"/>
                <a:cs typeface="Georgia"/>
              </a:rPr>
              <a:t> = ma… a / _CC_C</a:t>
            </a:r>
            <a:endParaRPr lang="en-AU" altLang="en-US" dirty="0">
              <a:latin typeface="Georgia"/>
              <a:cs typeface="Georgia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25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B47-0C48-4DD2-80E7-2C3AC1E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Inflection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4AAB-D6DD-4F83-9A5D-B4D1E69E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E3A710-F075-4920-B8AF-73229571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841"/>
              </p:ext>
            </p:extLst>
          </p:nvPr>
        </p:nvGraphicFramePr>
        <p:xfrm>
          <a:off x="980922" y="1930400"/>
          <a:ext cx="8293080" cy="3820234"/>
        </p:xfrm>
        <a:graphic>
          <a:graphicData uri="http://schemas.openxmlformats.org/drawingml/2006/table">
            <a:tbl>
              <a:tblPr/>
              <a:tblGrid>
                <a:gridCol w="2073270">
                  <a:extLst>
                    <a:ext uri="{9D8B030D-6E8A-4147-A177-3AD203B41FA5}">
                      <a16:colId xmlns:a16="http://schemas.microsoft.com/office/drawing/2014/main" val="3682962591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2525117822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3261141928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4066926427"/>
                    </a:ext>
                  </a:extLst>
                </a:gridCol>
              </a:tblGrid>
              <a:tr h="305939">
                <a:tc gridSpan="4">
                  <a:txBody>
                    <a:bodyPr/>
                    <a:lstStyle/>
                    <a:p>
                      <a:r>
                        <a:rPr lang="en-AU" sz="1700"/>
                        <a:t>Verb Characteristics</a:t>
                      </a:r>
                    </a:p>
                  </a:txBody>
                  <a:tcPr marL="88214" marR="88214" marT="44107" marB="44107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02167"/>
                  </a:ext>
                </a:extLst>
              </a:tr>
              <a:tr h="305939">
                <a:tc rowSpan="8">
                  <a:txBody>
                    <a:bodyPr/>
                    <a:lstStyle/>
                    <a:p>
                      <a:r>
                        <a:rPr lang="en-AU" sz="1700" dirty="0"/>
                        <a:t>with predicative endings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700"/>
                        <a:t>progressive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-mekte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75466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700" dirty="0" err="1"/>
                        <a:t>necessitative</a:t>
                      </a:r>
                      <a:endParaRPr lang="en-AU" sz="1700" dirty="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-meli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0307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sz="1700">
                          <a:hlinkClick r:id="rId2" tooltip="Aorist"/>
                        </a:rPr>
                        <a:t>aorist</a:t>
                      </a:r>
                      <a:br>
                        <a:rPr lang="en-AU" sz="1700"/>
                      </a:br>
                      <a:r>
                        <a:rPr lang="en-AU" sz="1700"/>
                        <a:t>(</a:t>
                      </a:r>
                      <a:r>
                        <a:rPr lang="en-AU" sz="1700">
                          <a:hlinkClick r:id="rId3" tooltip="Habitual aspect"/>
                        </a:rPr>
                        <a:t>habitual</a:t>
                      </a:r>
                      <a:r>
                        <a:rPr lang="en-AU" sz="1700"/>
                        <a:t>)</a:t>
                      </a:r>
                      <a:r>
                        <a:rPr lang="en-AU" sz="1700" baseline="30000">
                          <a:hlinkClick r:id="rId4"/>
                        </a:rPr>
                        <a:t>[5]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positive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-(i/e)r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362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negative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-mez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49223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/>
                        <a:t>impotential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-(y)emez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31740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700">
                          <a:hlinkClick r:id="rId5" tooltip="Future tense"/>
                        </a:rPr>
                        <a:t>future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-(y)ecek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485861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700">
                          <a:hlinkClick r:id="rId6" tooltip="Evidentiality"/>
                        </a:rPr>
                        <a:t>inferential</a:t>
                      </a:r>
                      <a:r>
                        <a:rPr lang="en-AU" sz="1700"/>
                        <a:t> </a:t>
                      </a:r>
                      <a:r>
                        <a:rPr lang="en-AU" sz="1700">
                          <a:hlinkClick r:id="rId7" tooltip="Perfective"/>
                        </a:rPr>
                        <a:t>perfective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-miş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2718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700">
                          <a:hlinkClick r:id="rId8" tooltip="Imperfective"/>
                        </a:rPr>
                        <a:t>imperfective</a:t>
                      </a:r>
                      <a:r>
                        <a:rPr lang="en-AU" sz="1700"/>
                        <a:t> </a:t>
                      </a:r>
                      <a:r>
                        <a:rPr lang="en-AU" sz="1700" baseline="30000">
                          <a:hlinkClick r:id="rId9"/>
                        </a:rPr>
                        <a:t>[6]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-iyor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51424"/>
                  </a:ext>
                </a:extLst>
              </a:tr>
              <a:tr h="305939">
                <a:tc rowSpan="2">
                  <a:txBody>
                    <a:bodyPr/>
                    <a:lstStyle/>
                    <a:p>
                      <a:r>
                        <a:rPr lang="en-AU" sz="1700"/>
                        <a:t>with verbal endings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700">
                          <a:hlinkClick r:id="rId7" tooltip="Perfective"/>
                        </a:rPr>
                        <a:t>perfective</a:t>
                      </a:r>
                      <a:r>
                        <a:rPr lang="en-AU" sz="1700" baseline="30000">
                          <a:hlinkClick r:id="rId10"/>
                        </a:rPr>
                        <a:t>[7]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/>
                        <a:t>-di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58789"/>
                  </a:ext>
                </a:extLst>
              </a:tr>
              <a:tr h="3059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700">
                          <a:hlinkClick r:id="rId11" tooltip="Conditional mood"/>
                        </a:rPr>
                        <a:t>conditional</a:t>
                      </a:r>
                      <a:endParaRPr lang="en-AU" sz="170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i="1" dirty="0"/>
                        <a:t>-se</a:t>
                      </a:r>
                      <a:endParaRPr lang="en-AU" sz="1700" dirty="0"/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2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23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46FD-2EC6-490F-BC9B-19B34192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 there’s that Australian language...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FBD5-47B1-4AB6-B006-B92D0C35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Murinh</a:t>
            </a:r>
            <a:r>
              <a:rPr lang="en-AU" dirty="0"/>
              <a:t> – </a:t>
            </a:r>
            <a:r>
              <a:rPr lang="en-AU" dirty="0" err="1"/>
              <a:t>patha</a:t>
            </a:r>
            <a:endParaRPr lang="en-AU" dirty="0"/>
          </a:p>
          <a:p>
            <a:endParaRPr lang="en-AU" dirty="0"/>
          </a:p>
          <a:p>
            <a:r>
              <a:rPr lang="en-AU" dirty="0"/>
              <a:t>Spoken in the Daly River area near Wadeye</a:t>
            </a:r>
          </a:p>
          <a:p>
            <a:endParaRPr lang="en-AU" dirty="0"/>
          </a:p>
          <a:p>
            <a:r>
              <a:rPr lang="en-AU" dirty="0"/>
              <a:t>There are 35 different verb classes, with 35 distinct sets of inflectional suffixes and infixes</a:t>
            </a:r>
          </a:p>
          <a:p>
            <a:endParaRPr lang="en-AU" dirty="0"/>
          </a:p>
          <a:p>
            <a:r>
              <a:rPr lang="en-AU" dirty="0"/>
              <a:t>And the division of verbs into them makes no sense, even to the speakers, they just learn them....</a:t>
            </a:r>
          </a:p>
        </p:txBody>
      </p:sp>
    </p:spTree>
    <p:extLst>
      <p:ext uri="{BB962C8B-B14F-4D97-AF65-F5344CB8AC3E}">
        <p14:creationId xmlns:p14="http://schemas.microsoft.com/office/powerpoint/2010/main" val="1435480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4B5-315A-4C80-BDB1-E7372AD0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word formation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976B-88AE-4C7C-8F5F-B12C7695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Reduplication</a:t>
            </a:r>
          </a:p>
          <a:p>
            <a:endParaRPr lang="en-AU" dirty="0"/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Georgia"/>
                <a:cs typeface="Georgia"/>
              </a:rPr>
              <a:t>Ilocano:</a:t>
            </a:r>
            <a:r>
              <a:rPr lang="en-US" altLang="en-US" dirty="0">
                <a:latin typeface="Georgia"/>
                <a:cs typeface="Georgia"/>
              </a:rPr>
              <a:t> 	</a:t>
            </a:r>
            <a:r>
              <a:rPr lang="en-US" altLang="en-US" dirty="0" err="1">
                <a:latin typeface="Georgia"/>
                <a:cs typeface="Georgia"/>
              </a:rPr>
              <a:t>pingan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i="1" dirty="0">
                <a:latin typeface="Georgia"/>
                <a:cs typeface="Georgia"/>
              </a:rPr>
              <a:t>dish</a:t>
            </a:r>
            <a:r>
              <a:rPr lang="en-US" altLang="en-US" dirty="0">
                <a:latin typeface="Georgia"/>
                <a:cs typeface="Georgia"/>
              </a:rPr>
              <a:t> ~ </a:t>
            </a:r>
            <a:r>
              <a:rPr lang="en-US" altLang="en-US" dirty="0" err="1">
                <a:latin typeface="Georgia"/>
                <a:cs typeface="Georgia"/>
              </a:rPr>
              <a:t>pingpingan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i="1" dirty="0">
                <a:latin typeface="Georgia"/>
                <a:cs typeface="Georgia"/>
              </a:rPr>
              <a:t>dishes</a:t>
            </a:r>
          </a:p>
          <a:p>
            <a:pPr marL="0" indent="0">
              <a:buNone/>
            </a:pPr>
            <a:endParaRPr lang="en-US" altLang="en-US" i="1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Georgia"/>
                <a:cs typeface="Georgia"/>
              </a:rPr>
              <a:t>Chinese: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dirty="0" err="1">
                <a:latin typeface="Georgia"/>
                <a:cs typeface="Georgia"/>
              </a:rPr>
              <a:t>hong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i="1" dirty="0">
                <a:latin typeface="Georgia"/>
                <a:cs typeface="Georgia"/>
              </a:rPr>
              <a:t>red</a:t>
            </a:r>
            <a:r>
              <a:rPr lang="en-US" altLang="en-US" dirty="0">
                <a:latin typeface="Georgia"/>
                <a:cs typeface="Georgia"/>
              </a:rPr>
              <a:t> ~ </a:t>
            </a:r>
            <a:r>
              <a:rPr lang="en-US" altLang="en-US" dirty="0" err="1">
                <a:latin typeface="Georgia"/>
                <a:cs typeface="Georgia"/>
              </a:rPr>
              <a:t>honghong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i="1" dirty="0">
                <a:latin typeface="Georgia"/>
                <a:cs typeface="Georgia"/>
              </a:rPr>
              <a:t>very red</a:t>
            </a:r>
          </a:p>
          <a:p>
            <a:pPr marL="0" indent="0">
              <a:buNone/>
            </a:pPr>
            <a:r>
              <a:rPr lang="en-US" altLang="en-US" dirty="0">
                <a:latin typeface="Georgia"/>
                <a:cs typeface="Georgia"/>
              </a:rPr>
              <a:t>               	</a:t>
            </a:r>
            <a:r>
              <a:rPr lang="en-US" altLang="en-US" dirty="0" err="1">
                <a:latin typeface="Georgia"/>
                <a:cs typeface="Georgia"/>
              </a:rPr>
              <a:t>zou</a:t>
            </a:r>
            <a:r>
              <a:rPr lang="en-US" altLang="en-US" i="1" dirty="0">
                <a:latin typeface="Georgia"/>
                <a:cs typeface="Georgia"/>
              </a:rPr>
              <a:t> walk </a:t>
            </a:r>
            <a:r>
              <a:rPr lang="en-US" altLang="en-US" dirty="0">
                <a:latin typeface="Georgia"/>
                <a:cs typeface="Georgia"/>
              </a:rPr>
              <a:t> </a:t>
            </a:r>
            <a:r>
              <a:rPr lang="en-US" altLang="en-US" i="1" dirty="0">
                <a:latin typeface="Georgia"/>
                <a:cs typeface="Georgia"/>
              </a:rPr>
              <a:t>~ </a:t>
            </a:r>
            <a:r>
              <a:rPr lang="en-US" altLang="en-US" dirty="0" err="1">
                <a:latin typeface="Georgia"/>
                <a:cs typeface="Georgia"/>
              </a:rPr>
              <a:t>zouzou</a:t>
            </a:r>
            <a:r>
              <a:rPr lang="en-US" altLang="en-US" i="1" dirty="0">
                <a:latin typeface="Georgia"/>
                <a:cs typeface="Georgia"/>
              </a:rPr>
              <a:t> walk a bit</a:t>
            </a:r>
          </a:p>
          <a:p>
            <a:r>
              <a:rPr lang="en-AU" dirty="0"/>
              <a:t>Back – formation</a:t>
            </a:r>
          </a:p>
          <a:p>
            <a:pPr marL="0" indent="0">
              <a:buNone/>
            </a:pPr>
            <a:r>
              <a:rPr lang="en-AU" dirty="0">
                <a:latin typeface="Georgia"/>
                <a:cs typeface="Georgia"/>
              </a:rPr>
              <a:t>cherry		</a:t>
            </a:r>
            <a:r>
              <a:rPr lang="en-AU" i="1" dirty="0">
                <a:latin typeface="Georgia"/>
                <a:cs typeface="Georgia"/>
              </a:rPr>
              <a:t>cerise</a:t>
            </a:r>
          </a:p>
          <a:p>
            <a:pPr marL="0" indent="0">
              <a:buNone/>
            </a:pPr>
            <a:r>
              <a:rPr lang="en-AU" dirty="0">
                <a:latin typeface="Georgia"/>
                <a:cs typeface="Georgia"/>
              </a:rPr>
              <a:t>pea			</a:t>
            </a:r>
            <a:r>
              <a:rPr lang="en-AU" i="1" dirty="0" err="1">
                <a:latin typeface="Georgia"/>
                <a:cs typeface="Georgia"/>
              </a:rPr>
              <a:t>pease</a:t>
            </a:r>
            <a:endParaRPr lang="en-AU" i="1" dirty="0">
              <a:latin typeface="Georgia"/>
              <a:cs typeface="Georgia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9357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C22-7C82-4DC5-8A86-318C7EEF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Eponyms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9C52-1377-42C6-938A-BEEE778A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people or product names to describe things:</a:t>
            </a:r>
          </a:p>
          <a:p>
            <a:endParaRPr lang="en-AU" dirty="0"/>
          </a:p>
          <a:p>
            <a:r>
              <a:rPr lang="en-AU" dirty="0"/>
              <a:t>Hoover</a:t>
            </a:r>
          </a:p>
          <a:p>
            <a:r>
              <a:rPr lang="en-AU" dirty="0"/>
              <a:t>Kleenex</a:t>
            </a:r>
          </a:p>
          <a:p>
            <a:r>
              <a:rPr lang="en-AU" dirty="0"/>
              <a:t>Jumbo</a:t>
            </a:r>
          </a:p>
          <a:p>
            <a:r>
              <a:rPr lang="en-AU" dirty="0"/>
              <a:t>Sandwich</a:t>
            </a:r>
          </a:p>
        </p:txBody>
      </p:sp>
    </p:spTree>
    <p:extLst>
      <p:ext uri="{BB962C8B-B14F-4D97-AF65-F5344CB8AC3E}">
        <p14:creationId xmlns:p14="http://schemas.microsoft.com/office/powerpoint/2010/main" val="428683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452F-2AC1-4DDB-B34D-5C2B4320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7D9F-67E6-482E-8BFF-0858BAA4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need to know about morphology for a range of NLP applications</a:t>
            </a:r>
          </a:p>
          <a:p>
            <a:endParaRPr lang="en-AU" dirty="0"/>
          </a:p>
          <a:p>
            <a:r>
              <a:rPr lang="en-AU" dirty="0"/>
              <a:t>Machine Translation</a:t>
            </a:r>
          </a:p>
          <a:p>
            <a:r>
              <a:rPr lang="en-AU" dirty="0"/>
              <a:t>Named Entity Recognition</a:t>
            </a:r>
          </a:p>
          <a:p>
            <a:r>
              <a:rPr lang="en-AU" dirty="0"/>
              <a:t>Sentiment analysis</a:t>
            </a:r>
          </a:p>
          <a:p>
            <a:r>
              <a:rPr lang="en-AU" dirty="0"/>
              <a:t>Semantic understanding</a:t>
            </a:r>
          </a:p>
          <a:p>
            <a:r>
              <a:rPr lang="en-AU" dirty="0"/>
              <a:t>POS tagging</a:t>
            </a:r>
          </a:p>
        </p:txBody>
      </p:sp>
    </p:spTree>
    <p:extLst>
      <p:ext uri="{BB962C8B-B14F-4D97-AF65-F5344CB8AC3E}">
        <p14:creationId xmlns:p14="http://schemas.microsoft.com/office/powerpoint/2010/main" val="11859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6DDD-8F03-428E-957C-A9E3DD09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morphology seems really hard...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D6A0-062B-4695-ADA3-78F212CB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Morphology is really hard</a:t>
            </a:r>
          </a:p>
          <a:p>
            <a:endParaRPr lang="en-AU" dirty="0"/>
          </a:p>
          <a:p>
            <a:r>
              <a:rPr lang="en-AU" dirty="0"/>
              <a:t>There are far more theories about morphology than there are actual theoretical morphologists</a:t>
            </a:r>
          </a:p>
          <a:p>
            <a:endParaRPr lang="en-AU" dirty="0"/>
          </a:p>
          <a:p>
            <a:r>
              <a:rPr lang="en-AU" dirty="0"/>
              <a:t>We need to be able to unpack the morphology of a language to be able to efficiently process it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281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07FB0-6BD5-4072-B23F-4DA5CB6D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2" y="804672"/>
            <a:ext cx="3496356" cy="5085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A24CC-3EF1-4022-8B81-84E92681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AU" dirty="0"/>
              <a:t>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8918-3EA5-4173-BEB6-617625CB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Lists of words </a:t>
            </a:r>
          </a:p>
          <a:p>
            <a:endParaRPr lang="en-AU" dirty="0"/>
          </a:p>
          <a:p>
            <a:r>
              <a:rPr lang="en-AU" dirty="0"/>
              <a:t>We’d probably like to not search through an entire list of words for a language every time we hit a word</a:t>
            </a:r>
          </a:p>
          <a:p>
            <a:endParaRPr lang="en-AU" dirty="0"/>
          </a:p>
          <a:p>
            <a:r>
              <a:rPr lang="en-AU" dirty="0"/>
              <a:t>And we’d probably like to be able to generalise so that we don’t need every word stored in the lexicon</a:t>
            </a:r>
          </a:p>
          <a:p>
            <a:endParaRPr lang="en-AU" dirty="0"/>
          </a:p>
          <a:p>
            <a:r>
              <a:rPr lang="en-AU" dirty="0"/>
              <a:t>So we need to create some rules to be used with the lexicon</a:t>
            </a:r>
          </a:p>
        </p:txBody>
      </p:sp>
    </p:spTree>
    <p:extLst>
      <p:ext uri="{BB962C8B-B14F-4D97-AF65-F5344CB8AC3E}">
        <p14:creationId xmlns:p14="http://schemas.microsoft.com/office/powerpoint/2010/main" val="1736307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650-5D6D-4D7D-9CE4-6AA13692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FSA’s and FST’s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53B-C400-4D32-945A-8115C4D0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we can deal with a lot of these rules by writing Finite State Automata and Finite State Transducers</a:t>
            </a:r>
          </a:p>
          <a:p>
            <a:endParaRPr lang="en-AU" dirty="0"/>
          </a:p>
          <a:p>
            <a:r>
              <a:rPr lang="en-AU" dirty="0"/>
              <a:t>FSA’s are used in tools like spell checkers, they determine whether or not a string is a real string</a:t>
            </a:r>
          </a:p>
          <a:p>
            <a:endParaRPr lang="en-AU" dirty="0"/>
          </a:p>
          <a:p>
            <a:r>
              <a:rPr lang="en-AU" dirty="0"/>
              <a:t>FST’s allow you to provide input and return an output</a:t>
            </a:r>
          </a:p>
          <a:p>
            <a:r>
              <a:rPr lang="en-AU" dirty="0"/>
              <a:t>So,</a:t>
            </a:r>
          </a:p>
          <a:p>
            <a:r>
              <a:rPr lang="en-AU" dirty="0"/>
              <a:t>CAT + Noun + PL =&gt; CATS</a:t>
            </a:r>
          </a:p>
        </p:txBody>
      </p:sp>
    </p:spTree>
    <p:extLst>
      <p:ext uri="{BB962C8B-B14F-4D97-AF65-F5344CB8AC3E}">
        <p14:creationId xmlns:p14="http://schemas.microsoft.com/office/powerpoint/2010/main" val="4285055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1943-15CA-4FCD-A92E-84A0C5E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FST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93202-E747-496E-8F9E-559919900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87" y="2567567"/>
            <a:ext cx="6897063" cy="3067478"/>
          </a:xfrm>
        </p:spPr>
      </p:pic>
    </p:spTree>
    <p:extLst>
      <p:ext uri="{BB962C8B-B14F-4D97-AF65-F5344CB8AC3E}">
        <p14:creationId xmlns:p14="http://schemas.microsoft.com/office/powerpoint/2010/main" val="3646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663-F3EE-4407-8AD7-361DB3B0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Onto today’s topic...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B008-9CE8-4305-BD3A-271709D46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1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602-44D5-4B90-A058-36FAAA39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F6D8-D240-4E21-9425-A9ED8C6B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Morpho-syntax</a:t>
            </a:r>
          </a:p>
          <a:p>
            <a:endParaRPr lang="en-AU" dirty="0"/>
          </a:p>
          <a:p>
            <a:r>
              <a:rPr lang="en-AU" dirty="0"/>
              <a:t>Syntax</a:t>
            </a:r>
          </a:p>
          <a:p>
            <a:endParaRPr lang="en-AU" dirty="0"/>
          </a:p>
          <a:p>
            <a:r>
              <a:rPr lang="en-AU" dirty="0"/>
              <a:t>A brief look at some more exciting NLP applications...</a:t>
            </a:r>
          </a:p>
        </p:txBody>
      </p:sp>
    </p:spTree>
    <p:extLst>
      <p:ext uri="{BB962C8B-B14F-4D97-AF65-F5344CB8AC3E}">
        <p14:creationId xmlns:p14="http://schemas.microsoft.com/office/powerpoint/2010/main" val="2595878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589E6-8CB4-4253-87A0-182E139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E0C7C-87F9-4F1A-A1C6-22EF7D47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understand that was pretty long but I would really like some questions and or feedback so that I know that I haven’t put you all to sleep!!</a:t>
            </a:r>
          </a:p>
        </p:txBody>
      </p:sp>
    </p:spTree>
    <p:extLst>
      <p:ext uri="{BB962C8B-B14F-4D97-AF65-F5344CB8AC3E}">
        <p14:creationId xmlns:p14="http://schemas.microsoft.com/office/powerpoint/2010/main" val="9526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9AC-1F8F-48FD-915B-05AA4D25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57F4-3A64-41B9-94C9-D6282D32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Morphology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r>
              <a:rPr lang="en-AU" sz="2400" i="1" dirty="0"/>
              <a:t>‘the study of words, how they are formed, and their relationship to other words </a:t>
            </a:r>
            <a:r>
              <a:rPr lang="en-AU" sz="2400" b="1" i="1" dirty="0"/>
              <a:t>in</a:t>
            </a:r>
            <a:r>
              <a:rPr lang="en-AU" sz="2400" i="1" dirty="0"/>
              <a:t> the same language. It </a:t>
            </a:r>
            <a:r>
              <a:rPr lang="en-AU" sz="2400" i="1" dirty="0" err="1"/>
              <a:t>analyzes</a:t>
            </a:r>
            <a:r>
              <a:rPr lang="en-AU" sz="2400" i="1" dirty="0"/>
              <a:t> the structure of words and parts of words, such as stems, root words, prefixes, and suffixes’</a:t>
            </a:r>
          </a:p>
          <a:p>
            <a:pPr marL="457200" lvl="1" indent="0">
              <a:buNone/>
            </a:pPr>
            <a:endParaRPr lang="en-AU" sz="2400" i="1" dirty="0"/>
          </a:p>
          <a:p>
            <a:pPr marL="5715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1127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0B65-A787-4F6E-BB36-6604710D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what is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847-47BA-4686-8E24-B785356E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we write, we use the spaces between “words” to define them</a:t>
            </a:r>
          </a:p>
          <a:p>
            <a:endParaRPr lang="en-AU" dirty="0"/>
          </a:p>
          <a:p>
            <a:r>
              <a:rPr lang="en-AU" dirty="0"/>
              <a:t>But when we try to define the concept it becomes a bit more difficult</a:t>
            </a:r>
          </a:p>
          <a:p>
            <a:endParaRPr lang="en-AU" dirty="0"/>
          </a:p>
          <a:p>
            <a:r>
              <a:rPr lang="en-AU" i="1" dirty="0"/>
              <a:t>‘a single distinct meaningful element of speech or writing, used with others (or sometimes alone) to form a sentence and typically shown with a space on either side when written or printed’</a:t>
            </a:r>
          </a:p>
        </p:txBody>
      </p:sp>
    </p:spTree>
    <p:extLst>
      <p:ext uri="{BB962C8B-B14F-4D97-AF65-F5344CB8AC3E}">
        <p14:creationId xmlns:p14="http://schemas.microsoft.com/office/powerpoint/2010/main" val="16800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E5B3-138E-4E06-BBEC-8B90D63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what is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FA14-E9D3-4545-99F9-F90FCCDF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fall on a continuum</a:t>
            </a:r>
          </a:p>
          <a:p>
            <a:endParaRPr lang="en-AU" dirty="0"/>
          </a:p>
          <a:p>
            <a:r>
              <a:rPr lang="en-AU" dirty="0"/>
              <a:t>At one end we have isolating languages – English is close to this end</a:t>
            </a:r>
          </a:p>
          <a:p>
            <a:pPr lvl="1"/>
            <a:r>
              <a:rPr lang="en-AU" dirty="0"/>
              <a:t>Single words, single concepts – cat, dog, kick, run</a:t>
            </a:r>
          </a:p>
          <a:p>
            <a:pPr lvl="1"/>
            <a:endParaRPr lang="en-AU" dirty="0"/>
          </a:p>
          <a:p>
            <a:r>
              <a:rPr lang="en-AU" dirty="0"/>
              <a:t>At the other end, we have agglutinating languages - Georgian</a:t>
            </a:r>
          </a:p>
          <a:p>
            <a:pPr lvl="1"/>
            <a:r>
              <a:rPr lang="ka-GE" i="1" dirty="0"/>
              <a:t>gadmosakontrrevolucieleblebisnairebisatvisaco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29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70A8-FD7A-49C1-A1AD-C169052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Morphemes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DAEB-1DBE-4206-981A-175299C4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Words are made of morphemes</a:t>
            </a:r>
          </a:p>
          <a:p>
            <a:endParaRPr lang="en-AU" dirty="0"/>
          </a:p>
          <a:p>
            <a:r>
              <a:rPr lang="en-AU" dirty="0"/>
              <a:t>These can be defined as the smallest unit that carries meaning</a:t>
            </a:r>
          </a:p>
          <a:p>
            <a:endParaRPr lang="en-AU" dirty="0"/>
          </a:p>
          <a:p>
            <a:r>
              <a:rPr lang="en-AU" dirty="0"/>
              <a:t>Morphemes come in two types</a:t>
            </a:r>
          </a:p>
          <a:p>
            <a:pPr lvl="1"/>
            <a:r>
              <a:rPr lang="en-AU" dirty="0"/>
              <a:t>Free</a:t>
            </a:r>
          </a:p>
          <a:p>
            <a:pPr lvl="1"/>
            <a:r>
              <a:rPr lang="en-AU" dirty="0"/>
              <a:t>Bound</a:t>
            </a:r>
          </a:p>
        </p:txBody>
      </p:sp>
    </p:spTree>
    <p:extLst>
      <p:ext uri="{BB962C8B-B14F-4D97-AF65-F5344CB8AC3E}">
        <p14:creationId xmlns:p14="http://schemas.microsoft.com/office/powerpoint/2010/main" val="14795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2B87-EA89-410B-B32F-1C6A6785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Morpheme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119D-0545-464F-8574-6E6AD420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the name suggests, these morphemes can stand by themselves</a:t>
            </a:r>
          </a:p>
          <a:p>
            <a:pPr lvl="1"/>
            <a:r>
              <a:rPr lang="en-AU" dirty="0"/>
              <a:t>Cat</a:t>
            </a:r>
          </a:p>
          <a:p>
            <a:pPr lvl="1"/>
            <a:r>
              <a:rPr lang="en-AU" dirty="0"/>
              <a:t>Dog</a:t>
            </a:r>
          </a:p>
          <a:p>
            <a:pPr lvl="1"/>
            <a:r>
              <a:rPr lang="en-AU" dirty="0"/>
              <a:t>Monkey</a:t>
            </a:r>
          </a:p>
          <a:p>
            <a:pPr lvl="1"/>
            <a:r>
              <a:rPr lang="en-AU" dirty="0"/>
              <a:t>Green</a:t>
            </a:r>
          </a:p>
          <a:p>
            <a:pPr lvl="1"/>
            <a:endParaRPr lang="en-AU" dirty="0"/>
          </a:p>
          <a:p>
            <a:r>
              <a:rPr lang="en-AU" dirty="0"/>
              <a:t>Bound morphemes need to be attached to something</a:t>
            </a:r>
          </a:p>
          <a:p>
            <a:pPr lvl="1"/>
            <a:r>
              <a:rPr lang="en-AU" dirty="0"/>
              <a:t>un-</a:t>
            </a:r>
          </a:p>
          <a:p>
            <a:pPr lvl="1"/>
            <a:r>
              <a:rPr lang="en-AU" dirty="0"/>
              <a:t>able-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760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3265</TotalTime>
  <Words>1488</Words>
  <Application>Microsoft Office PowerPoint</Application>
  <PresentationFormat>Widescreen</PresentationFormat>
  <Paragraphs>296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Georgia</vt:lpstr>
      <vt:lpstr>Sylfaen</vt:lpstr>
      <vt:lpstr>Trebuchet MS</vt:lpstr>
      <vt:lpstr>Wingdings 3</vt:lpstr>
      <vt:lpstr>Facet</vt:lpstr>
      <vt:lpstr>Short Course in Linguistics</vt:lpstr>
      <vt:lpstr>Topics </vt:lpstr>
      <vt:lpstr>Linguistic hierarchy</vt:lpstr>
      <vt:lpstr>Onto today’s topic...</vt:lpstr>
      <vt:lpstr>Morphology</vt:lpstr>
      <vt:lpstr>But what is a word?</vt:lpstr>
      <vt:lpstr>But what is a word?</vt:lpstr>
      <vt:lpstr>Morphemes</vt:lpstr>
      <vt:lpstr>Morpheme types</vt:lpstr>
      <vt:lpstr>But it’s not as simple as that...</vt:lpstr>
      <vt:lpstr>Compound words</vt:lpstr>
      <vt:lpstr>Compound words</vt:lpstr>
      <vt:lpstr>Derivation and Inflection</vt:lpstr>
      <vt:lpstr>Derivation</vt:lpstr>
      <vt:lpstr>Derivation</vt:lpstr>
      <vt:lpstr>Derivation</vt:lpstr>
      <vt:lpstr>Inflection</vt:lpstr>
      <vt:lpstr>Inflection</vt:lpstr>
      <vt:lpstr>Inflection</vt:lpstr>
      <vt:lpstr>Inflection </vt:lpstr>
      <vt:lpstr>Inflection</vt:lpstr>
      <vt:lpstr>Inflection</vt:lpstr>
      <vt:lpstr>Inflection</vt:lpstr>
      <vt:lpstr>Inflection</vt:lpstr>
      <vt:lpstr>Inflection</vt:lpstr>
      <vt:lpstr>Inflection</vt:lpstr>
      <vt:lpstr>Verb Template</vt:lpstr>
      <vt:lpstr>Inflection</vt:lpstr>
      <vt:lpstr>Paradigms</vt:lpstr>
      <vt:lpstr>Inflection</vt:lpstr>
      <vt:lpstr>Inflection in Turkish</vt:lpstr>
      <vt:lpstr>Or there’s that Australian language...</vt:lpstr>
      <vt:lpstr>Other word formation processes</vt:lpstr>
      <vt:lpstr>Eponyms</vt:lpstr>
      <vt:lpstr>Why do we care?</vt:lpstr>
      <vt:lpstr>But morphology seems really hard...</vt:lpstr>
      <vt:lpstr>Lexicons</vt:lpstr>
      <vt:lpstr>FSA’s and FST’s</vt:lpstr>
      <vt:lpstr>FST Example</vt:lpstr>
      <vt:lpstr>Next time...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72</cp:revision>
  <dcterms:created xsi:type="dcterms:W3CDTF">2018-04-23T10:21:35Z</dcterms:created>
  <dcterms:modified xsi:type="dcterms:W3CDTF">2018-05-09T12:41:40Z</dcterms:modified>
</cp:coreProperties>
</file>